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ubik Medium"/>
      <p:regular r:id="rId14"/>
      <p:bold r:id="rId15"/>
      <p:italic r:id="rId16"/>
      <p:boldItalic r:id="rId17"/>
    </p:embeddedFont>
    <p:embeddedFont>
      <p:font typeface="Rubik Light"/>
      <p:regular r:id="rId18"/>
      <p:bold r:id="rId19"/>
      <p:italic r:id="rId20"/>
      <p:boldItalic r:id="rId21"/>
    </p:embeddedFont>
    <p:embeddedFont>
      <p:font typeface="Rubik"/>
      <p:regular r:id="rId22"/>
      <p:bold r:id="rId23"/>
      <p:italic r:id="rId24"/>
      <p:boldItalic r:id="rId25"/>
    </p:embeddedFont>
    <p:embeddedFont>
      <p:font typeface="Rubik SemiBold"/>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jLwy1zZqAZ8Lph1+XYZrjHasTO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Light-italic.fntdata"/><Relationship Id="rId22" Type="http://schemas.openxmlformats.org/officeDocument/2006/relationships/font" Target="fonts/Rubik-regular.fntdata"/><Relationship Id="rId21" Type="http://schemas.openxmlformats.org/officeDocument/2006/relationships/font" Target="fonts/RubikLight-boldItalic.fntdata"/><Relationship Id="rId24" Type="http://schemas.openxmlformats.org/officeDocument/2006/relationships/font" Target="fonts/Rubik-italic.fntdata"/><Relationship Id="rId23" Type="http://schemas.openxmlformats.org/officeDocument/2006/relationships/font" Target="fonts/Rubik-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SemiBold-regular.fntdata"/><Relationship Id="rId25" Type="http://schemas.openxmlformats.org/officeDocument/2006/relationships/font" Target="fonts/Rubik-boldItalic.fntdata"/><Relationship Id="rId28" Type="http://schemas.openxmlformats.org/officeDocument/2006/relationships/font" Target="fonts/RubikSemiBold-italic.fntdata"/><Relationship Id="rId27" Type="http://schemas.openxmlformats.org/officeDocument/2006/relationships/font" Target="fonts/RubikSemi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SemiBold-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ubikMedium-bold.fntdata"/><Relationship Id="rId14" Type="http://schemas.openxmlformats.org/officeDocument/2006/relationships/font" Target="fonts/RubikMedium-regular.fntdata"/><Relationship Id="rId17" Type="http://schemas.openxmlformats.org/officeDocument/2006/relationships/font" Target="fonts/RubikMedium-boldItalic.fntdata"/><Relationship Id="rId16" Type="http://schemas.openxmlformats.org/officeDocument/2006/relationships/font" Target="fonts/RubikMedium-italic.fntdata"/><Relationship Id="rId19" Type="http://schemas.openxmlformats.org/officeDocument/2006/relationships/font" Target="fonts/RubikLight-bold.fntdata"/><Relationship Id="rId18" Type="http://schemas.openxmlformats.org/officeDocument/2006/relationships/font" Target="fonts/RubikLigh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6b7e93d16_0_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26b7e93d16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hyperlink" Target="https://www.linkedin.com/in/herzaavicena/" TargetMode="External"/><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hyperlink" Target="https://drive.google.com/drive/folders/1w_GnxZC3_VXjluSMeO-h6R4QUMwVlFbJ?usp=drive_lin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hyperlink" Target="https://github.com/Apicendol/Rakamin_Jubelio.gi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a:effectLst>
            <a:outerShdw blurRad="57150" rotWithShape="0" algn="bl" dir="5400000" dist="19050">
              <a:srgbClr val="000000">
                <a:alpha val="50000"/>
              </a:srgbClr>
            </a:outerShdw>
          </a:effectLst>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813475"/>
            <a:ext cx="5945700" cy="6156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2800">
                <a:solidFill>
                  <a:schemeClr val="lt1"/>
                </a:solidFill>
                <a:latin typeface="Rubik"/>
                <a:ea typeface="Rubik"/>
                <a:cs typeface="Rubik"/>
                <a:sym typeface="Rubik"/>
              </a:rPr>
              <a:t>REST API Testing and Test Case</a:t>
            </a:r>
            <a:endParaRPr b="0" i="0" sz="300" u="none" cap="none" strike="noStrike">
              <a:solidFill>
                <a:schemeClr val="lt1"/>
              </a:solidFill>
              <a:latin typeface="Rubik"/>
              <a:ea typeface="Rubik"/>
              <a:cs typeface="Rubik"/>
              <a:sym typeface="Rubik"/>
            </a:endParaRPr>
          </a:p>
        </p:txBody>
      </p:sp>
      <p:sp>
        <p:nvSpPr>
          <p:cNvPr id="57" name="Google Shape;57;p1"/>
          <p:cNvSpPr txBox="1"/>
          <p:nvPr/>
        </p:nvSpPr>
        <p:spPr>
          <a:xfrm>
            <a:off x="517900" y="2429075"/>
            <a:ext cx="6273900" cy="5388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lang="en" sz="2300">
                <a:solidFill>
                  <a:schemeClr val="lt1"/>
                </a:solidFill>
                <a:latin typeface="Rubik SemiBold"/>
                <a:ea typeface="Rubik SemiBold"/>
                <a:cs typeface="Rubik SemiBold"/>
                <a:sym typeface="Rubik SemiBold"/>
              </a:rPr>
              <a:t>Jubelio Quality Assurance Engineer VIX</a:t>
            </a:r>
            <a:endParaRPr b="0" i="0" sz="2300" u="none" cap="none" strike="noStrik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090100"/>
            <a:ext cx="4392000" cy="8004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2000">
                <a:solidFill>
                  <a:schemeClr val="lt1"/>
                </a:solidFill>
                <a:latin typeface="Rubik Light"/>
                <a:ea typeface="Rubik Light"/>
                <a:cs typeface="Rubik Light"/>
                <a:sym typeface="Rubik Light"/>
              </a:rPr>
              <a:t>Herza Avicena</a:t>
            </a:r>
            <a:endParaRPr b="0" i="0" sz="2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300" y="274001"/>
            <a:ext cx="2419451" cy="366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ph type="title"/>
          </p:nvPr>
        </p:nvSpPr>
        <p:spPr>
          <a:xfrm>
            <a:off x="608850" y="1907738"/>
            <a:ext cx="7926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 sz="3020">
                <a:solidFill>
                  <a:schemeClr val="lt1"/>
                </a:solidFill>
                <a:latin typeface="Rubik"/>
                <a:ea typeface="Rubik"/>
                <a:cs typeface="Rubik"/>
                <a:sym typeface="Rubik"/>
              </a:rPr>
              <a:t>Task 5 - Quality Assurance Test</a:t>
            </a:r>
            <a:endParaRPr b="1" sz="3020">
              <a:solidFill>
                <a:schemeClr val="lt1"/>
              </a:solidFill>
              <a:latin typeface="Rubik"/>
              <a:ea typeface="Rubik"/>
              <a:cs typeface="Rubik"/>
              <a:sym typeface="Rubik"/>
            </a:endParaRPr>
          </a:p>
        </p:txBody>
      </p:sp>
      <p:sp>
        <p:nvSpPr>
          <p:cNvPr id="67" name="Google Shape;67;p2"/>
          <p:cNvSpPr txBox="1"/>
          <p:nvPr>
            <p:ph idx="1" type="body"/>
          </p:nvPr>
        </p:nvSpPr>
        <p:spPr>
          <a:xfrm>
            <a:off x="1503875" y="2587775"/>
            <a:ext cx="6136200" cy="648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SzPts val="1800"/>
              <a:buNone/>
            </a:pPr>
            <a:r>
              <a:rPr b="1" lang="en" sz="1400">
                <a:solidFill>
                  <a:schemeClr val="lt1"/>
                </a:solidFill>
                <a:latin typeface="Rubik"/>
                <a:ea typeface="Rubik"/>
                <a:cs typeface="Rubik"/>
                <a:sym typeface="Rubik"/>
              </a:rPr>
              <a:t>Melakukan pengujian pada Jubelio dengan penerapan Test Fundamental sebagai QA</a:t>
            </a:r>
            <a:endParaRPr sz="1400">
              <a:solidFill>
                <a:schemeClr val="lt1"/>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8235"/>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537850" y="281142"/>
            <a:ext cx="1899300" cy="18489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Medium"/>
              <a:ea typeface="Rubik Medium"/>
              <a:cs typeface="Rubik Medium"/>
              <a:sym typeface="Rubik Medium"/>
            </a:endParaRPr>
          </a:p>
        </p:txBody>
      </p:sp>
      <p:sp>
        <p:nvSpPr>
          <p:cNvPr id="76" name="Google Shape;76;p3"/>
          <p:cNvSpPr txBox="1"/>
          <p:nvPr/>
        </p:nvSpPr>
        <p:spPr>
          <a:xfrm>
            <a:off x="2528250" y="651492"/>
            <a:ext cx="2001600" cy="1107965"/>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000000"/>
                </a:solidFill>
                <a:latin typeface="Rubik SemiBold"/>
                <a:ea typeface="Rubik SemiBold"/>
                <a:cs typeface="Rubik SemiBold"/>
                <a:sym typeface="Rubik SemiBold"/>
              </a:rPr>
              <a:t>Herza Avicena</a:t>
            </a:r>
            <a:endParaRPr b="0" i="0" sz="3000" u="none" cap="none" strike="noStrike">
              <a:solidFill>
                <a:srgbClr val="000000"/>
              </a:solidFill>
              <a:latin typeface="Rubik SemiBold"/>
              <a:ea typeface="Rubik SemiBold"/>
              <a:cs typeface="Rubik SemiBold"/>
              <a:sym typeface="Rubik SemiBold"/>
            </a:endParaRPr>
          </a:p>
        </p:txBody>
      </p:sp>
      <p:sp>
        <p:nvSpPr>
          <p:cNvPr id="77" name="Google Shape;77;p3"/>
          <p:cNvSpPr txBox="1"/>
          <p:nvPr/>
        </p:nvSpPr>
        <p:spPr>
          <a:xfrm>
            <a:off x="537850" y="2251086"/>
            <a:ext cx="3504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ubik SemiBold"/>
                <a:ea typeface="Rubik SemiBold"/>
                <a:cs typeface="Rubik SemiBold"/>
                <a:sym typeface="Rubik SemiBold"/>
              </a:rPr>
              <a:t>About Me!</a:t>
            </a:r>
            <a:endParaRPr b="0" i="0" sz="2000" u="none" cap="none" strike="noStrike">
              <a:solidFill>
                <a:srgbClr val="000000"/>
              </a:solidFill>
              <a:latin typeface="Rubik SemiBold"/>
              <a:ea typeface="Rubik SemiBold"/>
              <a:cs typeface="Rubik SemiBold"/>
              <a:sym typeface="Rubik SemiBold"/>
            </a:endParaRPr>
          </a:p>
        </p:txBody>
      </p:sp>
      <p:sp>
        <p:nvSpPr>
          <p:cNvPr id="78" name="Google Shape;78;p3"/>
          <p:cNvSpPr txBox="1"/>
          <p:nvPr/>
        </p:nvSpPr>
        <p:spPr>
          <a:xfrm>
            <a:off x="4867250" y="959175"/>
            <a:ext cx="3504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Rubik SemiBold"/>
                <a:ea typeface="Rubik SemiBold"/>
                <a:cs typeface="Rubik SemiBold"/>
                <a:sym typeface="Rubik SemiBold"/>
              </a:rPr>
              <a:t>My Experience</a:t>
            </a:r>
            <a:endParaRPr b="0" i="0" sz="2000" u="none" cap="none" strike="noStrike">
              <a:solidFill>
                <a:srgbClr val="000000"/>
              </a:solidFill>
              <a:latin typeface="Rubik SemiBold"/>
              <a:ea typeface="Rubik SemiBold"/>
              <a:cs typeface="Rubik SemiBold"/>
              <a:sym typeface="Rubik SemiBold"/>
            </a:endParaRPr>
          </a:p>
        </p:txBody>
      </p:sp>
      <p:sp>
        <p:nvSpPr>
          <p:cNvPr id="79" name="Google Shape;79;p3"/>
          <p:cNvSpPr/>
          <p:nvPr/>
        </p:nvSpPr>
        <p:spPr>
          <a:xfrm>
            <a:off x="5095575" y="1848125"/>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
          <p:cNvSpPr/>
          <p:nvPr/>
        </p:nvSpPr>
        <p:spPr>
          <a:xfrm>
            <a:off x="5095575" y="2981600"/>
            <a:ext cx="28500" cy="991800"/>
          </a:xfrm>
          <a:prstGeom prst="rect">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
          <p:cNvSpPr/>
          <p:nvPr/>
        </p:nvSpPr>
        <p:spPr>
          <a:xfrm>
            <a:off x="5000625" y="1810575"/>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
          <p:cNvSpPr/>
          <p:nvPr/>
        </p:nvSpPr>
        <p:spPr>
          <a:xfrm>
            <a:off x="5000625" y="2834575"/>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5000625" y="3757625"/>
            <a:ext cx="218400" cy="218400"/>
          </a:xfrm>
          <a:prstGeom prst="ellipse">
            <a:avLst/>
          </a:pr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txBox="1"/>
          <p:nvPr/>
        </p:nvSpPr>
        <p:spPr>
          <a:xfrm>
            <a:off x="5294775" y="1719675"/>
            <a:ext cx="37401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Rubik"/>
                <a:ea typeface="Rubik"/>
                <a:cs typeface="Rubik"/>
                <a:sym typeface="Rubik"/>
              </a:rPr>
              <a:t>Deputy Coordinator</a:t>
            </a:r>
            <a:endParaRPr>
              <a:latin typeface="Rubik"/>
              <a:ea typeface="Rubik"/>
              <a:cs typeface="Rubik"/>
              <a:sym typeface="Rubik"/>
            </a:endParaRPr>
          </a:p>
          <a:p>
            <a:pPr indent="0" lvl="0" marL="0" marR="0" rtl="0" algn="l">
              <a:lnSpc>
                <a:spcPct val="100000"/>
              </a:lnSpc>
              <a:spcBef>
                <a:spcPts val="0"/>
              </a:spcBef>
              <a:spcAft>
                <a:spcPts val="0"/>
              </a:spcAft>
              <a:buClr>
                <a:srgbClr val="000000"/>
              </a:buClr>
              <a:buSzPts val="1400"/>
              <a:buFont typeface="Arial"/>
              <a:buNone/>
            </a:pPr>
            <a:r>
              <a:rPr lang="en" sz="1200">
                <a:latin typeface="Rubik"/>
                <a:ea typeface="Rubik"/>
                <a:cs typeface="Rubik"/>
                <a:sym typeface="Rubik"/>
              </a:rPr>
              <a:t>Badan Perwakilan Mahasiswa Sistem Informasi - University of Brawijaya</a:t>
            </a:r>
            <a:endParaRPr sz="1200">
              <a:latin typeface="Rubik"/>
              <a:ea typeface="Rubik"/>
              <a:cs typeface="Rubik"/>
              <a:sym typeface="Rubik"/>
            </a:endParaRPr>
          </a:p>
          <a:p>
            <a:pPr indent="0" lvl="0" marL="0" marR="0" rtl="0" algn="l">
              <a:lnSpc>
                <a:spcPct val="100000"/>
              </a:lnSpc>
              <a:spcBef>
                <a:spcPts val="0"/>
              </a:spcBef>
              <a:spcAft>
                <a:spcPts val="0"/>
              </a:spcAft>
              <a:buClr>
                <a:srgbClr val="000000"/>
              </a:buClr>
              <a:buSzPts val="1400"/>
              <a:buFont typeface="Arial"/>
              <a:buNone/>
            </a:pPr>
            <a:r>
              <a:rPr lang="en" sz="1200">
                <a:latin typeface="Rubik"/>
                <a:ea typeface="Rubik"/>
                <a:cs typeface="Rubik"/>
                <a:sym typeface="Rubik"/>
              </a:rPr>
              <a:t>Feb 2022 - Jan 2023</a:t>
            </a:r>
            <a:endParaRPr sz="1200">
              <a:latin typeface="Rubik"/>
              <a:ea typeface="Rubik"/>
              <a:cs typeface="Rubik"/>
              <a:sym typeface="Rubik"/>
            </a:endParaRPr>
          </a:p>
        </p:txBody>
      </p:sp>
      <p:sp>
        <p:nvSpPr>
          <p:cNvPr id="85" name="Google Shape;85;p3"/>
          <p:cNvSpPr txBox="1"/>
          <p:nvPr/>
        </p:nvSpPr>
        <p:spPr>
          <a:xfrm>
            <a:off x="5294775" y="2743675"/>
            <a:ext cx="37401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Rubik"/>
                <a:ea typeface="Rubik"/>
                <a:cs typeface="Rubik"/>
                <a:sym typeface="Rubik"/>
              </a:rPr>
              <a:t>Frontend Web Developer</a:t>
            </a:r>
            <a:endParaRPr>
              <a:latin typeface="Rubik"/>
              <a:ea typeface="Rubik"/>
              <a:cs typeface="Rubik"/>
              <a:sym typeface="Rubik"/>
            </a:endParaRPr>
          </a:p>
          <a:p>
            <a:pPr indent="0" lvl="0" marL="0" marR="0" rtl="0" algn="l">
              <a:lnSpc>
                <a:spcPct val="100000"/>
              </a:lnSpc>
              <a:spcBef>
                <a:spcPts val="0"/>
              </a:spcBef>
              <a:spcAft>
                <a:spcPts val="0"/>
              </a:spcAft>
              <a:buClr>
                <a:schemeClr val="dk1"/>
              </a:buClr>
              <a:buSzPts val="1100"/>
              <a:buFont typeface="Arial"/>
              <a:buNone/>
            </a:pPr>
            <a:r>
              <a:rPr lang="en" sz="1200">
                <a:latin typeface="Rubik"/>
                <a:ea typeface="Rubik"/>
                <a:cs typeface="Rubik"/>
                <a:sym typeface="Rubik"/>
              </a:rPr>
              <a:t>PT. Siprama Cakrawala</a:t>
            </a:r>
            <a:endParaRPr sz="1200">
              <a:latin typeface="Rubik"/>
              <a:ea typeface="Rubik"/>
              <a:cs typeface="Rubik"/>
              <a:sym typeface="Rubik"/>
            </a:endParaRPr>
          </a:p>
          <a:p>
            <a:pPr indent="0" lvl="0" marL="0" marR="0" rtl="0" algn="l">
              <a:lnSpc>
                <a:spcPct val="100000"/>
              </a:lnSpc>
              <a:spcBef>
                <a:spcPts val="0"/>
              </a:spcBef>
              <a:spcAft>
                <a:spcPts val="0"/>
              </a:spcAft>
              <a:buClr>
                <a:schemeClr val="dk1"/>
              </a:buClr>
              <a:buSzPts val="1100"/>
              <a:buFont typeface="Arial"/>
              <a:buNone/>
            </a:pPr>
            <a:r>
              <a:rPr lang="en" sz="1200">
                <a:latin typeface="Rubik"/>
                <a:ea typeface="Rubik"/>
                <a:cs typeface="Rubik"/>
                <a:sym typeface="Rubik"/>
              </a:rPr>
              <a:t>Jul - Sep 2022</a:t>
            </a:r>
            <a:endParaRPr sz="1200">
              <a:latin typeface="Rubik"/>
              <a:ea typeface="Rubik"/>
              <a:cs typeface="Rubik"/>
              <a:sym typeface="Rubik"/>
            </a:endParaRPr>
          </a:p>
        </p:txBody>
      </p:sp>
      <p:sp>
        <p:nvSpPr>
          <p:cNvPr id="86" name="Google Shape;86;p3"/>
          <p:cNvSpPr txBox="1"/>
          <p:nvPr/>
        </p:nvSpPr>
        <p:spPr>
          <a:xfrm>
            <a:off x="5294775" y="3666725"/>
            <a:ext cx="3504600" cy="120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lang="en">
                <a:latin typeface="Rubik"/>
                <a:ea typeface="Rubik"/>
                <a:cs typeface="Rubik"/>
                <a:sym typeface="Rubik"/>
              </a:rPr>
              <a:t>Mobile Application Development Laboratory Assistant</a:t>
            </a:r>
            <a:endParaRPr>
              <a:latin typeface="Rubik"/>
              <a:ea typeface="Rubik"/>
              <a:cs typeface="Rubik"/>
              <a:sym typeface="Rubik"/>
            </a:endParaRPr>
          </a:p>
          <a:p>
            <a:pPr indent="0" lvl="0" marL="0" marR="0" rtl="0" algn="l">
              <a:lnSpc>
                <a:spcPct val="100000"/>
              </a:lnSpc>
              <a:spcBef>
                <a:spcPts val="0"/>
              </a:spcBef>
              <a:spcAft>
                <a:spcPts val="0"/>
              </a:spcAft>
              <a:buClr>
                <a:schemeClr val="dk1"/>
              </a:buClr>
              <a:buSzPts val="1100"/>
              <a:buFont typeface="Arial"/>
              <a:buNone/>
            </a:pPr>
            <a:r>
              <a:rPr lang="en" sz="1200">
                <a:latin typeface="Rubik"/>
                <a:ea typeface="Rubik"/>
                <a:cs typeface="Rubik"/>
                <a:sym typeface="Rubik"/>
              </a:rPr>
              <a:t>Faculty of Computer Science (FILKOM) University of Brawijaya Feb - Jun 2022</a:t>
            </a:r>
            <a:endParaRPr sz="1200">
              <a:latin typeface="Rubik"/>
              <a:ea typeface="Rubik"/>
              <a:cs typeface="Rubik"/>
              <a:sym typeface="Rubik"/>
            </a:endParaRPr>
          </a:p>
          <a:p>
            <a:pPr indent="0" lvl="0" marL="0" marR="0" rtl="0" algn="l">
              <a:lnSpc>
                <a:spcPct val="100000"/>
              </a:lnSpc>
              <a:spcBef>
                <a:spcPts val="0"/>
              </a:spcBef>
              <a:spcAft>
                <a:spcPts val="0"/>
              </a:spcAft>
              <a:buClr>
                <a:srgbClr val="000000"/>
              </a:buClr>
              <a:buSzPts val="1400"/>
              <a:buFont typeface="Arial"/>
              <a:buNone/>
            </a:pPr>
            <a:r>
              <a:t/>
            </a:r>
            <a:endParaRPr>
              <a:latin typeface="Rubik"/>
              <a:ea typeface="Rubik"/>
              <a:cs typeface="Rubik"/>
              <a:sym typeface="Rubik"/>
            </a:endParaRPr>
          </a:p>
        </p:txBody>
      </p:sp>
      <p:sp>
        <p:nvSpPr>
          <p:cNvPr id="87" name="Google Shape;87;p3"/>
          <p:cNvSpPr txBox="1"/>
          <p:nvPr/>
        </p:nvSpPr>
        <p:spPr>
          <a:xfrm>
            <a:off x="537850" y="2743686"/>
            <a:ext cx="3740100" cy="212362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400" u="none" cap="none" strike="noStrike">
                <a:solidFill>
                  <a:srgbClr val="000000"/>
                </a:solidFill>
                <a:latin typeface="Rubik"/>
                <a:ea typeface="Rubik"/>
                <a:cs typeface="Rubik"/>
                <a:sym typeface="Rubik"/>
              </a:rPr>
              <a:t>Hello, I'm Herza, a final semester student at Brawijaya University, majoring in Information Systems. Interested as a UX researcher. Always willing to learn new skills and knowledge, especially in the field of information technology.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Rubik"/>
              <a:ea typeface="Rubik"/>
              <a:cs typeface="Rubik"/>
              <a:sym typeface="Rubik"/>
            </a:endParaRPr>
          </a:p>
          <a:p>
            <a:pPr indent="0" lvl="0" marL="0" marR="0" rtl="0" algn="l">
              <a:lnSpc>
                <a:spcPct val="100000"/>
              </a:lnSpc>
              <a:spcBef>
                <a:spcPts val="0"/>
              </a:spcBef>
              <a:spcAft>
                <a:spcPts val="0"/>
              </a:spcAft>
              <a:buNone/>
            </a:pPr>
            <a:r>
              <a:rPr b="0" i="0" lang="en" sz="1400" u="none" cap="none" strike="noStrike">
                <a:solidFill>
                  <a:srgbClr val="000000"/>
                </a:solidFill>
                <a:latin typeface="Rubik"/>
                <a:ea typeface="Rubik"/>
                <a:cs typeface="Rubik"/>
                <a:sym typeface="Rubik"/>
              </a:rPr>
              <a:t>Lets connect at</a:t>
            </a:r>
            <a:endParaRPr/>
          </a:p>
          <a:p>
            <a:pPr indent="0" lvl="0" marL="0" marR="0" rtl="0" algn="l">
              <a:lnSpc>
                <a:spcPct val="100000"/>
              </a:lnSpc>
              <a:spcBef>
                <a:spcPts val="0"/>
              </a:spcBef>
              <a:spcAft>
                <a:spcPts val="0"/>
              </a:spcAft>
              <a:buNone/>
            </a:pPr>
            <a:r>
              <a:rPr b="0" i="0" lang="en" sz="1400" u="sng" cap="none" strike="noStrike">
                <a:solidFill>
                  <a:srgbClr val="000000"/>
                </a:solidFill>
                <a:latin typeface="Rubik"/>
                <a:ea typeface="Rubik"/>
                <a:cs typeface="Rubik"/>
                <a:sym typeface="Rubik"/>
                <a:hlinkClick r:id="rId5">
                  <a:extLst>
                    <a:ext uri="{A12FA001-AC4F-418D-AE19-62706E023703}">
                      <ahyp:hlinkClr val="tx"/>
                    </a:ext>
                  </a:extLst>
                </a:hlinkClick>
              </a:rPr>
              <a:t>linkedin.com/in/herzaavicena/</a:t>
            </a:r>
            <a:endParaRPr b="0" i="0" sz="1400" u="none" cap="none" strike="noStrike">
              <a:solidFill>
                <a:srgbClr val="000000"/>
              </a:solidFill>
              <a:latin typeface="Rubik"/>
              <a:ea typeface="Rubik"/>
              <a:cs typeface="Rubik"/>
              <a:sym typeface="Rubik"/>
            </a:endParaRPr>
          </a:p>
        </p:txBody>
      </p:sp>
      <p:pic>
        <p:nvPicPr>
          <p:cNvPr id="88" name="Google Shape;88;p3"/>
          <p:cNvPicPr preferRelativeResize="0"/>
          <p:nvPr/>
        </p:nvPicPr>
        <p:blipFill rotWithShape="1">
          <a:blip r:embed="rId6">
            <a:alphaModFix/>
          </a:blip>
          <a:srcRect b="0" l="0" r="0" t="0"/>
          <a:stretch/>
        </p:blipFill>
        <p:spPr>
          <a:xfrm>
            <a:off x="624968" y="348042"/>
            <a:ext cx="1714863" cy="1714863"/>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94" name="Google Shape;94;p4"/>
          <p:cNvSpPr txBox="1"/>
          <p:nvPr/>
        </p:nvSpPr>
        <p:spPr>
          <a:xfrm>
            <a:off x="340500" y="478938"/>
            <a:ext cx="8463000" cy="723300"/>
          </a:xfrm>
          <a:prstGeom prst="rect">
            <a:avLst/>
          </a:prstGeom>
          <a:noFill/>
          <a:ln>
            <a:noFill/>
          </a:ln>
          <a:effectLst>
            <a:outerShdw blurRad="57150" rotWithShape="0" algn="bl" dir="2820000" dist="19050">
              <a:srgbClr val="B7B7B7">
                <a:alpha val="85882"/>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lang="en" sz="3500">
                <a:latin typeface="Rubik"/>
                <a:ea typeface="Rubik"/>
                <a:cs typeface="Rubik"/>
                <a:sym typeface="Rubik"/>
              </a:rPr>
              <a:t>Challenge</a:t>
            </a:r>
            <a:endParaRPr b="1" sz="3500">
              <a:latin typeface="Rubik"/>
              <a:ea typeface="Rubik"/>
              <a:cs typeface="Rubik"/>
              <a:sym typeface="Rubik"/>
            </a:endParaRPr>
          </a:p>
        </p:txBody>
      </p:sp>
      <p:pic>
        <p:nvPicPr>
          <p:cNvPr id="95" name="Google Shape;95;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6" name="Google Shape;96;p4"/>
          <p:cNvSpPr txBox="1"/>
          <p:nvPr/>
        </p:nvSpPr>
        <p:spPr>
          <a:xfrm>
            <a:off x="1141475" y="1247575"/>
            <a:ext cx="6861000" cy="34170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SzPts val="1400"/>
              <a:buFont typeface="Rubik"/>
              <a:buAutoNum type="arabicPeriod"/>
            </a:pPr>
            <a:r>
              <a:rPr lang="en">
                <a:latin typeface="Rubik"/>
                <a:ea typeface="Rubik"/>
                <a:cs typeface="Rubik"/>
                <a:sym typeface="Rubik"/>
              </a:rPr>
              <a:t>Buatlah test case pada beberapa fitur di Jubelio:</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User login Jubelio</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User membuat negative test case pada login Jubelio</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User membuat barang baru non varian pada katalog </a:t>
            </a:r>
            <a:endParaRPr>
              <a:latin typeface="Rubik"/>
              <a:ea typeface="Rubik"/>
              <a:cs typeface="Rubik"/>
              <a:sym typeface="Rubik"/>
            </a:endParaRPr>
          </a:p>
          <a:p>
            <a:pPr indent="-317500" lvl="0" marL="457200" marR="0" rtl="0" algn="l">
              <a:lnSpc>
                <a:spcPct val="100000"/>
              </a:lnSpc>
              <a:spcBef>
                <a:spcPts val="0"/>
              </a:spcBef>
              <a:spcAft>
                <a:spcPts val="0"/>
              </a:spcAft>
              <a:buSzPts val="1400"/>
              <a:buFont typeface="Rubik"/>
              <a:buAutoNum type="arabicPeriod" startAt="2"/>
            </a:pPr>
            <a:r>
              <a:rPr lang="en">
                <a:latin typeface="Rubik"/>
                <a:ea typeface="Rubik"/>
                <a:cs typeface="Rubik"/>
                <a:sym typeface="Rubik"/>
              </a:rPr>
              <a:t>Lakukan API testing dengan Postman pada Jubelio API:</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Testing pada endpoint:</a:t>
            </a:r>
            <a:endParaRPr>
              <a:latin typeface="Rubik"/>
              <a:ea typeface="Rubik"/>
              <a:cs typeface="Rubik"/>
              <a:sym typeface="Rubik"/>
            </a:endParaRPr>
          </a:p>
          <a:p>
            <a:pPr indent="-317500" lvl="1" marL="1371600" marR="0" rtl="0" algn="l">
              <a:lnSpc>
                <a:spcPct val="100000"/>
              </a:lnSpc>
              <a:spcBef>
                <a:spcPts val="0"/>
              </a:spcBef>
              <a:spcAft>
                <a:spcPts val="0"/>
              </a:spcAft>
              <a:buSzPts val="1400"/>
              <a:buFont typeface="Rubik"/>
              <a:buChar char="○"/>
            </a:pPr>
            <a:r>
              <a:rPr lang="en">
                <a:latin typeface="Rubik"/>
                <a:ea typeface="Rubik"/>
                <a:cs typeface="Rubik"/>
                <a:sym typeface="Rubik"/>
              </a:rPr>
              <a:t>Login</a:t>
            </a:r>
            <a:endParaRPr>
              <a:latin typeface="Rubik"/>
              <a:ea typeface="Rubik"/>
              <a:cs typeface="Rubik"/>
              <a:sym typeface="Rubik"/>
            </a:endParaRPr>
          </a:p>
          <a:p>
            <a:pPr indent="-317500" lvl="1" marL="1371600" marR="0" rtl="0" algn="l">
              <a:lnSpc>
                <a:spcPct val="100000"/>
              </a:lnSpc>
              <a:spcBef>
                <a:spcPts val="0"/>
              </a:spcBef>
              <a:spcAft>
                <a:spcPts val="0"/>
              </a:spcAft>
              <a:buSzPts val="1400"/>
              <a:buFont typeface="Rubik"/>
              <a:buChar char="○"/>
            </a:pPr>
            <a:r>
              <a:rPr lang="en">
                <a:latin typeface="Rubik"/>
                <a:ea typeface="Rubik"/>
                <a:cs typeface="Rubik"/>
                <a:sym typeface="Rubik"/>
              </a:rPr>
              <a:t>All product price</a:t>
            </a:r>
            <a:endParaRPr>
              <a:latin typeface="Rubik"/>
              <a:ea typeface="Rubik"/>
              <a:cs typeface="Rubik"/>
              <a:sym typeface="Rubik"/>
            </a:endParaRPr>
          </a:p>
          <a:p>
            <a:pPr indent="-317500" lvl="1" marL="1371600" marR="0" rtl="0" algn="l">
              <a:lnSpc>
                <a:spcPct val="100000"/>
              </a:lnSpc>
              <a:spcBef>
                <a:spcPts val="0"/>
              </a:spcBef>
              <a:spcAft>
                <a:spcPts val="0"/>
              </a:spcAft>
              <a:buSzPts val="1400"/>
              <a:buFont typeface="Rubik"/>
              <a:buChar char="○"/>
            </a:pPr>
            <a:r>
              <a:rPr lang="en">
                <a:latin typeface="Rubik"/>
                <a:ea typeface="Rubik"/>
                <a:cs typeface="Rubik"/>
                <a:sym typeface="Rubik"/>
              </a:rPr>
              <a:t>Upload product image</a:t>
            </a:r>
            <a:endParaRPr>
              <a:latin typeface="Rubik"/>
              <a:ea typeface="Rubik"/>
              <a:cs typeface="Rubik"/>
              <a:sym typeface="Rubik"/>
            </a:endParaRPr>
          </a:p>
          <a:p>
            <a:pPr indent="-317500" lvl="1" marL="1371600" marR="0" rtl="0" algn="l">
              <a:lnSpc>
                <a:spcPct val="100000"/>
              </a:lnSpc>
              <a:spcBef>
                <a:spcPts val="0"/>
              </a:spcBef>
              <a:spcAft>
                <a:spcPts val="0"/>
              </a:spcAft>
              <a:buSzPts val="1400"/>
              <a:buFont typeface="Rubik"/>
              <a:buChar char="○"/>
            </a:pPr>
            <a:r>
              <a:rPr lang="en">
                <a:latin typeface="Rubik"/>
                <a:ea typeface="Rubik"/>
                <a:cs typeface="Rubik"/>
                <a:sym typeface="Rubik"/>
              </a:rPr>
              <a:t>Delete product</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Lengkapi testing API dengan negative scenario (min 1 pada tiap test)</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Buatlah test case terkait API test tersebut</a:t>
            </a:r>
            <a:endParaRPr>
              <a:latin typeface="Rubik"/>
              <a:ea typeface="Rubik"/>
              <a:cs typeface="Rubik"/>
              <a:sym typeface="Rubik"/>
            </a:endParaRPr>
          </a:p>
          <a:p>
            <a:pPr indent="-317500" lvl="0" marL="457200" marR="0" rtl="0" algn="l">
              <a:lnSpc>
                <a:spcPct val="100000"/>
              </a:lnSpc>
              <a:spcBef>
                <a:spcPts val="0"/>
              </a:spcBef>
              <a:spcAft>
                <a:spcPts val="0"/>
              </a:spcAft>
              <a:buSzPts val="1400"/>
              <a:buFont typeface="Rubik"/>
              <a:buAutoNum type="arabicPeriod" startAt="3"/>
            </a:pPr>
            <a:r>
              <a:rPr lang="en">
                <a:latin typeface="Rubik"/>
                <a:ea typeface="Rubik"/>
                <a:cs typeface="Rubik"/>
                <a:sym typeface="Rubik"/>
              </a:rPr>
              <a:t>Buatlah Web Automation dengan Selenium Web Driver</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Buat automation scenario pada Login flow di halaman Jubelio</a:t>
            </a:r>
            <a:endParaRPr>
              <a:latin typeface="Rubik"/>
              <a:ea typeface="Rubik"/>
              <a:cs typeface="Rubik"/>
              <a:sym typeface="Rubik"/>
            </a:endParaRPr>
          </a:p>
          <a:p>
            <a:pPr indent="-317500" lvl="0" marL="914400" marR="0" rtl="0" algn="l">
              <a:lnSpc>
                <a:spcPct val="100000"/>
              </a:lnSpc>
              <a:spcBef>
                <a:spcPts val="0"/>
              </a:spcBef>
              <a:spcAft>
                <a:spcPts val="0"/>
              </a:spcAft>
              <a:buSzPts val="1400"/>
              <a:buFont typeface="Rubik"/>
              <a:buChar char="●"/>
            </a:pPr>
            <a:r>
              <a:rPr lang="en">
                <a:latin typeface="Rubik"/>
                <a:ea typeface="Rubik"/>
                <a:cs typeface="Rubik"/>
                <a:sym typeface="Rubik"/>
              </a:rPr>
              <a:t>Buat automation scenario untuk mengatur stock persediaan </a:t>
            </a:r>
            <a:endParaRPr>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5"/>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02" name="Google Shape;102;p5"/>
          <p:cNvSpPr txBox="1"/>
          <p:nvPr/>
        </p:nvSpPr>
        <p:spPr>
          <a:xfrm>
            <a:off x="340500" y="1899826"/>
            <a:ext cx="8463000" cy="954300"/>
          </a:xfrm>
          <a:prstGeom prst="rect">
            <a:avLst/>
          </a:prstGeom>
          <a:noFill/>
          <a:ln>
            <a:noFill/>
          </a:ln>
          <a:effectLst>
            <a:outerShdw blurRad="57150" rotWithShape="0" algn="bl" dir="2820000" dist="19050">
              <a:srgbClr val="B7B7B7">
                <a:alpha val="85882"/>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5000">
                <a:latin typeface="Rubik"/>
                <a:ea typeface="Rubik"/>
                <a:cs typeface="Rubik"/>
                <a:sym typeface="Rubik"/>
              </a:rPr>
              <a:t>My </a:t>
            </a:r>
            <a:r>
              <a:rPr b="1" i="0" lang="en" sz="5000" u="none" cap="none" strike="noStrike">
                <a:solidFill>
                  <a:srgbClr val="000000"/>
                </a:solidFill>
                <a:latin typeface="Rubik"/>
                <a:ea typeface="Rubik"/>
                <a:cs typeface="Rubik"/>
                <a:sym typeface="Rubik"/>
              </a:rPr>
              <a:t>Result</a:t>
            </a:r>
            <a:endParaRPr b="1" i="0" sz="5000" u="none" cap="none" strike="noStrike">
              <a:solidFill>
                <a:srgbClr val="000000"/>
              </a:solidFill>
              <a:latin typeface="Rubik"/>
              <a:ea typeface="Rubik"/>
              <a:cs typeface="Rubik"/>
              <a:sym typeface="Rubik"/>
            </a:endParaRPr>
          </a:p>
        </p:txBody>
      </p:sp>
      <p:pic>
        <p:nvPicPr>
          <p:cNvPr id="103" name="Google Shape;103;p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4" name="Google Shape;104;p5"/>
          <p:cNvSpPr txBox="1"/>
          <p:nvPr/>
        </p:nvSpPr>
        <p:spPr>
          <a:xfrm>
            <a:off x="340500" y="2843451"/>
            <a:ext cx="8376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u="sng">
                <a:solidFill>
                  <a:schemeClr val="hlink"/>
                </a:solidFill>
                <a:latin typeface="Rubik"/>
                <a:ea typeface="Rubik"/>
                <a:cs typeface="Rubik"/>
                <a:sym typeface="Rubik"/>
                <a:hlinkClick r:id="rId5"/>
              </a:rPr>
              <a:t>https://drive.google.com/drive/folders/1w_GnxZC3_VXjluSMeO-h6R4QUMwVlFbJ?usp=drive_link</a:t>
            </a:r>
            <a:endParaRPr b="0" i="0" sz="1400" u="none" cap="none" strike="noStrike">
              <a:solidFill>
                <a:srgbClr val="000000"/>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10" name="Google Shape;110;p6"/>
          <p:cNvSpPr txBox="1"/>
          <p:nvPr/>
        </p:nvSpPr>
        <p:spPr>
          <a:xfrm>
            <a:off x="340500" y="1899826"/>
            <a:ext cx="8463000" cy="877200"/>
          </a:xfrm>
          <a:prstGeom prst="rect">
            <a:avLst/>
          </a:prstGeom>
          <a:noFill/>
          <a:ln>
            <a:noFill/>
          </a:ln>
          <a:effectLst>
            <a:outerShdw blurRad="57150" rotWithShape="0" algn="bl" dir="2820000" dist="19050">
              <a:srgbClr val="B7B7B7">
                <a:alpha val="85882"/>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rgbClr val="000000"/>
                </a:solidFill>
                <a:latin typeface="Rubik"/>
                <a:ea typeface="Rubik"/>
                <a:cs typeface="Rubik"/>
                <a:sym typeface="Rubik"/>
              </a:rPr>
              <a:t>Link Github</a:t>
            </a:r>
            <a:endParaRPr b="1" i="0" sz="4500" u="none" cap="none" strike="noStrike">
              <a:solidFill>
                <a:srgbClr val="000000"/>
              </a:solidFill>
              <a:latin typeface="Rubik"/>
              <a:ea typeface="Rubik"/>
              <a:cs typeface="Rubik"/>
              <a:sym typeface="Rubik"/>
            </a:endParaRPr>
          </a:p>
        </p:txBody>
      </p:sp>
      <p:pic>
        <p:nvPicPr>
          <p:cNvPr id="111" name="Google Shape;111;p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2" name="Google Shape;112;p6"/>
          <p:cNvSpPr txBox="1"/>
          <p:nvPr/>
        </p:nvSpPr>
        <p:spPr>
          <a:xfrm>
            <a:off x="340500" y="2843451"/>
            <a:ext cx="8376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lang="en" u="sng">
                <a:solidFill>
                  <a:schemeClr val="hlink"/>
                </a:solidFill>
                <a:latin typeface="Rubik"/>
                <a:ea typeface="Rubik"/>
                <a:cs typeface="Rubik"/>
                <a:sym typeface="Rubik"/>
                <a:hlinkClick r:id="rId5"/>
              </a:rPr>
              <a:t>https://github.com/Apicendol/Rakamin_Jubelio.git</a:t>
            </a:r>
            <a:endParaRPr b="0" i="1" sz="1400" u="none" cap="none" strike="noStrike">
              <a:solidFill>
                <a:srgbClr val="000000"/>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g226b7e93d16_0_2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sp>
        <p:nvSpPr>
          <p:cNvPr id="118" name="Google Shape;118;g226b7e93d16_0_29"/>
          <p:cNvSpPr txBox="1"/>
          <p:nvPr/>
        </p:nvSpPr>
        <p:spPr>
          <a:xfrm>
            <a:off x="340500" y="1468875"/>
            <a:ext cx="8463000" cy="877200"/>
          </a:xfrm>
          <a:prstGeom prst="rect">
            <a:avLst/>
          </a:prstGeom>
          <a:noFill/>
          <a:ln>
            <a:noFill/>
          </a:ln>
          <a:effectLst>
            <a:outerShdw blurRad="57150" rotWithShape="0" algn="bl" dir="2820000" dist="19050">
              <a:srgbClr val="B7B7B7">
                <a:alpha val="8588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lang="en" sz="4500">
                <a:latin typeface="Rubik"/>
                <a:ea typeface="Rubik"/>
                <a:cs typeface="Rubik"/>
                <a:sym typeface="Rubik"/>
              </a:rPr>
              <a:t>Conclusion </a:t>
            </a:r>
            <a:endParaRPr b="1" i="0" sz="4500" u="none" cap="none" strike="noStrike">
              <a:solidFill>
                <a:srgbClr val="000000"/>
              </a:solidFill>
              <a:latin typeface="Rubik"/>
              <a:ea typeface="Rubik"/>
              <a:cs typeface="Rubik"/>
              <a:sym typeface="Rubik"/>
            </a:endParaRPr>
          </a:p>
        </p:txBody>
      </p:sp>
      <p:pic>
        <p:nvPicPr>
          <p:cNvPr id="119" name="Google Shape;119;g226b7e93d16_0_2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0" name="Google Shape;120;g226b7e93d16_0_29"/>
          <p:cNvSpPr txBox="1"/>
          <p:nvPr/>
        </p:nvSpPr>
        <p:spPr>
          <a:xfrm>
            <a:off x="918775" y="2412513"/>
            <a:ext cx="7220700" cy="1262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100"/>
              <a:buFont typeface="Arial"/>
              <a:buNone/>
            </a:pPr>
            <a:r>
              <a:rPr lang="en">
                <a:latin typeface="Rubik"/>
                <a:ea typeface="Rubik"/>
                <a:cs typeface="Rubik"/>
                <a:sym typeface="Rubik"/>
              </a:rPr>
              <a:t>Based on 9 test cases that has been conducted on the API tasks, no bugs or issues were found. All test cases passed successfully, and the API performed as expected without any problems. The use of Postman for API testing proved to be effective and reliable. The API endpoints were tested thoroughly, and the expected results were consistently achieved.</a:t>
            </a:r>
            <a:endParaRPr>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124" name="Shape 124"/>
        <p:cNvGrpSpPr/>
        <p:nvPr/>
      </p:nvGrpSpPr>
      <p:grpSpPr>
        <a:xfrm>
          <a:off x="0" y="0"/>
          <a:ext cx="0" cy="0"/>
          <a:chOff x="0" y="0"/>
          <a:chExt cx="0" cy="0"/>
        </a:xfrm>
      </p:grpSpPr>
      <p:pic>
        <p:nvPicPr>
          <p:cNvPr id="125" name="Google Shape;125;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6" name="Google Shape;126;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127" name="Google Shape;127;p8"/>
          <p:cNvSpPr txBox="1"/>
          <p:nvPr/>
        </p:nvSpPr>
        <p:spPr>
          <a:xfrm>
            <a:off x="2376100" y="1584225"/>
            <a:ext cx="4392000" cy="877200"/>
          </a:xfrm>
          <a:prstGeom prst="rect">
            <a:avLst/>
          </a:prstGeom>
          <a:noFill/>
          <a:ln>
            <a:noFill/>
          </a:ln>
          <a:effectLst>
            <a:outerShdw blurRad="57150" rotWithShape="0" algn="bl" dir="5400000" dist="19050">
              <a:srgbClr val="000000">
                <a:alpha val="49803"/>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128" name="Google Shape;128;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129" name="Google Shape;129;p8"/>
          <p:cNvPicPr preferRelativeResize="0"/>
          <p:nvPr/>
        </p:nvPicPr>
        <p:blipFill>
          <a:blip r:embed="rId5">
            <a:alphaModFix/>
          </a:blip>
          <a:stretch>
            <a:fillRect/>
          </a:stretch>
        </p:blipFill>
        <p:spPr>
          <a:xfrm>
            <a:off x="4871775" y="4350126"/>
            <a:ext cx="2419451" cy="366300"/>
          </a:xfrm>
          <a:prstGeom prst="rect">
            <a:avLst/>
          </a:prstGeom>
          <a:noFill/>
          <a:ln>
            <a:noFill/>
          </a:ln>
        </p:spPr>
      </p:pic>
      <p:sp>
        <p:nvSpPr>
          <p:cNvPr id="130" name="Google Shape;130;p8"/>
          <p:cNvSpPr txBox="1"/>
          <p:nvPr>
            <p:ph idx="4294967295" type="body"/>
          </p:nvPr>
        </p:nvSpPr>
        <p:spPr>
          <a:xfrm>
            <a:off x="1531350" y="2461425"/>
            <a:ext cx="60813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SzPts val="1800"/>
              <a:buNone/>
            </a:pPr>
            <a:r>
              <a:rPr b="1" lang="en" sz="1400">
                <a:solidFill>
                  <a:schemeClr val="lt1"/>
                </a:solidFill>
                <a:latin typeface="Rubik"/>
                <a:ea typeface="Rubik"/>
                <a:cs typeface="Rubik"/>
                <a:sym typeface="Rubik"/>
              </a:rPr>
              <a:t>Have a nice day!</a:t>
            </a:r>
            <a:endParaRPr sz="1400">
              <a:solidFill>
                <a:schemeClr val="lt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