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257" r:id="rId3"/>
    <p:sldId id="259" r:id="rId4"/>
    <p:sldId id="278" r:id="rId5"/>
    <p:sldId id="279" r:id="rId6"/>
    <p:sldId id="260" r:id="rId7"/>
    <p:sldId id="270" r:id="rId8"/>
    <p:sldId id="277" r:id="rId9"/>
    <p:sldId id="268" r:id="rId10"/>
    <p:sldId id="269" r:id="rId11"/>
    <p:sldId id="274" r:id="rId12"/>
    <p:sldId id="275" r:id="rId13"/>
    <p:sldId id="281" r:id="rId14"/>
    <p:sldId id="280" r:id="rId15"/>
    <p:sldId id="282" r:id="rId16"/>
    <p:sldId id="283" r:id="rId17"/>
    <p:sldId id="262" r:id="rId18"/>
    <p:sldId id="284" r:id="rId19"/>
    <p:sldId id="26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64" r:id="rId28"/>
    <p:sldId id="266" r:id="rId29"/>
    <p:sldId id="26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1" autoAdjust="0"/>
    <p:restoredTop sz="94676" autoAdjust="0"/>
  </p:normalViewPr>
  <p:slideViewPr>
    <p:cSldViewPr>
      <p:cViewPr varScale="1">
        <p:scale>
          <a:sx n="55" d="100"/>
          <a:sy n="55" d="100"/>
        </p:scale>
        <p:origin x="-102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18494-16B3-477D-BCF5-48CC83E8DCFE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403FA-7F17-4614-9C54-D8FCB70516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6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7022" y="2492896"/>
            <a:ext cx="6577947" cy="158417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Разработка системы акустического моделирования транспортного средства</a:t>
            </a:r>
            <a:endParaRPr lang="ru-RU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4365104"/>
            <a:ext cx="2952000" cy="1536576"/>
          </a:xfrm>
        </p:spPr>
        <p:txBody>
          <a:bodyPr>
            <a:normAutofit/>
          </a:bodyPr>
          <a:lstStyle/>
          <a:p>
            <a:pPr algn="l"/>
            <a:r>
              <a:rPr lang="ru-RU" sz="1600" dirty="0" smtClean="0"/>
              <a:t>Выполнил: Апарнев А. Н.</a:t>
            </a:r>
          </a:p>
          <a:p>
            <a:pPr algn="l"/>
            <a:r>
              <a:rPr lang="ru-RU" sz="1600" dirty="0" smtClean="0"/>
              <a:t>Группа: А-13-12</a:t>
            </a:r>
          </a:p>
          <a:p>
            <a:pPr algn="l"/>
            <a:r>
              <a:rPr lang="ru-RU" sz="1600" dirty="0" smtClean="0"/>
              <a:t>Научный руководитель:</a:t>
            </a:r>
            <a:br>
              <a:rPr lang="ru-RU" sz="1600" dirty="0" smtClean="0"/>
            </a:br>
            <a:r>
              <a:rPr lang="ru-RU" sz="1600" dirty="0" smtClean="0"/>
              <a:t>к.т.н. доц. </a:t>
            </a:r>
            <a:r>
              <a:rPr lang="ru-RU" sz="1600" dirty="0" err="1" smtClean="0"/>
              <a:t>Бартеньев</a:t>
            </a:r>
            <a:r>
              <a:rPr lang="ru-RU" sz="1600" dirty="0" smtClean="0"/>
              <a:t> О. В.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333962" y="69269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Национальный исследовательский университет «Московский энергетический институт»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174000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Выпускная работа бакалавра на тему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55876" y="627796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Москва,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2276872"/>
                <a:ext cx="7848872" cy="404772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400" dirty="0" smtClean="0"/>
                  <a:t>Таким образом, акустическая перегородка между помещениями </a:t>
                </a:r>
                <a:r>
                  <a:rPr lang="en-US" sz="2400" dirty="0" smtClean="0"/>
                  <a:t>A </a:t>
                </a:r>
                <a:r>
                  <a:rPr lang="ru-RU" sz="2400" dirty="0" smtClean="0"/>
                  <a:t>и</a:t>
                </a:r>
                <a:r>
                  <a:rPr lang="en-US" sz="2400" dirty="0" smtClean="0"/>
                  <a:t> B</a:t>
                </a:r>
                <a:r>
                  <a:rPr lang="ru-RU" sz="2400" dirty="0" smtClean="0"/>
                  <a:t>, на которую воздействует шум в помещении А, может рассматриваться как источник шума в помещении </a:t>
                </a:r>
                <a:r>
                  <a:rPr lang="en-US" sz="2400" dirty="0" smtClean="0"/>
                  <a:t>B</a:t>
                </a:r>
                <a:r>
                  <a:rPr lang="ru-RU" sz="2400" dirty="0" smtClean="0"/>
                  <a:t> (вторичный источник шума, порождённый от источника в </a:t>
                </a:r>
                <a:r>
                  <a:rPr lang="ru-RU" sz="2400" dirty="0"/>
                  <a:t>п</a:t>
                </a:r>
                <a:r>
                  <a:rPr lang="ru-RU" sz="2400" dirty="0" smtClean="0"/>
                  <a:t>омещении </a:t>
                </a:r>
                <a:r>
                  <a:rPr lang="en-US" sz="2400" dirty="0" smtClean="0"/>
                  <a:t>A</a:t>
                </a:r>
                <a:r>
                  <a:rPr lang="ru-RU" sz="2400" dirty="0" smtClean="0"/>
                  <a:t>). </a:t>
                </a:r>
                <a:r>
                  <a:rPr lang="ru-RU" sz="2400" dirty="0"/>
                  <a:t>Мощность акустической </a:t>
                </a:r>
                <a:r>
                  <a:rPr lang="ru-RU" sz="2400" dirty="0" smtClean="0"/>
                  <a:t>перегородки как </a:t>
                </a:r>
                <a:r>
                  <a:rPr lang="ru-RU" sz="2400" dirty="0"/>
                  <a:t>источника </a:t>
                </a:r>
                <a:r>
                  <a:rPr lang="ru-RU" sz="2400" dirty="0" smtClean="0"/>
                  <a:t>шума (</a:t>
                </a:r>
                <a:r>
                  <a:rPr lang="ru-RU" sz="2400" dirty="0"/>
                  <a:t>в децибелах</a:t>
                </a:r>
                <a:r>
                  <a:rPr lang="ru-RU" sz="2400" dirty="0" smtClean="0"/>
                  <a:t>) в соответствующих октавных полосах определяется формулой: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𝐿</m:t>
                      </m:r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пад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+10</m:t>
                      </m:r>
                      <m:func>
                        <m:funcPr>
                          <m:ctrlPr>
                            <a:rPr lang="ru-RU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/>
                            </a:rPr>
                            <m:t>𝑙𝑔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ru-RU" sz="2400" i="1">
                          <a:latin typeface="Cambria Math"/>
                        </a:rPr>
                        <m:t>10</m:t>
                      </m:r>
                      <m:r>
                        <a:rPr lang="en-US" sz="2400" i="1">
                          <a:latin typeface="Cambria Math"/>
                        </a:rPr>
                        <m:t>𝑙𝑔</m:t>
                      </m:r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ru-RU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2276872"/>
                <a:ext cx="7848872" cy="4047728"/>
              </a:xfrm>
              <a:blipFill rotWithShape="0">
                <a:blip r:embed="rId2"/>
                <a:stretch>
                  <a:fillRect l="-1165" t="-1205" r="-1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Прохождение шума через акустическую перегородку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8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0687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Уровень шума в расчётной точке в помещении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636912"/>
                <a:ext cx="7776864" cy="389232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sz="2800" dirty="0" smtClean="0"/>
                  <a:t>Уровень </a:t>
                </a:r>
                <a:r>
                  <a:rPr lang="ru-RU" sz="2800" dirty="0"/>
                  <a:t>шума, создаваемый в помещении несколькими </a:t>
                </a:r>
                <a:r>
                  <a:rPr lang="ru-RU" sz="2800" dirty="0" smtClean="0"/>
                  <a:t>источниками, определяется по формуле:</a:t>
                </a:r>
                <a:endParaRPr lang="ru-RU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𝐿</m:t>
                      </m:r>
                      <m:r>
                        <a:rPr lang="ru-RU" sz="2800" i="1">
                          <a:latin typeface="Cambria Math"/>
                        </a:rPr>
                        <m:t>=10∙</m:t>
                      </m:r>
                      <m:func>
                        <m:funcPr>
                          <m:ctrlPr>
                            <a:rPr lang="ru-RU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800">
                              <a:latin typeface="Cambria Math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0.1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1">
                                                  <a:latin typeface="Cambria Math"/>
                                                </a:rPr>
                                                <m:t>𝑤𝑖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r>
                                <a:rPr lang="ru-RU" sz="28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ru-RU" sz="2800" i="1">
                                      <a:latin typeface="Cambria Math"/>
                                    </a:rPr>
                                    <m:t>𝑘𝐵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sz="2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0.1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ru-RU" sz="2800" i="1">
                                              <a:latin typeface="Cambria Math"/>
                                            </a:rPr>
                                            <m:t>𝑤𝑖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636912"/>
                <a:ext cx="7776864" cy="3892320"/>
              </a:xfrm>
              <a:blipFill rotWithShape="1">
                <a:blip r:embed="rId2"/>
                <a:stretch>
                  <a:fillRect l="-1567" t="-1411" r="-1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2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Для каждого источника шума в модели создаётся эквивалентный вторичный источник (родитель), который используется в последующем расчёте.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Для каждого вторичного источника-родителя находятся все вторичные источники, им порождаемые (алгоритм аналогичен обходу графа в ширину).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Для каждой расчётной точки уровень шума от некоторого источника есть сумма шумов всех вторичных источников, порождённых этим источником.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акустического расчёта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7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Пример распространения шума в модели электровоза ВЛ-15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542359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2094087" y="3861048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094087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094087" y="2492896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542359" y="3861048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334447" y="3861048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6558583" y="2996952"/>
            <a:ext cx="0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6198543" y="2492896"/>
            <a:ext cx="36004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334447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4542359" y="2492896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5334447" y="2492896"/>
            <a:ext cx="864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1157983" y="4365104"/>
            <a:ext cx="6984776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/>
          <p:nvPr/>
        </p:nvCxnSpPr>
        <p:spPr>
          <a:xfrm flipV="1">
            <a:off x="3283395" y="38610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V="1">
            <a:off x="4938403" y="385192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5910511" y="38610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олилиния 91"/>
          <p:cNvSpPr/>
          <p:nvPr/>
        </p:nvSpPr>
        <p:spPr>
          <a:xfrm>
            <a:off x="1374007" y="3181409"/>
            <a:ext cx="720080" cy="1174567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 flipH="1">
            <a:off x="6558583" y="3429000"/>
            <a:ext cx="720080" cy="926976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олилиния 93"/>
          <p:cNvSpPr/>
          <p:nvPr/>
        </p:nvSpPr>
        <p:spPr>
          <a:xfrm flipH="1">
            <a:off x="6369035" y="2646041"/>
            <a:ext cx="1269668" cy="1719063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712341 h 712341"/>
              <a:gd name="connsiteX1" fmla="*/ 1249681 w 1249681"/>
              <a:gd name="connsiteY1" fmla="*/ 34161 h 712341"/>
              <a:gd name="connsiteX0" fmla="*/ 1 w 1258158"/>
              <a:gd name="connsiteY0" fmla="*/ 710521 h 710521"/>
              <a:gd name="connsiteX1" fmla="*/ 1258158 w 1258158"/>
              <a:gd name="connsiteY1" fmla="*/ 34302 h 71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8158" h="710521">
                <a:moveTo>
                  <a:pt x="1" y="710521"/>
                </a:moveTo>
                <a:cubicBezTo>
                  <a:pt x="-634" y="207601"/>
                  <a:pt x="749772" y="-108121"/>
                  <a:pt x="1258158" y="34302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TextBox 103"/>
          <p:cNvSpPr txBox="1"/>
          <p:nvPr/>
        </p:nvSpPr>
        <p:spPr>
          <a:xfrm>
            <a:off x="500034" y="4869160"/>
            <a:ext cx="807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smtClean="0"/>
              <a:t>Распространение </a:t>
            </a:r>
            <a:r>
              <a:rPr lang="ru-RU" sz="2400" dirty="0" smtClean="0"/>
              <a:t>шума от системы </a:t>
            </a:r>
            <a:r>
              <a:rPr lang="ru-RU" sz="2400" b="1" dirty="0" smtClean="0"/>
              <a:t>колесо-рельс</a:t>
            </a:r>
            <a:r>
              <a:rPr lang="ru-RU" sz="2400" dirty="0" smtClean="0"/>
              <a:t> в </a:t>
            </a:r>
            <a:r>
              <a:rPr lang="ru-RU" sz="2400" smtClean="0"/>
              <a:t>кабину машиниста: </a:t>
            </a:r>
            <a:r>
              <a:rPr lang="ru-RU" sz="2400" i="1" smtClean="0"/>
              <a:t>вторичные</a:t>
            </a:r>
            <a:r>
              <a:rPr lang="ru-RU" sz="2400" smtClean="0"/>
              <a:t> </a:t>
            </a:r>
            <a:r>
              <a:rPr lang="ru-RU" sz="2400" i="1" smtClean="0"/>
              <a:t>источники-родители</a:t>
            </a:r>
            <a:r>
              <a:rPr lang="ru-RU" sz="2400" smtClean="0"/>
              <a:t>.</a:t>
            </a:r>
            <a:endParaRPr lang="ru-RU" sz="2400" dirty="0"/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>
            <a:off x="827584" y="4509120"/>
            <a:ext cx="77048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94640" y="2719953"/>
            <a:ext cx="17281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Машинное отделение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2719952"/>
            <a:ext cx="8535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Тамбур</a:t>
            </a:r>
            <a:endParaRPr lang="ru-RU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436096" y="2627618"/>
            <a:ext cx="1185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Кабина машинистов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653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Пример распространения шума в модели электровоза ВЛ-15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542359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2094087" y="3861048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094087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094087" y="2492896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542359" y="3861048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334447" y="3861048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6558583" y="2996952"/>
            <a:ext cx="0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6198543" y="2492896"/>
            <a:ext cx="36004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334447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4542359" y="2492896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5334447" y="2492896"/>
            <a:ext cx="864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1157983" y="4365104"/>
            <a:ext cx="6984776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/>
          <p:nvPr/>
        </p:nvCxnSpPr>
        <p:spPr>
          <a:xfrm flipV="1">
            <a:off x="3283395" y="38610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V="1">
            <a:off x="4938403" y="385192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5910511" y="38610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 flipV="1">
            <a:off x="5838503" y="3181409"/>
            <a:ext cx="72008" cy="679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олилиния 91"/>
          <p:cNvSpPr/>
          <p:nvPr/>
        </p:nvSpPr>
        <p:spPr>
          <a:xfrm>
            <a:off x="1374007" y="3181409"/>
            <a:ext cx="720080" cy="1174567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 flipH="1">
            <a:off x="6558583" y="3429000"/>
            <a:ext cx="720080" cy="926976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олилиния 93"/>
          <p:cNvSpPr/>
          <p:nvPr/>
        </p:nvSpPr>
        <p:spPr>
          <a:xfrm flipH="1">
            <a:off x="6369035" y="2646041"/>
            <a:ext cx="1269668" cy="1719063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712341 h 712341"/>
              <a:gd name="connsiteX1" fmla="*/ 1249681 w 1249681"/>
              <a:gd name="connsiteY1" fmla="*/ 34161 h 712341"/>
              <a:gd name="connsiteX0" fmla="*/ 1 w 1258158"/>
              <a:gd name="connsiteY0" fmla="*/ 710521 h 710521"/>
              <a:gd name="connsiteX1" fmla="*/ 1258158 w 1258158"/>
              <a:gd name="connsiteY1" fmla="*/ 34302 h 71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8158" h="710521">
                <a:moveTo>
                  <a:pt x="1" y="710521"/>
                </a:moveTo>
                <a:cubicBezTo>
                  <a:pt x="-634" y="207601"/>
                  <a:pt x="749772" y="-108121"/>
                  <a:pt x="1258158" y="34302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>
            <a:stCxn id="93" idx="1"/>
          </p:cNvCxnSpPr>
          <p:nvPr/>
        </p:nvCxnSpPr>
        <p:spPr>
          <a:xfrm flipH="1" flipV="1">
            <a:off x="5838503" y="3181410"/>
            <a:ext cx="720080" cy="247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>
            <a:off x="5838503" y="2744924"/>
            <a:ext cx="530534" cy="436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827584" y="4509120"/>
            <a:ext cx="77048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олилиния 120"/>
          <p:cNvSpPr/>
          <p:nvPr/>
        </p:nvSpPr>
        <p:spPr>
          <a:xfrm>
            <a:off x="4938403" y="3176971"/>
            <a:ext cx="396044" cy="674949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олилиния 121"/>
          <p:cNvSpPr/>
          <p:nvPr/>
        </p:nvSpPr>
        <p:spPr>
          <a:xfrm flipH="1">
            <a:off x="4542359" y="3176973"/>
            <a:ext cx="396044" cy="67494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3" name="Прямая со стрелкой 122"/>
          <p:cNvCxnSpPr/>
          <p:nvPr/>
        </p:nvCxnSpPr>
        <p:spPr>
          <a:xfrm flipV="1">
            <a:off x="4938403" y="2492896"/>
            <a:ext cx="0" cy="1359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олилиния 125"/>
          <p:cNvSpPr/>
          <p:nvPr/>
        </p:nvSpPr>
        <p:spPr>
          <a:xfrm>
            <a:off x="3283395" y="3181407"/>
            <a:ext cx="1258964" cy="674949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олилиния 126"/>
          <p:cNvSpPr/>
          <p:nvPr/>
        </p:nvSpPr>
        <p:spPr>
          <a:xfrm flipH="1">
            <a:off x="2094087" y="3181409"/>
            <a:ext cx="1189308" cy="67494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8" name="Прямая со стрелкой 127"/>
          <p:cNvCxnSpPr/>
          <p:nvPr/>
        </p:nvCxnSpPr>
        <p:spPr>
          <a:xfrm flipV="1">
            <a:off x="3283395" y="2497332"/>
            <a:ext cx="0" cy="1359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олилиния 128"/>
          <p:cNvSpPr/>
          <p:nvPr/>
        </p:nvSpPr>
        <p:spPr>
          <a:xfrm rot="5400000">
            <a:off x="2353485" y="2922013"/>
            <a:ext cx="670510" cy="118930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олилиния 129"/>
          <p:cNvSpPr/>
          <p:nvPr/>
        </p:nvSpPr>
        <p:spPr>
          <a:xfrm rot="5400000" flipH="1">
            <a:off x="2344481" y="2242499"/>
            <a:ext cx="688515" cy="118930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1" name="Прямая со стрелкой 130"/>
          <p:cNvCxnSpPr>
            <a:stCxn id="127" idx="1"/>
            <a:endCxn id="126" idx="1"/>
          </p:cNvCxnSpPr>
          <p:nvPr/>
        </p:nvCxnSpPr>
        <p:spPr>
          <a:xfrm flipV="1">
            <a:off x="2094087" y="3181407"/>
            <a:ext cx="244827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596" y="4869160"/>
            <a:ext cx="8143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smtClean="0"/>
              <a:t>Распространение </a:t>
            </a:r>
            <a:r>
              <a:rPr lang="ru-RU" sz="2400" dirty="0" smtClean="0"/>
              <a:t>шума от системы </a:t>
            </a:r>
            <a:r>
              <a:rPr lang="ru-RU" sz="2400" b="1" dirty="0" smtClean="0"/>
              <a:t>колесо-рельс</a:t>
            </a:r>
            <a:r>
              <a:rPr lang="ru-RU" sz="2400" dirty="0" smtClean="0"/>
              <a:t> в </a:t>
            </a:r>
            <a:r>
              <a:rPr lang="ru-RU" sz="2400" smtClean="0"/>
              <a:t>кабину машиниста: </a:t>
            </a:r>
            <a:r>
              <a:rPr lang="ru-RU" sz="2400" i="1" smtClean="0"/>
              <a:t>вторичные источники, поколение</a:t>
            </a:r>
            <a:r>
              <a:rPr lang="ru-RU" sz="2400" smtClean="0"/>
              <a:t> 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31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Пример распространения шума в модели электровоза ВЛ-15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542359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2094087" y="3861048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094087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094087" y="2492896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542359" y="3861048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334447" y="3861048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6558583" y="2996952"/>
            <a:ext cx="0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6198543" y="2492896"/>
            <a:ext cx="36004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334447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4542359" y="2492896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5334447" y="2492896"/>
            <a:ext cx="864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1157983" y="4365104"/>
            <a:ext cx="6984776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/>
          <p:nvPr/>
        </p:nvCxnSpPr>
        <p:spPr>
          <a:xfrm flipV="1">
            <a:off x="3283395" y="38610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V="1">
            <a:off x="4938403" y="385192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5910511" y="38610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 flipV="1">
            <a:off x="5838503" y="3181409"/>
            <a:ext cx="72008" cy="679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олилиния 91"/>
          <p:cNvSpPr/>
          <p:nvPr/>
        </p:nvSpPr>
        <p:spPr>
          <a:xfrm>
            <a:off x="1374007" y="3181409"/>
            <a:ext cx="720080" cy="1174567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 flipH="1">
            <a:off x="6558583" y="3429000"/>
            <a:ext cx="720080" cy="926976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олилиния 93"/>
          <p:cNvSpPr/>
          <p:nvPr/>
        </p:nvSpPr>
        <p:spPr>
          <a:xfrm flipH="1">
            <a:off x="6369035" y="2646041"/>
            <a:ext cx="1269668" cy="1719063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712341 h 712341"/>
              <a:gd name="connsiteX1" fmla="*/ 1249681 w 1249681"/>
              <a:gd name="connsiteY1" fmla="*/ 34161 h 712341"/>
              <a:gd name="connsiteX0" fmla="*/ 1 w 1258158"/>
              <a:gd name="connsiteY0" fmla="*/ 710521 h 710521"/>
              <a:gd name="connsiteX1" fmla="*/ 1258158 w 1258158"/>
              <a:gd name="connsiteY1" fmla="*/ 34302 h 71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8158" h="710521">
                <a:moveTo>
                  <a:pt x="1" y="710521"/>
                </a:moveTo>
                <a:cubicBezTo>
                  <a:pt x="-634" y="207601"/>
                  <a:pt x="749772" y="-108121"/>
                  <a:pt x="1258158" y="34302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>
            <a:stCxn id="93" idx="1"/>
          </p:cNvCxnSpPr>
          <p:nvPr/>
        </p:nvCxnSpPr>
        <p:spPr>
          <a:xfrm flipH="1" flipV="1">
            <a:off x="5838503" y="3181410"/>
            <a:ext cx="720080" cy="247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>
            <a:off x="5838503" y="2744924"/>
            <a:ext cx="530534" cy="436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827584" y="4509120"/>
            <a:ext cx="77048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олилиния 120"/>
          <p:cNvSpPr/>
          <p:nvPr/>
        </p:nvSpPr>
        <p:spPr>
          <a:xfrm>
            <a:off x="4938403" y="3176971"/>
            <a:ext cx="396044" cy="674949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олилиния 121"/>
          <p:cNvSpPr/>
          <p:nvPr/>
        </p:nvSpPr>
        <p:spPr>
          <a:xfrm flipH="1">
            <a:off x="4542359" y="3176973"/>
            <a:ext cx="396044" cy="67494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3" name="Прямая со стрелкой 122"/>
          <p:cNvCxnSpPr/>
          <p:nvPr/>
        </p:nvCxnSpPr>
        <p:spPr>
          <a:xfrm flipV="1">
            <a:off x="4938403" y="2492896"/>
            <a:ext cx="0" cy="1359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олилиния 125"/>
          <p:cNvSpPr/>
          <p:nvPr/>
        </p:nvSpPr>
        <p:spPr>
          <a:xfrm>
            <a:off x="3283395" y="3181407"/>
            <a:ext cx="1258964" cy="674949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олилиния 126"/>
          <p:cNvSpPr/>
          <p:nvPr/>
        </p:nvSpPr>
        <p:spPr>
          <a:xfrm flipH="1">
            <a:off x="2094087" y="3181409"/>
            <a:ext cx="1189308" cy="67494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8" name="Прямая со стрелкой 127"/>
          <p:cNvCxnSpPr/>
          <p:nvPr/>
        </p:nvCxnSpPr>
        <p:spPr>
          <a:xfrm flipV="1">
            <a:off x="3283395" y="2497332"/>
            <a:ext cx="0" cy="1359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олилиния 128"/>
          <p:cNvSpPr/>
          <p:nvPr/>
        </p:nvSpPr>
        <p:spPr>
          <a:xfrm rot="5400000">
            <a:off x="2353485" y="2922013"/>
            <a:ext cx="670510" cy="118930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олилиния 129"/>
          <p:cNvSpPr/>
          <p:nvPr/>
        </p:nvSpPr>
        <p:spPr>
          <a:xfrm rot="5400000" flipH="1">
            <a:off x="2344481" y="2242499"/>
            <a:ext cx="688515" cy="118930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1" name="Прямая со стрелкой 130"/>
          <p:cNvCxnSpPr>
            <a:stCxn id="127" idx="1"/>
            <a:endCxn id="126" idx="1"/>
          </p:cNvCxnSpPr>
          <p:nvPr/>
        </p:nvCxnSpPr>
        <p:spPr>
          <a:xfrm flipV="1">
            <a:off x="2094087" y="3181407"/>
            <a:ext cx="244827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129" idx="1"/>
          </p:cNvCxnSpPr>
          <p:nvPr/>
        </p:nvCxnSpPr>
        <p:spPr>
          <a:xfrm>
            <a:off x="3283394" y="3851922"/>
            <a:ext cx="856558" cy="657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4139952" y="3861050"/>
            <a:ext cx="798451" cy="648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29" idx="1"/>
          </p:cNvCxnSpPr>
          <p:nvPr/>
        </p:nvCxnSpPr>
        <p:spPr>
          <a:xfrm>
            <a:off x="3283394" y="3851922"/>
            <a:ext cx="1366977" cy="657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650371" y="3861050"/>
            <a:ext cx="1260140" cy="648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22" idx="1"/>
            <a:endCxn id="121" idx="1"/>
          </p:cNvCxnSpPr>
          <p:nvPr/>
        </p:nvCxnSpPr>
        <p:spPr>
          <a:xfrm flipV="1">
            <a:off x="4542359" y="3176971"/>
            <a:ext cx="79208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олилиния 47"/>
          <p:cNvSpPr/>
          <p:nvPr/>
        </p:nvSpPr>
        <p:spPr>
          <a:xfrm rot="5400000" flipH="1">
            <a:off x="4398342" y="2636909"/>
            <a:ext cx="684076" cy="396045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334447" y="3176973"/>
            <a:ext cx="540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 50"/>
          <p:cNvSpPr/>
          <p:nvPr/>
        </p:nvSpPr>
        <p:spPr>
          <a:xfrm rot="16200000">
            <a:off x="3609710" y="2171309"/>
            <a:ext cx="674784" cy="1327413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00034" y="4857760"/>
            <a:ext cx="807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smtClean="0"/>
              <a:t>Распространение </a:t>
            </a:r>
            <a:r>
              <a:rPr lang="ru-RU" sz="2400" dirty="0" smtClean="0"/>
              <a:t>шума от системы </a:t>
            </a:r>
            <a:r>
              <a:rPr lang="ru-RU" sz="2400" b="1" dirty="0" smtClean="0"/>
              <a:t>колесо-рельс</a:t>
            </a:r>
            <a:r>
              <a:rPr lang="ru-RU" sz="2400" dirty="0" smtClean="0"/>
              <a:t> в </a:t>
            </a:r>
            <a:r>
              <a:rPr lang="ru-RU" sz="2400" smtClean="0"/>
              <a:t>кабину машиниста: </a:t>
            </a:r>
            <a:r>
              <a:rPr lang="ru-RU" sz="2400" i="1" smtClean="0"/>
              <a:t>вторичные источники, поколение </a:t>
            </a:r>
            <a:r>
              <a:rPr lang="ru-RU" sz="2400" smtClean="0"/>
              <a:t>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76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Пример распространения шума в модели электровоза ВЛ-15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542359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2094087" y="3861048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094087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094087" y="2492896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542359" y="3861048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334447" y="3861048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6558583" y="2996952"/>
            <a:ext cx="0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6198543" y="2492896"/>
            <a:ext cx="36004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334447" y="2492896"/>
            <a:ext cx="0" cy="136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4542359" y="2492896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5334447" y="2492896"/>
            <a:ext cx="864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1157983" y="4365104"/>
            <a:ext cx="6984776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/>
          <p:nvPr/>
        </p:nvCxnSpPr>
        <p:spPr>
          <a:xfrm flipV="1">
            <a:off x="3283395" y="38610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V="1">
            <a:off x="4938403" y="385192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5910511" y="386104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 flipV="1">
            <a:off x="5838503" y="3181409"/>
            <a:ext cx="72008" cy="679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олилиния 91"/>
          <p:cNvSpPr/>
          <p:nvPr/>
        </p:nvSpPr>
        <p:spPr>
          <a:xfrm>
            <a:off x="1374007" y="3181409"/>
            <a:ext cx="720080" cy="1174567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 flipH="1">
            <a:off x="6558583" y="3429000"/>
            <a:ext cx="720080" cy="926976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олилиния 93"/>
          <p:cNvSpPr/>
          <p:nvPr/>
        </p:nvSpPr>
        <p:spPr>
          <a:xfrm flipH="1">
            <a:off x="6369035" y="2646041"/>
            <a:ext cx="1269668" cy="1719063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712341 h 712341"/>
              <a:gd name="connsiteX1" fmla="*/ 1249681 w 1249681"/>
              <a:gd name="connsiteY1" fmla="*/ 34161 h 712341"/>
              <a:gd name="connsiteX0" fmla="*/ 1 w 1258158"/>
              <a:gd name="connsiteY0" fmla="*/ 710521 h 710521"/>
              <a:gd name="connsiteX1" fmla="*/ 1258158 w 1258158"/>
              <a:gd name="connsiteY1" fmla="*/ 34302 h 71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8158" h="710521">
                <a:moveTo>
                  <a:pt x="1" y="710521"/>
                </a:moveTo>
                <a:cubicBezTo>
                  <a:pt x="-634" y="207601"/>
                  <a:pt x="749772" y="-108121"/>
                  <a:pt x="1258158" y="34302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>
            <a:stCxn id="93" idx="1"/>
          </p:cNvCxnSpPr>
          <p:nvPr/>
        </p:nvCxnSpPr>
        <p:spPr>
          <a:xfrm flipH="1" flipV="1">
            <a:off x="5838503" y="3181410"/>
            <a:ext cx="720080" cy="247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>
            <a:off x="5838503" y="2744924"/>
            <a:ext cx="530534" cy="436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827584" y="4509120"/>
            <a:ext cx="77048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олилиния 120"/>
          <p:cNvSpPr/>
          <p:nvPr/>
        </p:nvSpPr>
        <p:spPr>
          <a:xfrm>
            <a:off x="4938403" y="3176971"/>
            <a:ext cx="396044" cy="674949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олилиния 121"/>
          <p:cNvSpPr/>
          <p:nvPr/>
        </p:nvSpPr>
        <p:spPr>
          <a:xfrm flipH="1">
            <a:off x="4542359" y="3176973"/>
            <a:ext cx="396044" cy="67494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3" name="Прямая со стрелкой 122"/>
          <p:cNvCxnSpPr/>
          <p:nvPr/>
        </p:nvCxnSpPr>
        <p:spPr>
          <a:xfrm flipV="1">
            <a:off x="4938403" y="2492896"/>
            <a:ext cx="0" cy="1359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олилиния 125"/>
          <p:cNvSpPr/>
          <p:nvPr/>
        </p:nvSpPr>
        <p:spPr>
          <a:xfrm>
            <a:off x="3283395" y="3181407"/>
            <a:ext cx="1258964" cy="674949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олилиния 126"/>
          <p:cNvSpPr/>
          <p:nvPr/>
        </p:nvSpPr>
        <p:spPr>
          <a:xfrm flipH="1">
            <a:off x="2094087" y="3181409"/>
            <a:ext cx="1189308" cy="67494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8" name="Прямая со стрелкой 127"/>
          <p:cNvCxnSpPr/>
          <p:nvPr/>
        </p:nvCxnSpPr>
        <p:spPr>
          <a:xfrm flipV="1">
            <a:off x="3283395" y="2497332"/>
            <a:ext cx="0" cy="1359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олилиния 128"/>
          <p:cNvSpPr/>
          <p:nvPr/>
        </p:nvSpPr>
        <p:spPr>
          <a:xfrm rot="5400000">
            <a:off x="2353485" y="2922013"/>
            <a:ext cx="670510" cy="118930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олилиния 129"/>
          <p:cNvSpPr/>
          <p:nvPr/>
        </p:nvSpPr>
        <p:spPr>
          <a:xfrm rot="5400000" flipH="1">
            <a:off x="2344481" y="2242499"/>
            <a:ext cx="688515" cy="1189308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1" name="Прямая со стрелкой 130"/>
          <p:cNvCxnSpPr>
            <a:stCxn id="127" idx="1"/>
            <a:endCxn id="126" idx="1"/>
          </p:cNvCxnSpPr>
          <p:nvPr/>
        </p:nvCxnSpPr>
        <p:spPr>
          <a:xfrm flipV="1">
            <a:off x="2094087" y="3181407"/>
            <a:ext cx="244827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129" idx="1"/>
          </p:cNvCxnSpPr>
          <p:nvPr/>
        </p:nvCxnSpPr>
        <p:spPr>
          <a:xfrm>
            <a:off x="3283394" y="3851922"/>
            <a:ext cx="856558" cy="657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4139952" y="3861050"/>
            <a:ext cx="798451" cy="648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29" idx="1"/>
          </p:cNvCxnSpPr>
          <p:nvPr/>
        </p:nvCxnSpPr>
        <p:spPr>
          <a:xfrm>
            <a:off x="3283394" y="3851922"/>
            <a:ext cx="1366977" cy="657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650371" y="3861050"/>
            <a:ext cx="1260140" cy="648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22" idx="1"/>
            <a:endCxn id="121" idx="1"/>
          </p:cNvCxnSpPr>
          <p:nvPr/>
        </p:nvCxnSpPr>
        <p:spPr>
          <a:xfrm flipV="1">
            <a:off x="4542359" y="3176971"/>
            <a:ext cx="79208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олилиния 47"/>
          <p:cNvSpPr/>
          <p:nvPr/>
        </p:nvSpPr>
        <p:spPr>
          <a:xfrm rot="5400000" flipH="1">
            <a:off x="4398342" y="2636909"/>
            <a:ext cx="684076" cy="396045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334447" y="3176973"/>
            <a:ext cx="540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олилиния 50"/>
          <p:cNvSpPr/>
          <p:nvPr/>
        </p:nvSpPr>
        <p:spPr>
          <a:xfrm rot="16200000">
            <a:off x="3609710" y="2171309"/>
            <a:ext cx="674784" cy="1327413"/>
          </a:xfrm>
          <a:custGeom>
            <a:avLst/>
            <a:gdLst>
              <a:gd name="connsiteX0" fmla="*/ 0 w 1249680"/>
              <a:gd name="connsiteY0" fmla="*/ 684082 h 684082"/>
              <a:gd name="connsiteX1" fmla="*/ 1249680 w 1249680"/>
              <a:gd name="connsiteY1" fmla="*/ 5902 h 684082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0 w 1249680"/>
              <a:gd name="connsiteY0" fmla="*/ 678180 h 678180"/>
              <a:gd name="connsiteX1" fmla="*/ 1249680 w 1249680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  <a:gd name="connsiteX0" fmla="*/ 1 w 1249681"/>
              <a:gd name="connsiteY0" fmla="*/ 678180 h 678180"/>
              <a:gd name="connsiteX1" fmla="*/ 1249681 w 1249681"/>
              <a:gd name="connsiteY1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9681" h="678180">
                <a:moveTo>
                  <a:pt x="1" y="678180"/>
                </a:moveTo>
                <a:cubicBezTo>
                  <a:pt x="-634" y="175260"/>
                  <a:pt x="283529" y="8572"/>
                  <a:pt x="1249681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4938403" y="3892488"/>
            <a:ext cx="461689" cy="607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5400092" y="3892488"/>
            <a:ext cx="510419" cy="607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596" y="4869160"/>
            <a:ext cx="807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smtClean="0"/>
              <a:t>Распространение шума от системы </a:t>
            </a:r>
            <a:r>
              <a:rPr lang="ru-RU" sz="2400" b="1" smtClean="0"/>
              <a:t>колесо-рельс</a:t>
            </a:r>
            <a:r>
              <a:rPr lang="ru-RU" sz="2400" smtClean="0"/>
              <a:t> в кабину машиниста: </a:t>
            </a:r>
            <a:r>
              <a:rPr lang="ru-RU" sz="2400" i="1" smtClean="0"/>
              <a:t>вторичные источники, поколение </a:t>
            </a:r>
            <a:r>
              <a:rPr lang="ru-RU" sz="2400" smtClean="0"/>
              <a:t>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102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339" t="18600" r="68351" b="36736"/>
          <a:stretch/>
        </p:blipFill>
        <p:spPr bwMode="auto">
          <a:xfrm>
            <a:off x="3563888" y="1897258"/>
            <a:ext cx="5184576" cy="4444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060848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приложении реализована трёхуровневая архитектура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70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Организация работы интерфейса пользователя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091810" y="1988840"/>
            <a:ext cx="1368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Document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67737" y="1988840"/>
            <a:ext cx="9361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47794" y="3035531"/>
            <a:ext cx="1656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ViewportList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2577986"/>
            <a:ext cx="1872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ViewportControl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324064" y="3035531"/>
            <a:ext cx="1872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ViewportControl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339752" y="3693728"/>
            <a:ext cx="1872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ViewportControl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12" idx="1"/>
            <a:endCxn id="13" idx="3"/>
          </p:cNvCxnSpPr>
          <p:nvPr/>
        </p:nvCxnSpPr>
        <p:spPr>
          <a:xfrm flipH="1" flipV="1">
            <a:off x="4212163" y="2762652"/>
            <a:ext cx="735631" cy="457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2" idx="1"/>
            <a:endCxn id="14" idx="3"/>
          </p:cNvCxnSpPr>
          <p:nvPr/>
        </p:nvCxnSpPr>
        <p:spPr>
          <a:xfrm flipH="1">
            <a:off x="4196475" y="3220197"/>
            <a:ext cx="7513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1"/>
            <a:endCxn id="15" idx="3"/>
          </p:cNvCxnSpPr>
          <p:nvPr/>
        </p:nvCxnSpPr>
        <p:spPr>
          <a:xfrm flipH="1">
            <a:off x="4212163" y="3220197"/>
            <a:ext cx="735631" cy="658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11" idx="1"/>
          </p:cNvCxnSpPr>
          <p:nvPr/>
        </p:nvCxnSpPr>
        <p:spPr>
          <a:xfrm>
            <a:off x="6459962" y="2173506"/>
            <a:ext cx="607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  <a:endCxn id="12" idx="0"/>
          </p:cNvCxnSpPr>
          <p:nvPr/>
        </p:nvCxnSpPr>
        <p:spPr>
          <a:xfrm>
            <a:off x="5775886" y="2358172"/>
            <a:ext cx="0" cy="6773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9552" y="422108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Все сигналы пользовательского интерфейса посылаются объекту класса </a:t>
            </a:r>
            <a:r>
              <a:rPr lang="en-US" sz="2400" dirty="0" smtClean="0"/>
              <a:t>Document</a:t>
            </a:r>
            <a:r>
              <a:rPr lang="ru-RU" sz="2400" dirty="0" smtClean="0"/>
              <a:t>, содержащему акустическую модель  (объект класса </a:t>
            </a:r>
            <a:r>
              <a:rPr lang="en-US" sz="2400" dirty="0" smtClean="0"/>
              <a:t>Model)</a:t>
            </a:r>
            <a:r>
              <a:rPr lang="ru-RU" sz="2400" dirty="0" smtClean="0"/>
              <a:t> и отвечающему за связь с базой данных материалов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60" name="Прямоугольник 59"/>
          <p:cNvSpPr/>
          <p:nvPr/>
        </p:nvSpPr>
        <p:spPr>
          <a:xfrm>
            <a:off x="1043608" y="1988840"/>
            <a:ext cx="720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GUI</a:t>
            </a:r>
            <a:endParaRPr lang="ru-RU" dirty="0">
              <a:solidFill>
                <a:schemeClr val="dk1"/>
              </a:solidFill>
            </a:endParaRPr>
          </a:p>
        </p:txBody>
      </p:sp>
      <p:cxnSp>
        <p:nvCxnSpPr>
          <p:cNvPr id="84" name="Прямая со стрелкой 83"/>
          <p:cNvCxnSpPr>
            <a:stCxn id="60" idx="2"/>
            <a:endCxn id="15" idx="1"/>
          </p:cNvCxnSpPr>
          <p:nvPr/>
        </p:nvCxnSpPr>
        <p:spPr>
          <a:xfrm>
            <a:off x="1403648" y="2358172"/>
            <a:ext cx="936104" cy="152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0" idx="2"/>
            <a:endCxn id="14" idx="1"/>
          </p:cNvCxnSpPr>
          <p:nvPr/>
        </p:nvCxnSpPr>
        <p:spPr>
          <a:xfrm>
            <a:off x="1403648" y="2358172"/>
            <a:ext cx="920416" cy="86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0" idx="2"/>
            <a:endCxn id="13" idx="1"/>
          </p:cNvCxnSpPr>
          <p:nvPr/>
        </p:nvCxnSpPr>
        <p:spPr>
          <a:xfrm>
            <a:off x="1403648" y="2358172"/>
            <a:ext cx="936104" cy="40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60" idx="3"/>
            <a:endCxn id="10" idx="1"/>
          </p:cNvCxnSpPr>
          <p:nvPr/>
        </p:nvCxnSpPr>
        <p:spPr>
          <a:xfrm>
            <a:off x="1763688" y="2173506"/>
            <a:ext cx="3328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Организация работы интерфейса пользователя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091810" y="1988840"/>
            <a:ext cx="1368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Document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67737" y="1988840"/>
            <a:ext cx="9361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947794" y="3035531"/>
            <a:ext cx="1656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ViewportList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2577986"/>
            <a:ext cx="1872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ViewportControl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324064" y="3035531"/>
            <a:ext cx="1872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ViewportControl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339752" y="3693728"/>
            <a:ext cx="1872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ViewportControl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12" idx="1"/>
            <a:endCxn id="13" idx="3"/>
          </p:cNvCxnSpPr>
          <p:nvPr/>
        </p:nvCxnSpPr>
        <p:spPr>
          <a:xfrm flipH="1" flipV="1">
            <a:off x="4212163" y="2762652"/>
            <a:ext cx="735631" cy="457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2" idx="1"/>
            <a:endCxn id="14" idx="3"/>
          </p:cNvCxnSpPr>
          <p:nvPr/>
        </p:nvCxnSpPr>
        <p:spPr>
          <a:xfrm flipH="1">
            <a:off x="4196475" y="3220197"/>
            <a:ext cx="7513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1"/>
            <a:endCxn id="15" idx="3"/>
          </p:cNvCxnSpPr>
          <p:nvPr/>
        </p:nvCxnSpPr>
        <p:spPr>
          <a:xfrm flipH="1">
            <a:off x="4212163" y="3220197"/>
            <a:ext cx="735631" cy="6581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11" idx="1"/>
          </p:cNvCxnSpPr>
          <p:nvPr/>
        </p:nvCxnSpPr>
        <p:spPr>
          <a:xfrm>
            <a:off x="6459962" y="2173506"/>
            <a:ext cx="607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  <a:endCxn id="12" idx="0"/>
          </p:cNvCxnSpPr>
          <p:nvPr/>
        </p:nvCxnSpPr>
        <p:spPr>
          <a:xfrm>
            <a:off x="5775886" y="2358172"/>
            <a:ext cx="0" cy="6773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9552" y="4221088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Класс </a:t>
            </a:r>
            <a:r>
              <a:rPr lang="en-US" sz="2000" dirty="0"/>
              <a:t>Document </a:t>
            </a:r>
            <a:r>
              <a:rPr lang="ru-RU" sz="2000" dirty="0" smtClean="0"/>
              <a:t>связан с одним или несколькими объектами класса </a:t>
            </a:r>
            <a:r>
              <a:rPr lang="en-US" sz="2000" dirty="0" err="1" smtClean="0"/>
              <a:t>ViewportControl</a:t>
            </a:r>
            <a:r>
              <a:rPr lang="ru-RU" sz="2000" dirty="0" smtClean="0"/>
              <a:t> (видовыми портами) через </a:t>
            </a:r>
            <a:r>
              <a:rPr lang="ru-RU" sz="2000" dirty="0"/>
              <a:t>объект класса </a:t>
            </a:r>
            <a:r>
              <a:rPr lang="en-US" sz="2000" dirty="0" err="1" smtClean="0"/>
              <a:t>ViewportList</a:t>
            </a:r>
            <a:r>
              <a:rPr lang="ru-RU" sz="2000" dirty="0" smtClean="0"/>
              <a:t>. Такая организация</a:t>
            </a:r>
            <a:r>
              <a:rPr lang="en-US" sz="2000" dirty="0" smtClean="0"/>
              <a:t> </a:t>
            </a:r>
            <a:r>
              <a:rPr lang="ru-RU" sz="2000" dirty="0" smtClean="0"/>
              <a:t>связей </a:t>
            </a:r>
            <a:r>
              <a:rPr lang="ru-RU" sz="2000" dirty="0"/>
              <a:t>позволяет: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/>
              <a:t>Отображать все изменения в модели при </a:t>
            </a:r>
            <a:r>
              <a:rPr lang="ru-RU" sz="2000"/>
              <a:t>их </a:t>
            </a:r>
            <a:r>
              <a:rPr lang="ru-RU" sz="2000" smtClean="0"/>
              <a:t>внесении.</a:t>
            </a:r>
            <a:endParaRPr lang="ru-RU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Воздействовать на модель через </a:t>
            </a:r>
            <a:r>
              <a:rPr lang="ru-RU" sz="2000" smtClean="0"/>
              <a:t>видовой порт.</a:t>
            </a:r>
            <a:endParaRPr lang="ru-RU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Работать одновременно с несколькими </a:t>
            </a:r>
            <a:r>
              <a:rPr lang="ru-RU" sz="2000" smtClean="0"/>
              <a:t>видовыми портами.</a:t>
            </a:r>
            <a:endParaRPr lang="ru-RU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Менять конфигурацию видовых портов без необходимости </a:t>
            </a:r>
            <a:r>
              <a:rPr lang="ru-RU" sz="2000" smtClean="0"/>
              <a:t>перезапуска приложения.</a:t>
            </a:r>
            <a:endParaRPr lang="ru-RU" sz="20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1043608" y="1988840"/>
            <a:ext cx="720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GUI</a:t>
            </a:r>
            <a:endParaRPr lang="ru-RU" dirty="0">
              <a:solidFill>
                <a:schemeClr val="dk1"/>
              </a:solidFill>
            </a:endParaRPr>
          </a:p>
        </p:txBody>
      </p:sp>
      <p:cxnSp>
        <p:nvCxnSpPr>
          <p:cNvPr id="84" name="Прямая со стрелкой 83"/>
          <p:cNvCxnSpPr>
            <a:stCxn id="60" idx="2"/>
            <a:endCxn id="15" idx="1"/>
          </p:cNvCxnSpPr>
          <p:nvPr/>
        </p:nvCxnSpPr>
        <p:spPr>
          <a:xfrm>
            <a:off x="1403648" y="2358172"/>
            <a:ext cx="936104" cy="152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0" idx="2"/>
            <a:endCxn id="14" idx="1"/>
          </p:cNvCxnSpPr>
          <p:nvPr/>
        </p:nvCxnSpPr>
        <p:spPr>
          <a:xfrm>
            <a:off x="1403648" y="2358172"/>
            <a:ext cx="920416" cy="86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0" idx="2"/>
            <a:endCxn id="13" idx="1"/>
          </p:cNvCxnSpPr>
          <p:nvPr/>
        </p:nvCxnSpPr>
        <p:spPr>
          <a:xfrm>
            <a:off x="1403648" y="2358172"/>
            <a:ext cx="936104" cy="40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60" idx="3"/>
            <a:endCxn id="10" idx="1"/>
          </p:cNvCxnSpPr>
          <p:nvPr/>
        </p:nvCxnSpPr>
        <p:spPr>
          <a:xfrm>
            <a:off x="1763688" y="2173506"/>
            <a:ext cx="3328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/>
              <a:t>Цель работы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368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Создание </a:t>
            </a:r>
            <a:r>
              <a:rPr lang="ru-RU" sz="2000" dirty="0"/>
              <a:t>программного комплекса, автоматизирующего акустический расчёт конструкции железнодорожного вагона для оценки эффективности применённых средств защиты от воздушного шума на стадии </a:t>
            </a:r>
            <a:r>
              <a:rPr lang="ru-RU" sz="2000" dirty="0" smtClean="0"/>
              <a:t>проектирования.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96952"/>
            <a:ext cx="8229600" cy="65608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/>
              <a:t>Основные задачи</a:t>
            </a:r>
            <a:endParaRPr lang="ru-RU" sz="4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1669" y="3861048"/>
            <a:ext cx="8229600" cy="249691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/>
              <a:t>Разработка акустической модели </a:t>
            </a:r>
            <a:r>
              <a:rPr lang="ru-RU" sz="2000" smtClean="0"/>
              <a:t>железнодорожного вагона.</a:t>
            </a:r>
            <a:endParaRPr lang="ru-RU" sz="2000" dirty="0" smtClean="0"/>
          </a:p>
          <a:p>
            <a:pPr algn="just"/>
            <a:r>
              <a:rPr lang="ru-RU" sz="2000" dirty="0" smtClean="0"/>
              <a:t>Разработка алгоритма акустического расчёта на основе </a:t>
            </a:r>
            <a:r>
              <a:rPr lang="ru-RU" sz="2000" smtClean="0"/>
              <a:t>полученной модели.</a:t>
            </a:r>
            <a:endParaRPr lang="ru-RU" sz="2000" dirty="0" smtClean="0"/>
          </a:p>
          <a:p>
            <a:pPr algn="just"/>
            <a:r>
              <a:rPr lang="ru-RU" sz="2000" smtClean="0"/>
              <a:t>Разработка приложения, обеспечивающего создание, редактирование, расчёт акустической модели и отображение результатов расчёта.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59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Добавление и редактирование частей модели осуществляется через соответствующие формы оконного интерфейса.</a:t>
            </a:r>
          </a:p>
          <a:p>
            <a:pPr algn="just"/>
            <a:r>
              <a:rPr lang="ru-RU" dirty="0" smtClean="0"/>
              <a:t>Результаты акустического расчёта также представляются в специальной форме в табличном виде.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Организация работы пользователя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431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smtClean="0"/>
              <a:t>Последовательность ввода исходных данных и получения результата</a:t>
            </a:r>
            <a:endParaRPr lang="ru-RU" sz="4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428868"/>
            <a:ext cx="6384451" cy="356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428728" y="6143644"/>
            <a:ext cx="635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mtClean="0"/>
              <a:t>Формирование тестовой модели изделия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643578"/>
            <a:ext cx="8229600" cy="6810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1800" smtClean="0"/>
              <a:t>Редактирование источника шума</a:t>
            </a:r>
            <a:endParaRPr lang="ru-RU" sz="1800"/>
          </a:p>
        </p:txBody>
      </p:sp>
      <p:pic>
        <p:nvPicPr>
          <p:cNvPr id="2051" name="Рисунок 40"/>
          <p:cNvPicPr>
            <a:picLocks noChangeAspect="1" noChangeArrowheads="1"/>
          </p:cNvPicPr>
          <p:nvPr/>
        </p:nvPicPr>
        <p:blipFill>
          <a:blip r:embed="rId2"/>
          <a:srcRect l="10854" t="19353" r="46437" b="43098"/>
          <a:stretch>
            <a:fillRect/>
          </a:stretch>
        </p:blipFill>
        <p:spPr bwMode="auto">
          <a:xfrm>
            <a:off x="1142976" y="2143116"/>
            <a:ext cx="7090302" cy="349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smtClean="0"/>
              <a:t>Последовательность ввода исходных данных и получения результата</a:t>
            </a:r>
            <a:endParaRPr lang="ru-RU"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29"/>
          <p:cNvPicPr>
            <a:picLocks noChangeAspect="1" noChangeArrowheads="1"/>
          </p:cNvPicPr>
          <p:nvPr/>
        </p:nvPicPr>
        <p:blipFill>
          <a:blip r:embed="rId2"/>
          <a:srcRect l="1541" t="2544" r="55647" b="62089"/>
          <a:stretch>
            <a:fillRect/>
          </a:stretch>
        </p:blipFill>
        <p:spPr bwMode="auto">
          <a:xfrm>
            <a:off x="714348" y="2000240"/>
            <a:ext cx="770778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smtClean="0"/>
              <a:t>Последовательность ввода исходных данных и получения результата</a:t>
            </a:r>
            <a:endParaRPr lang="ru-RU" sz="400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5643578"/>
            <a:ext cx="8229600" cy="68102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Задание свойств акустической перегородки</a:t>
            </a: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34"/>
          <p:cNvPicPr>
            <a:picLocks noChangeAspect="1" noChangeArrowheads="1"/>
          </p:cNvPicPr>
          <p:nvPr/>
        </p:nvPicPr>
        <p:blipFill>
          <a:blip r:embed="rId2"/>
          <a:srcRect l="10857" t="19627" r="65164" b="58157"/>
          <a:stretch>
            <a:fillRect/>
          </a:stretch>
        </p:blipFill>
        <p:spPr bwMode="auto">
          <a:xfrm>
            <a:off x="1285852" y="2071677"/>
            <a:ext cx="6500858" cy="338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smtClean="0"/>
              <a:t>Последовательность ввода исходных данных и получения результата</a:t>
            </a:r>
            <a:endParaRPr lang="ru-RU" sz="400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5643578"/>
            <a:ext cx="8229600" cy="68102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Задание свойств расчётной точки</a:t>
            </a: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36"/>
          <p:cNvPicPr>
            <a:picLocks noChangeAspect="1" noChangeArrowheads="1"/>
          </p:cNvPicPr>
          <p:nvPr/>
        </p:nvPicPr>
        <p:blipFill>
          <a:blip r:embed="rId2"/>
          <a:srcRect l="1573" t="2797" r="60417" b="74532"/>
          <a:stretch>
            <a:fillRect/>
          </a:stretch>
        </p:blipFill>
        <p:spPr bwMode="auto">
          <a:xfrm>
            <a:off x="500034" y="2571744"/>
            <a:ext cx="807739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5643578"/>
            <a:ext cx="8229600" cy="68102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Задание свойств отражающей</a:t>
            </a:r>
            <a:r>
              <a:rPr kumimoji="0" lang="ru-RU" sz="1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поверхности</a:t>
            </a: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smtClean="0"/>
              <a:t>Последовательность ввода исходных данных и получения результата</a:t>
            </a:r>
            <a:endParaRPr lang="ru-RU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28348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28596" y="4929198"/>
            <a:ext cx="8229600" cy="68102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Таблица результатов акустического расчёта (фрагмент)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Итоговый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уровень шума в расчётной точке: 82</a:t>
            </a:r>
            <a:r>
              <a:rPr kumimoji="0" lang="en-US" sz="1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,28</a:t>
            </a:r>
            <a:r>
              <a:rPr kumimoji="0" lang="ru-RU" sz="1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дБА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smtClean="0"/>
              <a:t>Последовательность ввода исходных данных и получения результата</a:t>
            </a:r>
            <a:endParaRPr lang="ru-RU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Характеристики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935480"/>
            <a:ext cx="7704856" cy="4389120"/>
          </a:xfrm>
        </p:spPr>
        <p:txBody>
          <a:bodyPr/>
          <a:lstStyle/>
          <a:p>
            <a:pPr algn="just"/>
            <a:r>
              <a:rPr lang="ru-RU" dirty="0" smtClean="0"/>
              <a:t>Среда разработки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Visual </a:t>
            </a:r>
            <a:r>
              <a:rPr lang="en-US" smtClean="0"/>
              <a:t>Studio</a:t>
            </a:r>
            <a:r>
              <a:rPr lang="ru-RU" smtClean="0"/>
              <a:t> 2015.</a:t>
            </a:r>
            <a:endParaRPr lang="en-US" dirty="0" smtClean="0"/>
          </a:p>
          <a:p>
            <a:pPr algn="just"/>
            <a:r>
              <a:rPr lang="ru-RU" dirty="0" smtClean="0"/>
              <a:t>Язык программирования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smtClean="0"/>
              <a:t>C#</a:t>
            </a:r>
            <a:r>
              <a:rPr lang="ru-RU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Вывод графики (в объектах </a:t>
            </a:r>
            <a:r>
              <a:rPr lang="en-US" dirty="0" err="1" smtClean="0"/>
              <a:t>ViewportControl</a:t>
            </a:r>
            <a:r>
              <a:rPr lang="en-US" smtClean="0"/>
              <a:t>):</a:t>
            </a:r>
            <a:r>
              <a:rPr lang="ru-RU" smtClean="0"/>
              <a:t> </a:t>
            </a:r>
            <a:r>
              <a:rPr lang="en-US" smtClean="0"/>
              <a:t>OpenGL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7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/>
            <a:r>
              <a:rPr lang="ru-RU" dirty="0"/>
              <a:t>Разработана архитектура системы </a:t>
            </a:r>
            <a:r>
              <a:rPr lang="ru-RU"/>
              <a:t>акустического </a:t>
            </a:r>
            <a:r>
              <a:rPr lang="ru-RU" smtClean="0"/>
              <a:t>моделирования.</a:t>
            </a:r>
            <a:endParaRPr lang="ru-RU" dirty="0"/>
          </a:p>
          <a:p>
            <a:pPr lvl="0" algn="just"/>
            <a:r>
              <a:rPr lang="ru-RU" smtClean="0"/>
              <a:t>Предложены акустическая модель и алгоритм акустического расчёта.</a:t>
            </a:r>
          </a:p>
          <a:p>
            <a:pPr lvl="0" algn="just"/>
            <a:r>
              <a:rPr lang="ru-RU" smtClean="0"/>
              <a:t>Разработан </a:t>
            </a:r>
            <a:r>
              <a:rPr lang="ru-RU" dirty="0"/>
              <a:t>формат данных для представления модели </a:t>
            </a:r>
            <a:r>
              <a:rPr lang="ru-RU"/>
              <a:t>транспортного </a:t>
            </a:r>
            <a:r>
              <a:rPr lang="ru-RU" smtClean="0"/>
              <a:t>средства.</a:t>
            </a:r>
            <a:endParaRPr lang="ru-RU" dirty="0"/>
          </a:p>
          <a:p>
            <a:pPr lvl="0" algn="just"/>
            <a:r>
              <a:rPr lang="ru-RU" dirty="0"/>
              <a:t>Разработана и реализована </a:t>
            </a:r>
            <a:r>
              <a:rPr lang="ru-RU" dirty="0" smtClean="0"/>
              <a:t>база </a:t>
            </a:r>
            <a:r>
              <a:rPr lang="ru-RU"/>
              <a:t>данных </a:t>
            </a:r>
            <a:r>
              <a:rPr lang="ru-RU" smtClean="0"/>
              <a:t>материалов.</a:t>
            </a:r>
            <a:endParaRPr lang="ru-RU" dirty="0"/>
          </a:p>
          <a:p>
            <a:pPr lvl="0" algn="just"/>
            <a:r>
              <a:rPr lang="ru-RU" dirty="0"/>
              <a:t>Выполнено проектирование и реализация классов компонентов приложения, обеспечивающих управление базой данной, акустический расчёт, управление параметрами модели, ввод данных, отображение результатов и другие </a:t>
            </a:r>
            <a:r>
              <a:rPr lang="ru-RU"/>
              <a:t>функции </a:t>
            </a:r>
            <a:r>
              <a:rPr lang="ru-RU" smtClean="0"/>
              <a:t>приложения.</a:t>
            </a:r>
            <a:endParaRPr lang="ru-RU" dirty="0"/>
          </a:p>
          <a:p>
            <a:pPr lvl="0" algn="just"/>
            <a:r>
              <a:rPr lang="ru-RU" dirty="0"/>
              <a:t>Выполнен акустический расчёт в различных точках модели электровоза ВЛ-15, обнаружено значительное превышение норм шума на рабочих </a:t>
            </a:r>
            <a:r>
              <a:rPr lang="ru-RU"/>
              <a:t>местах </a:t>
            </a:r>
            <a:r>
              <a:rPr lang="ru-RU" smtClean="0"/>
              <a:t>машинистов.</a:t>
            </a:r>
          </a:p>
        </p:txBody>
      </p:sp>
    </p:spTree>
    <p:extLst>
      <p:ext uri="{BB962C8B-B14F-4D97-AF65-F5344CB8AC3E}">
        <p14:creationId xmlns:p14="http://schemas.microsoft.com/office/powerpoint/2010/main" val="18680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944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205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Выполнение стандартов на уровень шума повышает цену и конкурентоспособность изделия на рынке за счёт повышения безопасности и</a:t>
            </a:r>
            <a:r>
              <a:rPr lang="ru-RU" smtClean="0"/>
              <a:t>, комфорта.</a:t>
            </a:r>
            <a:endParaRPr lang="ru-RU" dirty="0" smtClean="0"/>
          </a:p>
          <a:p>
            <a:pPr algn="just"/>
            <a:r>
              <a:rPr lang="ru-RU" dirty="0" smtClean="0"/>
              <a:t>Средства защиты от шума часто составляют заметную (более 5%) часть себестоимости </a:t>
            </a:r>
            <a:r>
              <a:rPr lang="ru-RU" smtClean="0"/>
              <a:t>транспортного средства.</a:t>
            </a:r>
            <a:endParaRPr lang="ru-RU" dirty="0" smtClean="0"/>
          </a:p>
          <a:p>
            <a:pPr algn="just"/>
            <a:r>
              <a:rPr lang="ru-RU" dirty="0" smtClean="0"/>
              <a:t>Заболевания, вызванные продолжительным воздействием превышенного </a:t>
            </a:r>
            <a:r>
              <a:rPr lang="ru-RU" smtClean="0"/>
              <a:t>шумового фона, являются одними </a:t>
            </a:r>
            <a:r>
              <a:rPr lang="ru-RU" dirty="0" smtClean="0"/>
              <a:t>из самых распространённых </a:t>
            </a:r>
            <a:r>
              <a:rPr lang="ru-RU" smtClean="0"/>
              <a:t>среди профессиональных заболеваний.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96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704088"/>
            <a:ext cx="8429684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Методика акустического расчёта, предложенная Ростовским институтом путей сообщения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35760"/>
          </a:xfrm>
        </p:spPr>
        <p:txBody>
          <a:bodyPr>
            <a:noAutofit/>
          </a:bodyPr>
          <a:lstStyle/>
          <a:p>
            <a:pPr algn="just"/>
            <a:r>
              <a:rPr lang="ru-RU" sz="2000" dirty="0" smtClean="0"/>
              <a:t>В локомотиве можно выделить два источника шума: электромагнитное оборудование в машинном зале  и система колесо-рельс.</a:t>
            </a:r>
          </a:p>
          <a:p>
            <a:pPr algn="just"/>
            <a:r>
              <a:rPr lang="ru-RU" sz="2000" dirty="0" smtClean="0"/>
              <a:t>Расчётная точка задаётся в любом месте кабины машиниста.</a:t>
            </a:r>
          </a:p>
          <a:p>
            <a:pPr algn="just"/>
            <a:r>
              <a:rPr lang="ru-RU" sz="2000" dirty="0" smtClean="0"/>
              <a:t>Пути распространения шума:</a:t>
            </a:r>
          </a:p>
          <a:p>
            <a:pPr marL="890588" indent="-273050" algn="just">
              <a:buFont typeface="Wingdings" pitchFamily="2" charset="2"/>
              <a:buChar char="§"/>
            </a:pPr>
            <a:r>
              <a:rPr lang="ru-RU" sz="2000" dirty="0" smtClean="0"/>
              <a:t>Через перегородку между кабиной машиниста и машинным отделением (для электромагнитного оборудования в машинном зале).</a:t>
            </a:r>
          </a:p>
          <a:p>
            <a:pPr marL="890588" indent="-273050" algn="just">
              <a:buFont typeface="Wingdings" pitchFamily="2" charset="2"/>
              <a:buChar char="§"/>
            </a:pPr>
            <a:r>
              <a:rPr lang="ru-RU" sz="2000" dirty="0" smtClean="0"/>
              <a:t>Через остекление кабины (для системы колесо-рельс).</a:t>
            </a:r>
          </a:p>
          <a:p>
            <a:pPr marL="890588" indent="-273050" algn="just">
              <a:buFont typeface="Wingdings" pitchFamily="2" charset="2"/>
              <a:buChar char="§"/>
            </a:pPr>
            <a:r>
              <a:rPr lang="ru-RU" sz="2000" dirty="0" smtClean="0"/>
              <a:t>Через остальные поверхности кабины машинистов </a:t>
            </a:r>
            <a:r>
              <a:rPr lang="ru-RU" sz="2000" dirty="0"/>
              <a:t>(для электромагнитного оборудования в машинном </a:t>
            </a:r>
            <a:r>
              <a:rPr lang="ru-RU" sz="2000" dirty="0" smtClean="0"/>
              <a:t>зале).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26092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357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Преимущество:</a:t>
            </a:r>
          </a:p>
          <a:p>
            <a:pPr algn="just"/>
            <a:r>
              <a:rPr lang="ru-RU" dirty="0" smtClean="0"/>
              <a:t>Достаточно проста для выполнения неавтоматизированных расчётов.</a:t>
            </a:r>
          </a:p>
          <a:p>
            <a:pPr algn="just">
              <a:buNone/>
            </a:pPr>
            <a:r>
              <a:rPr lang="ru-RU" dirty="0" smtClean="0"/>
              <a:t>Недостатки:</a:t>
            </a:r>
          </a:p>
          <a:p>
            <a:pPr algn="just"/>
            <a:r>
              <a:rPr lang="ru-RU" dirty="0" smtClean="0"/>
              <a:t>Неприменима к вагонам другой конструкции, например к пассажирским вагонам или к локомотивам с тамбуром.</a:t>
            </a:r>
          </a:p>
          <a:p>
            <a:pPr algn="just"/>
            <a:r>
              <a:rPr lang="ru-RU" dirty="0" smtClean="0"/>
              <a:t>Весьма трудоёмок процесс подготовки модели транспортного средства для дальнейшего использования в системе акустического моделирования.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7158" y="704088"/>
            <a:ext cx="8429684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Методика акустического расчёта, предложенная Ростовским институтом путей сообщения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2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6186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Постановка задачи акустического расчёта транспортного средства</a:t>
            </a:r>
            <a:endParaRPr lang="ru-RU" sz="4400" dirty="0"/>
          </a:p>
        </p:txBody>
      </p:sp>
      <p:sp>
        <p:nvSpPr>
          <p:cNvPr id="66" name="TextBox 65"/>
          <p:cNvSpPr txBox="1"/>
          <p:nvPr/>
        </p:nvSpPr>
        <p:spPr>
          <a:xfrm>
            <a:off x="539552" y="2492896"/>
            <a:ext cx="8064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smtClean="0"/>
              <a:t>Необходимо </a:t>
            </a:r>
            <a:r>
              <a:rPr lang="ru-RU" sz="2800" dirty="0" smtClean="0"/>
              <a:t>установить уровень звукового давления, создаваемого в расчётных точках </a:t>
            </a:r>
            <a:r>
              <a:rPr lang="ru-RU" sz="2800" smtClean="0"/>
              <a:t>источниками шума </a:t>
            </a:r>
            <a:r>
              <a:rPr lang="ru-RU" sz="2800" dirty="0" smtClean="0"/>
              <a:t>с учётом снижения уровня шума </a:t>
            </a:r>
            <a:r>
              <a:rPr lang="ru-RU" sz="2800" smtClean="0"/>
              <a:t>при его прохождении </a:t>
            </a:r>
            <a:r>
              <a:rPr lang="ru-RU" sz="2800" dirty="0" smtClean="0"/>
              <a:t>через препятствия (акустические </a:t>
            </a:r>
            <a:r>
              <a:rPr lang="ru-RU" sz="2800" smtClean="0"/>
              <a:t>перегородки) </a:t>
            </a:r>
            <a:r>
              <a:rPr lang="ru-RU" sz="2800" dirty="0" smtClean="0"/>
              <a:t>в ряде октавных полос со среднегеометрическими частотами от 31,5 до 8000 Герц.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3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Составные части акустической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16832"/>
            <a:ext cx="8136904" cy="439248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Источники шума:</a:t>
            </a:r>
          </a:p>
          <a:p>
            <a:pPr marL="1050925" indent="-514350" algn="just"/>
            <a:r>
              <a:rPr lang="ru-RU" dirty="0" smtClean="0"/>
              <a:t>Точечные (электромагнитное оборудование в машинном зале).</a:t>
            </a:r>
          </a:p>
          <a:p>
            <a:pPr marL="1050925" indent="-514350" algn="just"/>
            <a:r>
              <a:rPr lang="ru-RU" dirty="0" smtClean="0"/>
              <a:t>Линейные (рельсы в системе колесо – рельс).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ru-RU" dirty="0"/>
              <a:t>Акустические </a:t>
            </a:r>
            <a:r>
              <a:rPr lang="ru-RU" dirty="0" smtClean="0"/>
              <a:t>перегородки (внешние и внутренние стены).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ru-RU" dirty="0" smtClean="0"/>
              <a:t>Помещения (например, машинный зал, пассажирский салон, тамбуры, кабина машинистов).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"/>
            </a:pPr>
            <a:r>
              <a:rPr lang="ru-RU" dirty="0" smtClean="0"/>
              <a:t>Отражающие поверхности</a:t>
            </a:r>
            <a:r>
              <a:rPr lang="ru-RU" dirty="0"/>
              <a:t> </a:t>
            </a:r>
            <a:r>
              <a:rPr lang="ru-RU" dirty="0" smtClean="0"/>
              <a:t>(например, земля, стены тоннеля).</a:t>
            </a:r>
            <a:endParaRPr lang="ru-RU" dirty="0"/>
          </a:p>
          <a:p>
            <a:pPr marL="514350" indent="-514350" algn="just">
              <a:buFont typeface="+mj-lt"/>
              <a:buAutoNum type="arabicPeriod" startAt="2"/>
            </a:pPr>
            <a:r>
              <a:rPr lang="ru-RU" dirty="0" smtClean="0"/>
              <a:t>Расчётные точки (места пассажиров, машинистов).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8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6104"/>
          </a:xfrm>
        </p:spPr>
        <p:txBody>
          <a:bodyPr/>
          <a:lstStyle/>
          <a:p>
            <a:pPr algn="ctr"/>
            <a:r>
              <a:rPr lang="ru-RU" dirty="0" smtClean="0"/>
              <a:t>Допущения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Точечные источники шума, являющиеся частью модели (первичные) – ненаправленные.</a:t>
            </a:r>
          </a:p>
          <a:p>
            <a:pPr algn="just"/>
            <a:r>
              <a:rPr lang="ru-RU" dirty="0" smtClean="0"/>
              <a:t>Явления интерференции, дифракции и резонанса не учитываются.</a:t>
            </a:r>
            <a:endParaRPr lang="ru-RU" dirty="0"/>
          </a:p>
          <a:p>
            <a:pPr algn="just"/>
            <a:r>
              <a:rPr lang="ru-RU" dirty="0"/>
              <a:t>Акустические перегородки – </a:t>
            </a:r>
            <a:r>
              <a:rPr lang="ru-RU" dirty="0" smtClean="0"/>
              <a:t>прямоугольные, могут состоять из нескольких слоёв материалов с различными акустическими характеристиками.</a:t>
            </a:r>
            <a:endParaRPr lang="ru-RU" dirty="0"/>
          </a:p>
          <a:p>
            <a:pPr lvl="0" algn="just"/>
            <a:r>
              <a:rPr lang="ru-RU" dirty="0" smtClean="0"/>
              <a:t>Отношение </a:t>
            </a:r>
            <a:r>
              <a:rPr lang="ru-RU" dirty="0"/>
              <a:t>интенсивности поглощённого звука к интенсивности падающего при прохождении через акустическую перегородку пропорционально толщине этой перегородки и не зависит от частоты </a:t>
            </a:r>
            <a:r>
              <a:rPr lang="ru-RU" dirty="0" smtClean="0"/>
              <a:t>звука.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8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Прохождение шума через акустическую перегородку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57818" y="3857628"/>
            <a:ext cx="3096344" cy="724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715008" y="2857496"/>
            <a:ext cx="972108" cy="9813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6715140" y="2857496"/>
            <a:ext cx="1044116" cy="9813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H="1">
            <a:off x="6687828" y="3884941"/>
            <a:ext cx="716473" cy="66184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6200000" flipH="1">
            <a:off x="7358082" y="4572008"/>
            <a:ext cx="571506" cy="57150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9104" y="3236076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ru-RU" baseline="-25000" dirty="0" err="1" smtClean="0"/>
              <a:t>пад</a:t>
            </a:r>
            <a:endParaRPr lang="ru-RU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9328" y="3188064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ru-RU" baseline="-25000" dirty="0" err="1" smtClean="0"/>
              <a:t>отр</a:t>
            </a:r>
            <a:endParaRPr lang="ru-RU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86644" y="4000504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ru-RU" baseline="-25000" dirty="0" err="1" smtClean="0"/>
              <a:t>погл</a:t>
            </a:r>
            <a:endParaRPr lang="ru-RU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714884"/>
            <a:ext cx="8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ru-RU" baseline="-25000" dirty="0" err="1" smtClean="0"/>
              <a:t>прош</a:t>
            </a:r>
            <a:endParaRPr lang="ru-RU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2504690"/>
            <a:ext cx="4459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000" dirty="0" smtClean="0"/>
              <a:t>Звук интенсивности </a:t>
            </a:r>
            <a:r>
              <a:rPr lang="en-US" sz="2000" dirty="0"/>
              <a:t>I</a:t>
            </a:r>
            <a:r>
              <a:rPr lang="ru-RU" sz="2000" baseline="-25000" dirty="0" err="1" smtClean="0"/>
              <a:t>пад</a:t>
            </a:r>
            <a:r>
              <a:rPr lang="ru-RU" sz="2000" dirty="0" smtClean="0"/>
              <a:t> падает на перегородку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smtClean="0"/>
              <a:t>помещении </a:t>
            </a:r>
            <a:r>
              <a:rPr lang="en-US" sz="2000" b="1" smtClean="0">
                <a:solidFill>
                  <a:srgbClr val="FF0000"/>
                </a:solidFill>
              </a:rPr>
              <a:t>A</a:t>
            </a:r>
            <a:r>
              <a:rPr lang="ru-RU" sz="2000" smtClean="0"/>
              <a:t>.</a:t>
            </a:r>
            <a:endParaRPr lang="ru-RU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z="2000" smtClean="0"/>
              <a:t>Часть звука отражается.</a:t>
            </a:r>
            <a:endParaRPr lang="ru-RU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/>
              <a:t>Акустические волны проходят через </a:t>
            </a:r>
            <a:r>
              <a:rPr lang="ru-RU" sz="2000" smtClean="0"/>
              <a:t>материал перегородки.</a:t>
            </a:r>
            <a:endParaRPr lang="ru-RU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/>
              <a:t>При этом </a:t>
            </a:r>
            <a:r>
              <a:rPr lang="ru-RU" sz="2000" dirty="0"/>
              <a:t>ч</a:t>
            </a:r>
            <a:r>
              <a:rPr lang="ru-RU" sz="2000" dirty="0" smtClean="0"/>
              <a:t>асть </a:t>
            </a:r>
            <a:r>
              <a:rPr lang="ru-RU" sz="2000" smtClean="0"/>
              <a:t>энергии рассеивается </a:t>
            </a:r>
            <a:r>
              <a:rPr lang="ru-RU" sz="2000" dirty="0" smtClean="0"/>
              <a:t>в виде тепла в </a:t>
            </a:r>
            <a:r>
              <a:rPr lang="ru-RU" sz="2000" smtClean="0"/>
              <a:t>материале перегородки.</a:t>
            </a:r>
            <a:endParaRPr lang="ru-RU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 smtClean="0"/>
              <a:t>Выходя из </a:t>
            </a:r>
            <a:r>
              <a:rPr lang="ru-RU" sz="2000" smtClean="0"/>
              <a:t>акустической пере-городки</a:t>
            </a:r>
            <a:r>
              <a:rPr lang="ru-RU" sz="2000" dirty="0" smtClean="0"/>
              <a:t>, шум интенсивностью </a:t>
            </a:r>
            <a:r>
              <a:rPr lang="en-US" sz="2000" dirty="0"/>
              <a:t>I</a:t>
            </a:r>
            <a:r>
              <a:rPr lang="ru-RU" sz="2000" baseline="-25000" dirty="0" err="1" smtClean="0"/>
              <a:t>прош</a:t>
            </a:r>
            <a:r>
              <a:rPr lang="ru-RU" sz="2000" baseline="-25000" dirty="0" smtClean="0"/>
              <a:t> </a:t>
            </a:r>
            <a:r>
              <a:rPr lang="ru-RU" sz="2000" dirty="0" smtClean="0"/>
              <a:t>излучаются в </a:t>
            </a:r>
            <a:r>
              <a:rPr lang="ru-RU" sz="2000" smtClean="0"/>
              <a:t>помещение </a:t>
            </a:r>
            <a:r>
              <a:rPr lang="en-US" sz="2000" b="1" smtClean="0">
                <a:solidFill>
                  <a:srgbClr val="FF0000"/>
                </a:solidFill>
              </a:rPr>
              <a:t>B</a:t>
            </a:r>
            <a:r>
              <a:rPr lang="ru-RU" sz="2000" smtClean="0"/>
              <a:t>.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57818" y="4786322"/>
            <a:ext cx="46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7818" y="3214686"/>
            <a:ext cx="46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ru-RU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24510" y="5588355"/>
                <a:ext cx="2786082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прош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пад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отр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погл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10" y="5588355"/>
                <a:ext cx="2786082" cy="394210"/>
              </a:xfrm>
              <a:prstGeom prst="rect">
                <a:avLst/>
              </a:prstGeom>
              <a:blipFill rotWithShape="1"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3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3746</TotalTime>
  <Words>1164</Words>
  <Application>Microsoft Office PowerPoint</Application>
  <PresentationFormat>Экран (4:3)</PresentationFormat>
  <Paragraphs>131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Поток</vt:lpstr>
      <vt:lpstr>Разработка системы акустического моделирования транспортного средства</vt:lpstr>
      <vt:lpstr>Цель работы</vt:lpstr>
      <vt:lpstr>Актуальность</vt:lpstr>
      <vt:lpstr>Методика акустического расчёта, предложенная Ростовским институтом путей сообщения</vt:lpstr>
      <vt:lpstr>Методика акустического расчёта, предложенная Ростовским институтом путей сообщения</vt:lpstr>
      <vt:lpstr>Постановка задачи акустического расчёта транспортного средства</vt:lpstr>
      <vt:lpstr>Составные части акустической модели</vt:lpstr>
      <vt:lpstr>Допущения модели</vt:lpstr>
      <vt:lpstr>Прохождение шума через акустическую перегородку</vt:lpstr>
      <vt:lpstr>Прохождение шума через акустическую перегородку</vt:lpstr>
      <vt:lpstr>Уровень шума в расчётной точке в помещении</vt:lpstr>
      <vt:lpstr>Алгоритм акустического расчёта</vt:lpstr>
      <vt:lpstr>Пример распространения шума в модели электровоза ВЛ-15</vt:lpstr>
      <vt:lpstr>Пример распространения шума в модели электровоза ВЛ-15</vt:lpstr>
      <vt:lpstr>Пример распространения шума в модели электровоза ВЛ-15</vt:lpstr>
      <vt:lpstr>Пример распространения шума в модели электровоза ВЛ-15</vt:lpstr>
      <vt:lpstr>Архитектура приложения</vt:lpstr>
      <vt:lpstr>Организация работы интерфейса пользователя</vt:lpstr>
      <vt:lpstr>Организация работы интерфейса пользователя</vt:lpstr>
      <vt:lpstr>Организация работы пользователя</vt:lpstr>
      <vt:lpstr>Последовательность ввода исходных данных и получения результата</vt:lpstr>
      <vt:lpstr>Последовательность ввода исходных данных и получения результата</vt:lpstr>
      <vt:lpstr>Последовательность ввода исходных данных и получения результата</vt:lpstr>
      <vt:lpstr>Последовательность ввода исходных данных и получения результата</vt:lpstr>
      <vt:lpstr>Последовательность ввода исходных данных и получения результата</vt:lpstr>
      <vt:lpstr>Последовательность ввода исходных данных и получения результата</vt:lpstr>
      <vt:lpstr>Характеристики приложения</vt:lpstr>
      <vt:lpstr>Основные результаты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акустического моделирования транспортного средства</dc:title>
  <cp:lastModifiedBy>Апарнев</cp:lastModifiedBy>
  <cp:revision>113</cp:revision>
  <dcterms:modified xsi:type="dcterms:W3CDTF">2016-06-22T23:18:40Z</dcterms:modified>
</cp:coreProperties>
</file>