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5" r:id="rId7"/>
    <p:sldId id="263" r:id="rId8"/>
    <p:sldId id="269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A37"/>
    <a:srgbClr val="423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0C9DF-5C50-F9E7-FD6A-7B63D0BC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DBAF4-677E-62D8-F569-2C13BFE3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15DF4-7F18-C6B0-718B-DA999573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B3BA1-EE22-3175-F1A5-A69D4FE2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DE475-C511-90F5-EEBA-944DF14B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5D030-881C-524C-4D29-B4BA3352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7C5968-EC53-D24A-976D-9EB703EFB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E1DFB-C462-0669-D82C-C7025C29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B71BD-76CF-81E3-90BB-2BA80FC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1FAC1-5039-BD6C-0D51-00A5B32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6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4BABF6-BEB5-DC37-3426-915DB604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E10DBE-62AE-304C-E7A7-06E04C11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A020C-9524-B484-2171-58154F86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0B599-035E-D77D-7198-91E4A35D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FD06C-AE76-2C2B-A619-3DCF8C68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B86A9-66DE-93B3-6D7A-BC60611A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A6EC7-6EDA-0438-C72D-14A9FEC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6B6A0-8DD2-1CE1-B796-9223CE29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A2E66-951E-263F-36A1-8D5075E4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BF577-C020-08B1-D540-F7FA92BC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E6D4-042C-CF3A-0B29-35F703DC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E7F90-0B57-F5E2-B5BD-1DD42BF3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684B0-920F-299F-7DC5-26F916E1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71E51-67DF-6815-2A2D-9CD7CB45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692C4-F47C-8E93-E3A4-4D6754F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5CAA-B75A-8A4D-5F75-97D69EF9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42C21-667B-BFE8-2D8B-A24E4763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511DE-06A1-0531-FE46-F2C43729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B8114D-14BE-4889-BB59-86D8F67A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B787D-D2C6-17A8-F046-CCD3A2D0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285876-8203-90BB-7C36-51111E21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7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52D2E-E0EB-D0DD-6CD1-118B4877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66092-3F6C-F01F-12C2-9E604A5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9AD6EA-69E2-8756-FBBA-030D7CA7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FAAB6-FD58-61E0-B305-8A9D57E74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225353-BFC8-61CD-DE35-3AD286B9C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7D608D-E816-A431-1F4B-2BAB2E03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62C692-573C-3DD4-24F5-E36B0440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3FE8EA-EFDE-FD4D-A602-3FF1ECFB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5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E55E2-A9EF-2D73-9CBC-1E4D362A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22ECAE-FFD5-F62C-2E83-D331144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F0D62E-BB3E-4129-6E62-13238D47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2C3203-6E75-E6FE-E125-17E0DD0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6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7DC34A-EF57-5B61-B486-809E56FD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B6456A-CDE6-031B-E16B-F705F6A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E8E8A-8DC3-DAF4-21E1-1800DE1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1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E3A6-A58C-CA24-41E2-E53852BC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BC189-F9E1-10EC-5A4F-B174FD3B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5D017-C302-7CAB-4135-AB3064FA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3A34C1-7336-3409-5205-E1DE4A5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5D853-BFDF-5D6D-3910-3246AA95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2CA151-E074-AC61-D8CA-2DE353BA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242F-8BFD-C4F3-E476-1B08063A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11496C-0A0A-94FD-DBF3-8424D559C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2477F5-95B1-2077-F20E-998C60FE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5C605-AC87-AF24-DBA3-6A535D9E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87ACF-B008-EBEF-DB65-04809BD0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8E8968-037A-7F57-2DC7-93D862A9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16B8BB-2CFC-54C0-1196-B5DF2770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E6C44-8CC3-5D69-E810-2238F183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86EAE-12ED-61F2-FB08-105879D9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F5EA-9243-4058-8146-349611417F5D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80E85-DC22-ED94-84CE-611F8FA2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C5CBF-8344-2D38-D95A-74933523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5BCE-47A2-4149-B687-8B9E7E764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26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2D9DF9-A2E0-97A0-58E1-71FDAB9F3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3" y="1882514"/>
            <a:ext cx="9144000" cy="1119188"/>
          </a:xfrm>
        </p:spPr>
        <p:txBody>
          <a:bodyPr rtlCol="0"/>
          <a:lstStyle/>
          <a:p>
            <a:pPr rtl="0"/>
            <a:r>
              <a:rPr lang="pt-BR" dirty="0">
                <a:latin typeface="Avenir Next LT Pro" panose="020B0504020202020204" pitchFamily="34" charset="0"/>
              </a:rPr>
              <a:t>Apícola Tech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F064D-44E7-62B2-318E-B1CCA00D342F}"/>
              </a:ext>
            </a:extLst>
          </p:cNvPr>
          <p:cNvSpPr/>
          <p:nvPr/>
        </p:nvSpPr>
        <p:spPr>
          <a:xfrm>
            <a:off x="2790823" y="3134551"/>
            <a:ext cx="6743700" cy="6477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A335EB4-4585-2678-70D3-27C12ED5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840" y="3281958"/>
            <a:ext cx="6533665" cy="621741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Monitoramento de temperatura em Apiários</a:t>
            </a:r>
          </a:p>
        </p:txBody>
      </p:sp>
      <p:pic>
        <p:nvPicPr>
          <p:cNvPr id="7" name="Imagem 6" descr="Uma imagem contendo objeto, favo de mel, no interior, laranja">
            <a:extLst>
              <a:ext uri="{FF2B5EF4-FFF2-40B4-BE49-F238E27FC236}">
                <a16:creationId xmlns:a16="http://schemas.microsoft.com/office/drawing/2014/main" id="{A1EB5EF6-13FB-17DB-A785-CB7EB4FA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6" y="4062507"/>
            <a:ext cx="4484226" cy="3133821"/>
          </a:xfrm>
          <a:prstGeom prst="rect">
            <a:avLst/>
          </a:prstGeom>
        </p:spPr>
      </p:pic>
      <p:pic>
        <p:nvPicPr>
          <p:cNvPr id="8" name="Imagem 7" descr="Uma imagem contendo objeto, favo de mel, no interior, laranja">
            <a:extLst>
              <a:ext uri="{FF2B5EF4-FFF2-40B4-BE49-F238E27FC236}">
                <a16:creationId xmlns:a16="http://schemas.microsoft.com/office/drawing/2014/main" id="{091E18CF-586F-3A5C-9463-09232810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663" y="-458546"/>
            <a:ext cx="4383005" cy="3063082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285D0150-B9A9-A527-619A-1254E418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28" y="3972305"/>
            <a:ext cx="1452744" cy="9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1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objeto, favo de mel, no interior, laranja">
            <a:extLst>
              <a:ext uri="{FF2B5EF4-FFF2-40B4-BE49-F238E27FC236}">
                <a16:creationId xmlns:a16="http://schemas.microsoft.com/office/drawing/2014/main" id="{2FE178E3-B041-8B4E-D047-A2ACAC88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748" y="4676803"/>
            <a:ext cx="3421404" cy="2391063"/>
          </a:xfrm>
          <a:prstGeom prst="rect">
            <a:avLst/>
          </a:prstGeom>
        </p:spPr>
      </p:pic>
      <p:sp>
        <p:nvSpPr>
          <p:cNvPr id="2" name="Título 19">
            <a:extLst>
              <a:ext uri="{FF2B5EF4-FFF2-40B4-BE49-F238E27FC236}">
                <a16:creationId xmlns:a16="http://schemas.microsoft.com/office/drawing/2014/main" id="{9E0BFBF7-EFF6-9E4E-C53C-00994E3D769B}"/>
              </a:ext>
            </a:extLst>
          </p:cNvPr>
          <p:cNvSpPr txBox="1">
            <a:spLocks/>
          </p:cNvSpPr>
          <p:nvPr/>
        </p:nvSpPr>
        <p:spPr>
          <a:xfrm>
            <a:off x="789818" y="413132"/>
            <a:ext cx="2741146" cy="72967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Montserrat" panose="00000500000000000000" pitchFamily="2" charset="0"/>
              </a:rPr>
              <a:t>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AB9D247-9565-9112-1CED-B673CDA8BCF7}"/>
              </a:ext>
            </a:extLst>
          </p:cNvPr>
          <p:cNvSpPr/>
          <p:nvPr/>
        </p:nvSpPr>
        <p:spPr>
          <a:xfrm>
            <a:off x="522514" y="425488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Imagem 31">
            <a:extLst>
              <a:ext uri="{FF2B5EF4-FFF2-40B4-BE49-F238E27FC236}">
                <a16:creationId xmlns:a16="http://schemas.microsoft.com/office/drawing/2014/main" id="{1CA54588-002F-9901-F3A3-9481CF77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76" r="6576"/>
          <a:stretch/>
        </p:blipFill>
        <p:spPr>
          <a:xfrm>
            <a:off x="2135340" y="1412416"/>
            <a:ext cx="1732099" cy="1753750"/>
          </a:xfrm>
          <a:prstGeom prst="rect">
            <a:avLst/>
          </a:prstGeom>
        </p:spPr>
      </p:pic>
      <p:pic>
        <p:nvPicPr>
          <p:cNvPr id="5" name="Espaço Reservado para Imagem 33">
            <a:extLst>
              <a:ext uri="{FF2B5EF4-FFF2-40B4-BE49-F238E27FC236}">
                <a16:creationId xmlns:a16="http://schemas.microsoft.com/office/drawing/2014/main" id="{A25F7081-1B2B-43CE-901B-60EACE7B23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29" r="6829"/>
          <a:stretch/>
        </p:blipFill>
        <p:spPr>
          <a:xfrm>
            <a:off x="5339779" y="1412416"/>
            <a:ext cx="1732098" cy="1753750"/>
          </a:xfrm>
          <a:prstGeom prst="rect">
            <a:avLst/>
          </a:prstGeom>
        </p:spPr>
      </p:pic>
      <p:pic>
        <p:nvPicPr>
          <p:cNvPr id="11" name="Espaço Reservado para Imagem 37">
            <a:extLst>
              <a:ext uri="{FF2B5EF4-FFF2-40B4-BE49-F238E27FC236}">
                <a16:creationId xmlns:a16="http://schemas.microsoft.com/office/drawing/2014/main" id="{6C3B9484-B1A6-176F-9DD8-3086777A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76" r="7176"/>
          <a:stretch/>
        </p:blipFill>
        <p:spPr>
          <a:xfrm>
            <a:off x="2135340" y="4350284"/>
            <a:ext cx="1756327" cy="1779203"/>
          </a:xfrm>
          <a:prstGeom prst="rect">
            <a:avLst/>
          </a:prstGeom>
        </p:spPr>
      </p:pic>
      <p:pic>
        <p:nvPicPr>
          <p:cNvPr id="12" name="Espaço Reservado para Imagem 39">
            <a:extLst>
              <a:ext uri="{FF2B5EF4-FFF2-40B4-BE49-F238E27FC236}">
                <a16:creationId xmlns:a16="http://schemas.microsoft.com/office/drawing/2014/main" id="{E9B0128A-E743-9399-58D0-176B26E18AF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46" r="7046"/>
          <a:stretch/>
        </p:blipFill>
        <p:spPr>
          <a:xfrm>
            <a:off x="5376573" y="4334931"/>
            <a:ext cx="1737472" cy="1794556"/>
          </a:xfrm>
          <a:prstGeom prst="rect">
            <a:avLst/>
          </a:prstGeom>
        </p:spPr>
      </p:pic>
      <p:pic>
        <p:nvPicPr>
          <p:cNvPr id="13" name="Espaço Reservado para Imagem 33">
            <a:extLst>
              <a:ext uri="{FF2B5EF4-FFF2-40B4-BE49-F238E27FC236}">
                <a16:creationId xmlns:a16="http://schemas.microsoft.com/office/drawing/2014/main" id="{0D86E72C-8E6B-0387-87C6-4F48208295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33" r="6933"/>
          <a:stretch/>
        </p:blipFill>
        <p:spPr>
          <a:xfrm>
            <a:off x="8883800" y="4295109"/>
            <a:ext cx="1811731" cy="1834378"/>
          </a:xfrm>
          <a:prstGeom prst="rect">
            <a:avLst/>
          </a:prstGeom>
        </p:spPr>
      </p:pic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B02EE3A0-6524-3F74-CB3B-5B679426E9F6}"/>
              </a:ext>
            </a:extLst>
          </p:cNvPr>
          <p:cNvSpPr txBox="1">
            <a:spLocks/>
          </p:cNvSpPr>
          <p:nvPr/>
        </p:nvSpPr>
        <p:spPr>
          <a:xfrm>
            <a:off x="2184463" y="3252282"/>
            <a:ext cx="1641648" cy="3669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>
                <a:latin typeface="Avenir Next LT Pro" panose="020B0504020202020204" pitchFamily="34" charset="0"/>
              </a:rPr>
              <a:t>Beatriz</a:t>
            </a:r>
            <a:r>
              <a:rPr lang="pt-BR" sz="1800" dirty="0"/>
              <a:t> </a:t>
            </a:r>
            <a:r>
              <a:rPr lang="pt-BR" sz="1800" dirty="0">
                <a:latin typeface="Avenir Next LT Pro" panose="020B0504020202020204" pitchFamily="34" charset="0"/>
              </a:rPr>
              <a:t>Luiza</a:t>
            </a:r>
          </a:p>
        </p:txBody>
      </p:sp>
      <p:sp>
        <p:nvSpPr>
          <p:cNvPr id="15" name="Espaço Reservado para Texto 25">
            <a:extLst>
              <a:ext uri="{FF2B5EF4-FFF2-40B4-BE49-F238E27FC236}">
                <a16:creationId xmlns:a16="http://schemas.microsoft.com/office/drawing/2014/main" id="{907B14E8-2EF7-D853-D2B7-7325968013DA}"/>
              </a:ext>
            </a:extLst>
          </p:cNvPr>
          <p:cNvSpPr txBox="1">
            <a:spLocks/>
          </p:cNvSpPr>
          <p:nvPr/>
        </p:nvSpPr>
        <p:spPr>
          <a:xfrm>
            <a:off x="5514265" y="3252282"/>
            <a:ext cx="1462088" cy="3907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Bruna Laysa</a:t>
            </a:r>
          </a:p>
          <a:p>
            <a:endParaRPr lang="pt-BR" dirty="0"/>
          </a:p>
        </p:txBody>
      </p:sp>
      <p:sp>
        <p:nvSpPr>
          <p:cNvPr id="16" name="Espaço Reservado para Texto 26">
            <a:extLst>
              <a:ext uri="{FF2B5EF4-FFF2-40B4-BE49-F238E27FC236}">
                <a16:creationId xmlns:a16="http://schemas.microsoft.com/office/drawing/2014/main" id="{D1A3E250-85B3-6C02-54E7-EECE895A6AA5}"/>
              </a:ext>
            </a:extLst>
          </p:cNvPr>
          <p:cNvSpPr txBox="1">
            <a:spLocks/>
          </p:cNvSpPr>
          <p:nvPr/>
        </p:nvSpPr>
        <p:spPr>
          <a:xfrm>
            <a:off x="8818179" y="3239459"/>
            <a:ext cx="1942972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Giovanna Aliaga</a:t>
            </a:r>
          </a:p>
          <a:p>
            <a:endParaRPr lang="pt-BR" dirty="0"/>
          </a:p>
        </p:txBody>
      </p:sp>
      <p:sp>
        <p:nvSpPr>
          <p:cNvPr id="17" name="Espaço Reservado para Texto 27">
            <a:extLst>
              <a:ext uri="{FF2B5EF4-FFF2-40B4-BE49-F238E27FC236}">
                <a16:creationId xmlns:a16="http://schemas.microsoft.com/office/drawing/2014/main" id="{36E182F7-B9A1-3AF1-EF18-1DAB5139BBE8}"/>
              </a:ext>
            </a:extLst>
          </p:cNvPr>
          <p:cNvSpPr txBox="1">
            <a:spLocks/>
          </p:cNvSpPr>
          <p:nvPr/>
        </p:nvSpPr>
        <p:spPr>
          <a:xfrm>
            <a:off x="2160391" y="6356391"/>
            <a:ext cx="1756328" cy="4216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 Ícaro Bezerra</a:t>
            </a:r>
          </a:p>
          <a:p>
            <a:endParaRPr lang="pt-BR" dirty="0"/>
          </a:p>
        </p:txBody>
      </p:sp>
      <p:sp>
        <p:nvSpPr>
          <p:cNvPr id="18" name="Espaço Reservado para Texto 28">
            <a:extLst>
              <a:ext uri="{FF2B5EF4-FFF2-40B4-BE49-F238E27FC236}">
                <a16:creationId xmlns:a16="http://schemas.microsoft.com/office/drawing/2014/main" id="{C6DF5B80-49AC-1442-03AE-DCC93678E7D5}"/>
              </a:ext>
            </a:extLst>
          </p:cNvPr>
          <p:cNvSpPr txBox="1">
            <a:spLocks/>
          </p:cNvSpPr>
          <p:nvPr/>
        </p:nvSpPr>
        <p:spPr>
          <a:xfrm>
            <a:off x="5514265" y="6342943"/>
            <a:ext cx="1462088" cy="4216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Julia Matos</a:t>
            </a:r>
          </a:p>
          <a:p>
            <a:endParaRPr lang="pt-BR" dirty="0"/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63ABC889-1F72-8E60-B833-DA6D041394B0}"/>
              </a:ext>
            </a:extLst>
          </p:cNvPr>
          <p:cNvSpPr txBox="1">
            <a:spLocks/>
          </p:cNvSpPr>
          <p:nvPr/>
        </p:nvSpPr>
        <p:spPr>
          <a:xfrm>
            <a:off x="8101261" y="6310800"/>
            <a:ext cx="3618100" cy="45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Avenir Next LT Pro" panose="020B0504020202020204" pitchFamily="34" charset="0"/>
              </a:rPr>
              <a:t>Khauane Guilhermino</a:t>
            </a:r>
          </a:p>
          <a:p>
            <a:endParaRPr lang="pt-BR" dirty="0"/>
          </a:p>
        </p:txBody>
      </p:sp>
      <p:pic>
        <p:nvPicPr>
          <p:cNvPr id="20" name="Imagem 19" descr="Uma imagem contendo objeto, favo de mel, no interior, laranja">
            <a:extLst>
              <a:ext uri="{FF2B5EF4-FFF2-40B4-BE49-F238E27FC236}">
                <a16:creationId xmlns:a16="http://schemas.microsoft.com/office/drawing/2014/main" id="{D7D9A158-9BC7-CC41-BC7E-54BEBF43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18" y="-352479"/>
            <a:ext cx="3708768" cy="2591889"/>
          </a:xfrm>
          <a:prstGeom prst="rect">
            <a:avLst/>
          </a:prstGeom>
        </p:spPr>
      </p:pic>
      <p:pic>
        <p:nvPicPr>
          <p:cNvPr id="6" name="Espaço Reservado para Imagem 35">
            <a:extLst>
              <a:ext uri="{FF2B5EF4-FFF2-40B4-BE49-F238E27FC236}">
                <a16:creationId xmlns:a16="http://schemas.microsoft.com/office/drawing/2014/main" id="{9E911477-EA9F-1498-DAD3-DF71C3FF803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004" r="7004"/>
          <a:stretch/>
        </p:blipFill>
        <p:spPr>
          <a:xfrm>
            <a:off x="8883800" y="1358747"/>
            <a:ext cx="1811731" cy="17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551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Imagem 17">
            <a:extLst>
              <a:ext uri="{FF2B5EF4-FFF2-40B4-BE49-F238E27FC236}">
                <a16:creationId xmlns:a16="http://schemas.microsoft.com/office/drawing/2014/main" id="{B50E0032-60CA-47A0-6E20-5A1F821FB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9" r="-2" b="1647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Espaço Reservado para Imagem 26">
            <a:extLst>
              <a:ext uri="{FF2B5EF4-FFF2-40B4-BE49-F238E27FC236}">
                <a16:creationId xmlns:a16="http://schemas.microsoft.com/office/drawing/2014/main" id="{A8D12F7C-24BD-F1F1-A5BE-576924F66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r="-2" b="1015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C088F-DEFB-4C91-2B79-5EF1B499CB87}"/>
              </a:ext>
            </a:extLst>
          </p:cNvPr>
          <p:cNvSpPr txBox="1">
            <a:spLocks/>
          </p:cNvSpPr>
          <p:nvPr/>
        </p:nvSpPr>
        <p:spPr>
          <a:xfrm>
            <a:off x="986329" y="923544"/>
            <a:ext cx="273439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Introdução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F9B186A-40CA-B438-3026-9E6E489361A3}"/>
              </a:ext>
            </a:extLst>
          </p:cNvPr>
          <p:cNvSpPr txBox="1">
            <a:spLocks/>
          </p:cNvSpPr>
          <p:nvPr/>
        </p:nvSpPr>
        <p:spPr>
          <a:xfrm>
            <a:off x="265998" y="2561014"/>
            <a:ext cx="5075586" cy="432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venir Next LT Pro" panose="020B0504020202020204" pitchFamily="34" charset="0"/>
              </a:rPr>
              <a:t>A </a:t>
            </a:r>
            <a:r>
              <a:rPr lang="en-US" sz="1600" dirty="0" err="1">
                <a:latin typeface="Avenir Next LT Pro" panose="020B0504020202020204" pitchFamily="34" charset="0"/>
              </a:rPr>
              <a:t>produção</a:t>
            </a:r>
            <a:r>
              <a:rPr lang="en-US" sz="1600" dirty="0">
                <a:latin typeface="Avenir Next LT Pro" panose="020B0504020202020204" pitchFamily="34" charset="0"/>
              </a:rPr>
              <a:t> de </a:t>
            </a:r>
            <a:r>
              <a:rPr lang="en-US" sz="1600" dirty="0" err="1">
                <a:latin typeface="Avenir Next LT Pro" panose="020B0504020202020204" pitchFamily="34" charset="0"/>
              </a:rPr>
              <a:t>mel</a:t>
            </a:r>
            <a:r>
              <a:rPr lang="en-US" sz="1600" dirty="0">
                <a:latin typeface="Avenir Next LT Pro" panose="020B0504020202020204" pitchFamily="34" charset="0"/>
              </a:rPr>
              <a:t> de </a:t>
            </a:r>
            <a:r>
              <a:rPr lang="en-US" sz="1600" dirty="0" err="1">
                <a:latin typeface="Avenir Next LT Pro" panose="020B0504020202020204" pitchFamily="34" charset="0"/>
              </a:rPr>
              <a:t>uma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colméia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saudável</a:t>
            </a:r>
            <a:r>
              <a:rPr lang="en-US" sz="1600" dirty="0">
                <a:latin typeface="Avenir Next LT Pro" panose="020B0504020202020204" pitchFamily="34" charset="0"/>
              </a:rPr>
              <a:t> dura </a:t>
            </a:r>
            <a:r>
              <a:rPr lang="en-US" sz="1600" dirty="0" err="1">
                <a:latin typeface="Avenir Next LT Pro" panose="020B0504020202020204" pitchFamily="34" charset="0"/>
              </a:rPr>
              <a:t>mais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ou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menos</a:t>
            </a:r>
            <a:r>
              <a:rPr lang="en-US" sz="1600" dirty="0">
                <a:latin typeface="Avenir Next LT Pro" panose="020B0504020202020204" pitchFamily="34" charset="0"/>
              </a:rPr>
              <a:t> 60 </a:t>
            </a:r>
            <a:r>
              <a:rPr lang="en-US" sz="1600" dirty="0" err="1">
                <a:latin typeface="Avenir Next LT Pro" panose="020B0504020202020204" pitchFamily="34" charset="0"/>
              </a:rPr>
              <a:t>dias</a:t>
            </a:r>
            <a:r>
              <a:rPr lang="en-US" sz="1600" dirty="0">
                <a:latin typeface="Avenir Next LT Pro" panose="020B0504020202020204" pitchFamily="34" charset="0"/>
              </a:rPr>
              <a:t>, e </a:t>
            </a:r>
            <a:r>
              <a:rPr lang="en-US" sz="1600" dirty="0" err="1">
                <a:latin typeface="Avenir Next LT Pro" panose="020B0504020202020204" pitchFamily="34" charset="0"/>
              </a:rPr>
              <a:t>produzem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uma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média</a:t>
            </a:r>
            <a:r>
              <a:rPr lang="en-US" sz="1600" dirty="0">
                <a:latin typeface="Avenir Next LT Pro" panose="020B0504020202020204" pitchFamily="34" charset="0"/>
              </a:rPr>
              <a:t> de 20 à 30kg. E para a </a:t>
            </a:r>
            <a:r>
              <a:rPr lang="en-US" sz="1600" dirty="0" err="1">
                <a:latin typeface="Avenir Next LT Pro" panose="020B0504020202020204" pitchFamily="34" charset="0"/>
              </a:rPr>
              <a:t>colméia</a:t>
            </a:r>
            <a:r>
              <a:rPr lang="en-US" sz="1600" dirty="0">
                <a:latin typeface="Avenir Next LT Pro" panose="020B0504020202020204" pitchFamily="34" charset="0"/>
              </a:rPr>
              <a:t> ser </a:t>
            </a:r>
            <a:r>
              <a:rPr lang="en-US" sz="1600" dirty="0" err="1">
                <a:latin typeface="Avenir Next LT Pro" panose="020B0504020202020204" pitchFamily="34" charset="0"/>
              </a:rPr>
              <a:t>considerada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saudável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ela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deve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conter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uma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população</a:t>
            </a:r>
            <a:r>
              <a:rPr lang="en-US" sz="1600" dirty="0">
                <a:latin typeface="Avenir Next LT Pro" panose="020B0504020202020204" pitchFamily="34" charset="0"/>
              </a:rPr>
              <a:t> de </a:t>
            </a:r>
            <a:r>
              <a:rPr lang="en-US" sz="1600" dirty="0" err="1">
                <a:latin typeface="Avenir Next LT Pro" panose="020B0504020202020204" pitchFamily="34" charset="0"/>
              </a:rPr>
              <a:t>abelhas</a:t>
            </a:r>
            <a:r>
              <a:rPr lang="en-US" sz="1600" dirty="0">
                <a:latin typeface="Avenir Next LT Pro" panose="020B0504020202020204" pitchFamily="34" charset="0"/>
              </a:rPr>
              <a:t> que </a:t>
            </a:r>
            <a:r>
              <a:rPr lang="en-US" sz="1600" dirty="0" err="1">
                <a:latin typeface="Avenir Next LT Pro" panose="020B0504020202020204" pitchFamily="34" charset="0"/>
              </a:rPr>
              <a:t>variam</a:t>
            </a:r>
            <a:r>
              <a:rPr lang="en-US" sz="1600" dirty="0">
                <a:latin typeface="Avenir Next LT Pro" panose="020B0504020202020204" pitchFamily="34" charset="0"/>
              </a:rPr>
              <a:t> de 40 a 60 mil.</a:t>
            </a:r>
          </a:p>
          <a:p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1600" dirty="0">
                <a:latin typeface="Avenir Next LT Pro" panose="020B0504020202020204" pitchFamily="34" charset="0"/>
              </a:rPr>
              <a:t>O principal </a:t>
            </a:r>
            <a:r>
              <a:rPr lang="en-US" sz="1600" dirty="0" err="1">
                <a:latin typeface="Avenir Next LT Pro" panose="020B0504020202020204" pitchFamily="34" charset="0"/>
              </a:rPr>
              <a:t>problema</a:t>
            </a:r>
            <a:r>
              <a:rPr lang="en-US" sz="1600" dirty="0">
                <a:latin typeface="Avenir Next LT Pro" panose="020B0504020202020204" pitchFamily="34" charset="0"/>
              </a:rPr>
              <a:t> é o </a:t>
            </a:r>
            <a:r>
              <a:rPr lang="en-US" sz="1600" dirty="0" err="1">
                <a:latin typeface="Avenir Next LT Pro" panose="020B0504020202020204" pitchFamily="34" charset="0"/>
              </a:rPr>
              <a:t>clima</a:t>
            </a:r>
            <a:r>
              <a:rPr lang="en-US" sz="1600" dirty="0">
                <a:latin typeface="Avenir Next LT Pro" panose="020B0504020202020204" pitchFamily="34" charset="0"/>
              </a:rPr>
              <a:t>, que age de forma </a:t>
            </a:r>
            <a:r>
              <a:rPr lang="en-US" sz="1600" dirty="0" err="1">
                <a:latin typeface="Avenir Next LT Pro" panose="020B0504020202020204" pitchFamily="34" charset="0"/>
              </a:rPr>
              <a:t>previsível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porém</a:t>
            </a:r>
            <a:r>
              <a:rPr lang="en-US" sz="1600" dirty="0">
                <a:latin typeface="Avenir Next LT Pro" panose="020B0504020202020204" pitchFamily="34" charset="0"/>
              </a:rPr>
              <a:t> silenciosa, </a:t>
            </a:r>
            <a:r>
              <a:rPr lang="en-US" sz="1600" dirty="0" err="1">
                <a:latin typeface="Avenir Next LT Pro" panose="020B0504020202020204" pitchFamily="34" charset="0"/>
              </a:rPr>
              <a:t>impactando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negativamente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na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produção</a:t>
            </a:r>
            <a:r>
              <a:rPr lang="en-US" sz="1600" dirty="0">
                <a:latin typeface="Avenir Next LT Pro" panose="020B0504020202020204" pitchFamily="34" charset="0"/>
              </a:rPr>
              <a:t> de </a:t>
            </a:r>
            <a:r>
              <a:rPr lang="en-US" sz="1600" dirty="0" err="1">
                <a:latin typeface="Avenir Next LT Pro" panose="020B0504020202020204" pitchFamily="34" charset="0"/>
              </a:rPr>
              <a:t>mel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ao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longo</a:t>
            </a:r>
            <a:r>
              <a:rPr lang="en-US" sz="1600" dirty="0">
                <a:latin typeface="Avenir Next LT Pro" panose="020B0504020202020204" pitchFamily="34" charset="0"/>
              </a:rPr>
              <a:t> das </a:t>
            </a:r>
            <a:r>
              <a:rPr lang="en-US" sz="1600" dirty="0" err="1">
                <a:latin typeface="Avenir Next LT Pro" panose="020B0504020202020204" pitchFamily="34" charset="0"/>
              </a:rPr>
              <a:t>floradas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quando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não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há</a:t>
            </a:r>
            <a:r>
              <a:rPr lang="en-US" sz="1600" dirty="0">
                <a:latin typeface="Avenir Next LT Pro" panose="020B0504020202020204" pitchFamily="34" charset="0"/>
              </a:rPr>
              <a:t> a </a:t>
            </a:r>
            <a:r>
              <a:rPr lang="en-US" sz="1600" dirty="0" err="1">
                <a:latin typeface="Avenir Next LT Pro" panose="020B0504020202020204" pitchFamily="34" charset="0"/>
              </a:rPr>
              <a:t>observação</a:t>
            </a:r>
            <a:r>
              <a:rPr lang="en-US" sz="1600" dirty="0">
                <a:latin typeface="Avenir Next LT Pro" panose="020B0504020202020204" pitchFamily="34" charset="0"/>
              </a:rPr>
              <a:t> e </a:t>
            </a:r>
            <a:r>
              <a:rPr lang="en-US" sz="1600" dirty="0" err="1">
                <a:latin typeface="Avenir Next LT Pro" panose="020B0504020202020204" pitchFamily="34" charset="0"/>
              </a:rPr>
              <a:t>manejo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adequado</a:t>
            </a:r>
            <a:r>
              <a:rPr lang="en-US" sz="1600" dirty="0">
                <a:latin typeface="Avenir Next LT Pro" panose="020B0504020202020204" pitchFamily="34" charset="0"/>
              </a:rPr>
              <a:t> do </a:t>
            </a:r>
            <a:r>
              <a:rPr lang="en-US" sz="1600" dirty="0" err="1">
                <a:latin typeface="Avenir Next LT Pro" panose="020B0504020202020204" pitchFamily="34" charset="0"/>
              </a:rPr>
              <a:t>frio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ou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calor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em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excesso</a:t>
            </a:r>
            <a:r>
              <a:rPr lang="en-US" sz="1600" dirty="0">
                <a:latin typeface="Avenir Next LT Pro" panose="020B0504020202020204" pitchFamily="34" charset="0"/>
              </a:rPr>
              <a:t>.</a:t>
            </a:r>
          </a:p>
          <a:p>
            <a:endParaRPr lang="en-US" sz="1600" dirty="0">
              <a:latin typeface="Avenir Next LT Pro" panose="020B0504020202020204" pitchFamily="34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4FB058-FDD4-ECE4-9370-5B92AFF35861}"/>
              </a:ext>
            </a:extLst>
          </p:cNvPr>
          <p:cNvSpPr/>
          <p:nvPr/>
        </p:nvSpPr>
        <p:spPr>
          <a:xfrm>
            <a:off x="651144" y="1272750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B6E73B-0830-A9B3-8C59-8BB34117C867}"/>
              </a:ext>
            </a:extLst>
          </p:cNvPr>
          <p:cNvSpPr/>
          <p:nvPr/>
        </p:nvSpPr>
        <p:spPr>
          <a:xfrm>
            <a:off x="-8667" y="1076325"/>
            <a:ext cx="311569" cy="866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6CA5-F340-A242-2792-12F45C8D9EC9}"/>
              </a:ext>
            </a:extLst>
          </p:cNvPr>
          <p:cNvSpPr txBox="1">
            <a:spLocks/>
          </p:cNvSpPr>
          <p:nvPr/>
        </p:nvSpPr>
        <p:spPr>
          <a:xfrm>
            <a:off x="1051576" y="1167629"/>
            <a:ext cx="2634405" cy="92925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venir Next LT Pro" panose="020B0504020202020204" pitchFamily="34" charset="0"/>
              </a:rPr>
              <a:t>Solução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058A6B-72EA-BB37-A5B1-0CD8F80EFAF1}"/>
              </a:ext>
            </a:extLst>
          </p:cNvPr>
          <p:cNvSpPr/>
          <p:nvPr/>
        </p:nvSpPr>
        <p:spPr>
          <a:xfrm>
            <a:off x="734690" y="1206254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ABC6714-2F9A-4322-B540-DE7D1B72C8E2}"/>
              </a:ext>
            </a:extLst>
          </p:cNvPr>
          <p:cNvSpPr txBox="1">
            <a:spLocks/>
          </p:cNvSpPr>
          <p:nvPr/>
        </p:nvSpPr>
        <p:spPr>
          <a:xfrm>
            <a:off x="531767" y="2556220"/>
            <a:ext cx="10503449" cy="1535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Avenir Next LT Pro" panose="020B0504020202020204" pitchFamily="34" charset="0"/>
              </a:rPr>
              <a:t>Com o monitoramento adequado, a perda do mel é reduzida. Observando com cautela as variações climáticas onde se localizam os apiários.</a:t>
            </a:r>
          </a:p>
          <a:p>
            <a:r>
              <a:rPr lang="pt-BR" sz="2200" dirty="0">
                <a:latin typeface="Avenir Next LT Pro" panose="020B0504020202020204" pitchFamily="34" charset="0"/>
              </a:rPr>
              <a:t>Recebendo alertas o tempo todo sobre cada colmeia, temperatura mínima e máxima que foi atingida.</a:t>
            </a:r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Montserrat" panose="00000500000000000000" pitchFamily="2" charset="0"/>
            </a:endParaRPr>
          </a:p>
          <a:p>
            <a:endParaRPr lang="pt-BR" dirty="0"/>
          </a:p>
        </p:txBody>
      </p:sp>
      <p:pic>
        <p:nvPicPr>
          <p:cNvPr id="5" name="Imagem 4" descr="Uma imagem contendo objeto, favo de mel, no interior, laranja">
            <a:extLst>
              <a:ext uri="{FF2B5EF4-FFF2-40B4-BE49-F238E27FC236}">
                <a16:creationId xmlns:a16="http://schemas.microsoft.com/office/drawing/2014/main" id="{C457A608-AA19-47EA-DE10-A24F2DE4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32" y="-449215"/>
            <a:ext cx="4383005" cy="3063082"/>
          </a:xfrm>
          <a:prstGeom prst="rect">
            <a:avLst/>
          </a:prstGeom>
        </p:spPr>
      </p:pic>
      <p:pic>
        <p:nvPicPr>
          <p:cNvPr id="7" name="Imagem 6" descr="Uma imagem contendo objeto, favo de mel, no interior, laranja">
            <a:extLst>
              <a:ext uri="{FF2B5EF4-FFF2-40B4-BE49-F238E27FC236}">
                <a16:creationId xmlns:a16="http://schemas.microsoft.com/office/drawing/2014/main" id="{9A8214E6-11F3-68C9-DCC0-8FFEA514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7" y="4091704"/>
            <a:ext cx="4484226" cy="31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6CA5-F340-A242-2792-12F45C8D9EC9}"/>
              </a:ext>
            </a:extLst>
          </p:cNvPr>
          <p:cNvSpPr txBox="1">
            <a:spLocks/>
          </p:cNvSpPr>
          <p:nvPr/>
        </p:nvSpPr>
        <p:spPr>
          <a:xfrm>
            <a:off x="1061101" y="617123"/>
            <a:ext cx="8359124" cy="92925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venir Next LT Pro" panose="020B0504020202020204" pitchFamily="34" charset="0"/>
              </a:rPr>
              <a:t>Arquitetura técnica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058A6B-72EA-BB37-A5B1-0CD8F80EFAF1}"/>
              </a:ext>
            </a:extLst>
          </p:cNvPr>
          <p:cNvSpPr/>
          <p:nvPr/>
        </p:nvSpPr>
        <p:spPr>
          <a:xfrm>
            <a:off x="753740" y="617123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9930CF-593E-D11A-BD0E-B1E0E4D5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020" y="2206487"/>
            <a:ext cx="13868287" cy="32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21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6CA5-F340-A242-2792-12F45C8D9EC9}"/>
              </a:ext>
            </a:extLst>
          </p:cNvPr>
          <p:cNvSpPr txBox="1">
            <a:spLocks/>
          </p:cNvSpPr>
          <p:nvPr/>
        </p:nvSpPr>
        <p:spPr>
          <a:xfrm>
            <a:off x="1042245" y="427747"/>
            <a:ext cx="6394253" cy="92925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venir Next LT Pro" panose="020B0504020202020204" pitchFamily="34" charset="0"/>
              </a:rPr>
              <a:t>Planejamento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058A6B-72EA-BB37-A5B1-0CD8F80EFAF1}"/>
              </a:ext>
            </a:extLst>
          </p:cNvPr>
          <p:cNvSpPr/>
          <p:nvPr/>
        </p:nvSpPr>
        <p:spPr>
          <a:xfrm>
            <a:off x="669376" y="427747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0E50C060-3E29-18AE-0231-5472F9FA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6" y="1357006"/>
            <a:ext cx="8826467" cy="3674017"/>
          </a:xfrm>
          <a:prstGeom prst="rect">
            <a:avLst/>
          </a:prstGeom>
        </p:spPr>
      </p:pic>
      <p:pic>
        <p:nvPicPr>
          <p:cNvPr id="8" name="Imagem 7" descr="Uma imagem contendo objeto, favo de mel, no interior, laranja">
            <a:extLst>
              <a:ext uri="{FF2B5EF4-FFF2-40B4-BE49-F238E27FC236}">
                <a16:creationId xmlns:a16="http://schemas.microsoft.com/office/drawing/2014/main" id="{F6F364F5-6FDA-36A0-96AB-12503A5D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326" y="-323104"/>
            <a:ext cx="3531349" cy="2628154"/>
          </a:xfrm>
          <a:prstGeom prst="rect">
            <a:avLst/>
          </a:prstGeom>
        </p:spPr>
      </p:pic>
      <p:pic>
        <p:nvPicPr>
          <p:cNvPr id="9" name="Imagem 8" descr="Uma imagem contendo objeto, favo de mel, no interior, laranja">
            <a:extLst>
              <a:ext uri="{FF2B5EF4-FFF2-40B4-BE49-F238E27FC236}">
                <a16:creationId xmlns:a16="http://schemas.microsoft.com/office/drawing/2014/main" id="{E890D627-D98A-7BEF-21BE-ADB4EADB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675" y="4756316"/>
            <a:ext cx="3421404" cy="23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71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6CA5-F340-A242-2792-12F45C8D9EC9}"/>
              </a:ext>
            </a:extLst>
          </p:cNvPr>
          <p:cNvSpPr txBox="1">
            <a:spLocks/>
          </p:cNvSpPr>
          <p:nvPr/>
        </p:nvSpPr>
        <p:spPr>
          <a:xfrm>
            <a:off x="792618" y="314223"/>
            <a:ext cx="6139605" cy="55050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venir Next LT Pro" panose="020B0504020202020204" pitchFamily="34" charset="0"/>
              </a:rPr>
              <a:t>Modelagem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058A6B-72EA-BB37-A5B1-0CD8F80EFAF1}"/>
              </a:ext>
            </a:extLst>
          </p:cNvPr>
          <p:cNvSpPr/>
          <p:nvPr/>
        </p:nvSpPr>
        <p:spPr>
          <a:xfrm>
            <a:off x="550022" y="314223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2E291AA-EBFF-F3D1-14D7-E8A75AC3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2" y="1405666"/>
            <a:ext cx="10891126" cy="5138111"/>
          </a:xfrm>
          <a:prstGeom prst="rect">
            <a:avLst/>
          </a:prstGeom>
        </p:spPr>
      </p:pic>
      <p:pic>
        <p:nvPicPr>
          <p:cNvPr id="14" name="Imagem 13" descr="Uma imagem contendo objeto, favo de mel, no interior, laranja">
            <a:extLst>
              <a:ext uri="{FF2B5EF4-FFF2-40B4-BE49-F238E27FC236}">
                <a16:creationId xmlns:a16="http://schemas.microsoft.com/office/drawing/2014/main" id="{1388241C-BE4D-DA9D-4086-A89ABD6D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691" y="-334584"/>
            <a:ext cx="3695310" cy="25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39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6CA5-F340-A242-2792-12F45C8D9EC9}"/>
              </a:ext>
            </a:extLst>
          </p:cNvPr>
          <p:cNvSpPr txBox="1">
            <a:spLocks/>
          </p:cNvSpPr>
          <p:nvPr/>
        </p:nvSpPr>
        <p:spPr>
          <a:xfrm>
            <a:off x="1042245" y="427747"/>
            <a:ext cx="6394253" cy="92925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venir Next LT Pro" panose="020B0504020202020204" pitchFamily="34" charset="0"/>
              </a:rPr>
              <a:t>Conclusão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058A6B-72EA-BB37-A5B1-0CD8F80EFAF1}"/>
              </a:ext>
            </a:extLst>
          </p:cNvPr>
          <p:cNvSpPr/>
          <p:nvPr/>
        </p:nvSpPr>
        <p:spPr>
          <a:xfrm>
            <a:off x="669376" y="427747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objeto, favo de mel, no interior, laranja">
            <a:extLst>
              <a:ext uri="{FF2B5EF4-FFF2-40B4-BE49-F238E27FC236}">
                <a16:creationId xmlns:a16="http://schemas.microsoft.com/office/drawing/2014/main" id="{F6F364F5-6FDA-36A0-96AB-12503A5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26" y="-323104"/>
            <a:ext cx="3531349" cy="2628154"/>
          </a:xfrm>
          <a:prstGeom prst="rect">
            <a:avLst/>
          </a:prstGeom>
        </p:spPr>
      </p:pic>
      <p:pic>
        <p:nvPicPr>
          <p:cNvPr id="9" name="Imagem 8" descr="Uma imagem contendo objeto, favo de mel, no interior, laranja">
            <a:extLst>
              <a:ext uri="{FF2B5EF4-FFF2-40B4-BE49-F238E27FC236}">
                <a16:creationId xmlns:a16="http://schemas.microsoft.com/office/drawing/2014/main" id="{E890D627-D98A-7BEF-21BE-ADB4EADB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675" y="4756316"/>
            <a:ext cx="3421404" cy="2391063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7D7607A-50DE-6E7D-C7D3-33E858FEF0F8}"/>
              </a:ext>
            </a:extLst>
          </p:cNvPr>
          <p:cNvSpPr txBox="1">
            <a:spLocks/>
          </p:cNvSpPr>
          <p:nvPr/>
        </p:nvSpPr>
        <p:spPr>
          <a:xfrm>
            <a:off x="531767" y="2556220"/>
            <a:ext cx="10503449" cy="1535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Avenir Next LT Pro" panose="020B0504020202020204" pitchFamily="34" charset="0"/>
              </a:rPr>
              <a:t>Comprometimento</a:t>
            </a:r>
          </a:p>
          <a:p>
            <a:r>
              <a:rPr lang="pt-BR" sz="2200" dirty="0">
                <a:latin typeface="Avenir Next LT Pro" panose="020B0504020202020204" pitchFamily="34" charset="0"/>
              </a:rPr>
              <a:t>Trabalho em equipe</a:t>
            </a:r>
          </a:p>
          <a:p>
            <a:r>
              <a:rPr lang="pt-BR" sz="2200" dirty="0">
                <a:latin typeface="Avenir Next LT Pro" panose="020B0504020202020204" pitchFamily="34" charset="0"/>
              </a:rPr>
              <a:t>Resiliência</a:t>
            </a:r>
          </a:p>
          <a:p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Avenir Next LT Pro" panose="020B0504020202020204" pitchFamily="34" charset="0"/>
            </a:endParaRPr>
          </a:p>
          <a:p>
            <a:endParaRPr lang="pt-BR" dirty="0">
              <a:latin typeface="Montserrat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2803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Imagem Online 27" descr="Envelope">
            <a:extLst>
              <a:ext uri="{FF2B5EF4-FFF2-40B4-BE49-F238E27FC236}">
                <a16:creationId xmlns:a16="http://schemas.microsoft.com/office/drawing/2014/main" id="{C71B11A6-1CF3-F985-4822-D24AD59D3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8695" y="4930663"/>
            <a:ext cx="457200" cy="457200"/>
          </a:xfrm>
          <a:prstGeom prst="rect">
            <a:avLst/>
          </a:prstGeom>
        </p:spPr>
      </p:pic>
      <p:pic>
        <p:nvPicPr>
          <p:cNvPr id="3" name="Espaço Reservado para Imagem Online 11" descr="Monitor">
            <a:extLst>
              <a:ext uri="{FF2B5EF4-FFF2-40B4-BE49-F238E27FC236}">
                <a16:creationId xmlns:a16="http://schemas.microsoft.com/office/drawing/2014/main" id="{CC406DE3-3885-F6AC-6E2C-B795D71D3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7540" y="5896965"/>
            <a:ext cx="457200" cy="457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B029679-C656-8081-10A5-AAB6BCC75D53}"/>
              </a:ext>
            </a:extLst>
          </p:cNvPr>
          <p:cNvSpPr txBox="1">
            <a:spLocks/>
          </p:cNvSpPr>
          <p:nvPr/>
        </p:nvSpPr>
        <p:spPr>
          <a:xfrm>
            <a:off x="2559285" y="2749239"/>
            <a:ext cx="8770620" cy="110642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venir Next LT Pro" panose="020B0504020202020204" pitchFamily="34" charset="0"/>
              </a:rPr>
              <a:t>Obrigado pela atenção!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26095A-B966-8147-98BE-B25118208882}"/>
              </a:ext>
            </a:extLst>
          </p:cNvPr>
          <p:cNvSpPr/>
          <p:nvPr/>
        </p:nvSpPr>
        <p:spPr>
          <a:xfrm>
            <a:off x="2149809" y="2826590"/>
            <a:ext cx="130629" cy="550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5D847CCD-0C50-5027-EAE0-2070607DF4A1}"/>
              </a:ext>
            </a:extLst>
          </p:cNvPr>
          <p:cNvSpPr txBox="1">
            <a:spLocks/>
          </p:cNvSpPr>
          <p:nvPr/>
        </p:nvSpPr>
        <p:spPr>
          <a:xfrm>
            <a:off x="1192449" y="5062158"/>
            <a:ext cx="2733675" cy="4476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venir Next LT Pro" panose="020B0504020202020204" pitchFamily="34" charset="0"/>
              </a:rPr>
              <a:t>apicolatech@outlook.com</a:t>
            </a:r>
            <a:endParaRPr lang="pt-BR" dirty="0">
              <a:latin typeface="Avenir Next LT Pro" panose="020B0504020202020204" pitchFamily="34" charset="0"/>
            </a:endParaRP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A994C69A-A76C-E56F-8321-7BD0AC3BFF75}"/>
              </a:ext>
            </a:extLst>
          </p:cNvPr>
          <p:cNvSpPr txBox="1">
            <a:spLocks/>
          </p:cNvSpPr>
          <p:nvPr/>
        </p:nvSpPr>
        <p:spPr>
          <a:xfrm>
            <a:off x="1192448" y="5965317"/>
            <a:ext cx="2733675" cy="4476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venir Next LT Pro" panose="020B0504020202020204" pitchFamily="34" charset="0"/>
              </a:rPr>
              <a:t>www.apicolatech.com.br</a:t>
            </a:r>
            <a:endParaRPr lang="pt-BR" dirty="0">
              <a:latin typeface="Avenir Next LT Pro" panose="020B0504020202020204" pitchFamily="34" charset="0"/>
            </a:endParaRPr>
          </a:p>
        </p:txBody>
      </p:sp>
      <p:pic>
        <p:nvPicPr>
          <p:cNvPr id="8" name="Espaço Reservado para Imagem 27" descr="Logotipo, nome da empresa&#10;&#10;Descrição gerada automaticamente">
            <a:extLst>
              <a:ext uri="{FF2B5EF4-FFF2-40B4-BE49-F238E27FC236}">
                <a16:creationId xmlns:a16="http://schemas.microsoft.com/office/drawing/2014/main" id="{FC9F5036-B126-A07E-A53F-9053AA466F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939" b="30518"/>
          <a:stretch/>
        </p:blipFill>
        <p:spPr>
          <a:xfrm>
            <a:off x="9582981" y="4301251"/>
            <a:ext cx="2335220" cy="1086612"/>
          </a:xfrm>
          <a:prstGeom prst="rect">
            <a:avLst/>
          </a:prstGeom>
        </p:spPr>
      </p:pic>
      <p:pic>
        <p:nvPicPr>
          <p:cNvPr id="9" name="Espaço Reservado para 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AB7E3C94-9C2E-B644-B8F8-80B22911EB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50" b="30209"/>
          <a:stretch/>
        </p:blipFill>
        <p:spPr>
          <a:xfrm>
            <a:off x="9432471" y="5613412"/>
            <a:ext cx="2636240" cy="1024305"/>
          </a:xfrm>
          <a:prstGeom prst="rect">
            <a:avLst/>
          </a:prstGeom>
        </p:spPr>
      </p:pic>
      <p:pic>
        <p:nvPicPr>
          <p:cNvPr id="12" name="Imagem 11" descr="Uma imagem contendo objeto, favo de mel, no interior, laranja&#10;&#10;Descrição gerada automaticamente">
            <a:extLst>
              <a:ext uri="{FF2B5EF4-FFF2-40B4-BE49-F238E27FC236}">
                <a16:creationId xmlns:a16="http://schemas.microsoft.com/office/drawing/2014/main" id="{BBC87DB1-E0CA-645E-EC40-35980C8BB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29" y="-364177"/>
            <a:ext cx="4276171" cy="28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179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Montserrat</vt:lpstr>
      <vt:lpstr>Tema do Office</vt:lpstr>
      <vt:lpstr>Apícola Tech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Apícola Tech</dc:title>
  <dc:creator>Giovanna Aliaga</dc:creator>
  <cp:lastModifiedBy>Giovanna Aliaga</cp:lastModifiedBy>
  <cp:revision>17</cp:revision>
  <dcterms:created xsi:type="dcterms:W3CDTF">2023-04-25T02:08:14Z</dcterms:created>
  <dcterms:modified xsi:type="dcterms:W3CDTF">2023-06-06T00:46:21Z</dcterms:modified>
</cp:coreProperties>
</file>