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793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Inconsolata"/>
      <p:regular r:id="rId23"/>
      <p:bold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Permanent Marker"/>
      <p:regular r:id="rId29"/>
    </p:embeddedFont>
    <p:embeddedFont>
      <p:font typeface="Roboto Light"/>
      <p:regular r:id="rId30"/>
      <p:bold r:id="rId31"/>
      <p:italic r:id="rId32"/>
      <p:boldItalic r:id="rId33"/>
    </p:embeddedFont>
    <p:embeddedFont>
      <p:font typeface="Helvetica Neue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Inconsolata-bold.fntdata"/><Relationship Id="rId23" Type="http://schemas.openxmlformats.org/officeDocument/2006/relationships/font" Target="fonts/Inconsolat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ermanentMark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.fntdata"/><Relationship Id="rId3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33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(Explain Shared Flows for customized reuse.  Also explain how Flow Hooks can be used for consistent request pre-processing or response post-processing.)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(Explain Shared Flows for customized reuse.  Also explain how Flow Hooks can be used for consistent request pre-processing or response post-processing.)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(Explain Shared Flows for customized reuse.  Also explain how Flow Hooks can be used for consistent request pre-processing or response post-processing.)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(Explain Shared Flows for customized reuse.  Also explain how Flow Hooks can be used for consistent request pre-processing or response post-processing.)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(Explain Shared Flows for customized reuse.  Also explain how Flow Hooks can be used for consistent request pre-processing or response post-processing.)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4475" y="685800"/>
            <a:ext cx="6089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(Explain Shared Flows for customized reuse.  Also explain how Flow Hooks can be used for consistent request pre-processing or response post-processing.)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-13735" y="-10766"/>
            <a:ext cx="12206364" cy="6892994"/>
            <a:chOff x="-10312" y="-8075"/>
            <a:chExt cx="9164625" cy="5169875"/>
          </a:xfrm>
        </p:grpSpPr>
        <p:sp>
          <p:nvSpPr>
            <p:cNvPr id="60" name="Shape 60"/>
            <p:cNvSpPr/>
            <p:nvPr/>
          </p:nvSpPr>
          <p:spPr>
            <a:xfrm>
              <a:off x="-10312" y="-8075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807691" y="988200"/>
            <a:ext cx="1916403" cy="4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9867248" y="5870651"/>
            <a:ext cx="18153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77626" y="1418076"/>
            <a:ext cx="104238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wo 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77626" y="1418076"/>
            <a:ext cx="49134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6392278" y="1418076"/>
            <a:ext cx="49134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hree 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77627" y="1418077"/>
            <a:ext cx="30777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50911" y="1418076"/>
            <a:ext cx="30777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8232284" y="1418075"/>
            <a:ext cx="30777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Four 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77627" y="1418076"/>
            <a:ext cx="2163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6390180" y="1418076"/>
            <a:ext cx="2163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3" type="body"/>
          </p:nvPr>
        </p:nvSpPr>
        <p:spPr>
          <a:xfrm>
            <a:off x="9146335" y="1418076"/>
            <a:ext cx="2163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4" type="body"/>
          </p:nvPr>
        </p:nvSpPr>
        <p:spPr>
          <a:xfrm>
            <a:off x="3633904" y="1418076"/>
            <a:ext cx="2163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">
  <p:cSld name="Statem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1524280" y="2277035"/>
            <a:ext cx="91308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Roboto"/>
              <a:buNone/>
              <a:defRPr b="0" i="0" sz="4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4034393" y="6516447"/>
            <a:ext cx="411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Light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/>
          </a:p>
        </p:txBody>
      </p:sp>
      <p:sp>
        <p:nvSpPr>
          <p:cNvPr id="107" name="Shape 107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>
  <p:cSld name="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77626" y="1418076"/>
            <a:ext cx="104238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6089650" y="-1"/>
            <a:ext cx="6089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77626" y="1418076"/>
            <a:ext cx="49134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6392278" y="1418076"/>
            <a:ext cx="49134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877625" y="290859"/>
            <a:ext cx="4913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6392278" y="290857"/>
            <a:ext cx="4913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48904" y="6508238"/>
            <a:ext cx="1303289" cy="235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" showMasterSp="0">
  <p:cSld name="2_Title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79298" cy="517362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0" y="324"/>
            <a:ext cx="12179400" cy="5191200"/>
          </a:xfrm>
          <a:prstGeom prst="rect">
            <a:avLst/>
          </a:prstGeom>
          <a:solidFill>
            <a:schemeClr val="dk1">
              <a:alpha val="14900"/>
            </a:schemeClr>
          </a:solidFill>
          <a:ln>
            <a:noFill/>
          </a:ln>
        </p:spPr>
        <p:txBody>
          <a:bodyPr anchorCtr="0" anchor="ctr" bIns="30400" lIns="60850" spcFirstLastPara="1" rIns="60850" wrap="square" tIns="3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0" y="0"/>
            <a:ext cx="12179400" cy="5191500"/>
          </a:xfrm>
          <a:prstGeom prst="rect">
            <a:avLst/>
          </a:prstGeom>
          <a:gradFill>
            <a:gsLst>
              <a:gs pos="0">
                <a:srgbClr val="FD2A00">
                  <a:alpha val="78823"/>
                </a:srgbClr>
              </a:gs>
              <a:gs pos="36000">
                <a:srgbClr val="FD2A00">
                  <a:alpha val="78823"/>
                </a:srgbClr>
              </a:gs>
              <a:gs pos="100000">
                <a:srgbClr val="940000">
                  <a:alpha val="8392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30400" lIns="60850" spcFirstLastPara="1" rIns="60850" wrap="square" tIns="3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Shape 122"/>
          <p:cNvSpPr txBox="1"/>
          <p:nvPr>
            <p:ph type="ctrTitle"/>
          </p:nvPr>
        </p:nvSpPr>
        <p:spPr>
          <a:xfrm>
            <a:off x="322392" y="4070039"/>
            <a:ext cx="118569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6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322392" y="5179026"/>
            <a:ext cx="118569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1A1A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45454"/>
              </a:buClr>
              <a:buSzPts val="19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45454"/>
              </a:buClr>
              <a:buSzPts val="1900"/>
              <a:buFont typeface="Arial"/>
              <a:buNone/>
              <a:defRPr b="0" i="0" sz="18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45454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45454"/>
              </a:buClr>
              <a:buSzPts val="1900"/>
              <a:buFont typeface="Arial"/>
              <a:buNone/>
              <a:defRPr b="0" i="0" sz="1600" u="none" cap="none" strike="noStrike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/>
        </p:nvSpPr>
        <p:spPr>
          <a:xfrm>
            <a:off x="4034393" y="6516447"/>
            <a:ext cx="411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Light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0095" y="6508238"/>
            <a:ext cx="1303289" cy="2357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450557" y="603803"/>
            <a:ext cx="1375083" cy="456926"/>
            <a:chOff x="2005661" y="1306799"/>
            <a:chExt cx="3098429" cy="1027493"/>
          </a:xfrm>
        </p:grpSpPr>
        <p:sp>
          <p:nvSpPr>
            <p:cNvPr id="127" name="Shape 127"/>
            <p:cNvSpPr/>
            <p:nvPr/>
          </p:nvSpPr>
          <p:spPr>
            <a:xfrm>
              <a:off x="3385657" y="1511392"/>
              <a:ext cx="552600" cy="822900"/>
            </a:xfrm>
            <a:custGeom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601698" y="1511378"/>
              <a:ext cx="555600" cy="821700"/>
            </a:xfrm>
            <a:custGeom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005661" y="1511388"/>
              <a:ext cx="555300" cy="602400"/>
            </a:xfrm>
            <a:custGeom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5490" y="1511381"/>
              <a:ext cx="558600" cy="601200"/>
            </a:xfrm>
            <a:custGeom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960212" y="1511388"/>
              <a:ext cx="555900" cy="599700"/>
            </a:xfrm>
            <a:custGeom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3192359" y="1516751"/>
              <a:ext cx="156000" cy="587700"/>
            </a:xfrm>
            <a:custGeom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Gill Sans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187636" y="1306799"/>
              <a:ext cx="170100" cy="171900"/>
            </a:xfrm>
            <a:custGeom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77626" y="1418076"/>
            <a:ext cx="49134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392278" y="1418076"/>
            <a:ext cx="49134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hree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77627" y="1418077"/>
            <a:ext cx="30777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550911" y="1418076"/>
            <a:ext cx="30777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32284" y="1418075"/>
            <a:ext cx="30777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Four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77627" y="1418076"/>
            <a:ext cx="2163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390180" y="1418076"/>
            <a:ext cx="2163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9146335" y="1418076"/>
            <a:ext cx="2163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3633904" y="1418076"/>
            <a:ext cx="2163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">
  <p:cSld name="Statem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524280" y="2277035"/>
            <a:ext cx="91308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Roboto"/>
              <a:buNone/>
              <a:defRPr b="0" i="0" sz="4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2669435" y="1341329"/>
            <a:ext cx="6840600" cy="394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825" lIns="121825" spcFirstLastPara="1" rIns="121825" wrap="square" tIns="121825"/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None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/>
        </p:nvSpPr>
        <p:spPr>
          <a:xfrm>
            <a:off x="4034393" y="6516447"/>
            <a:ext cx="411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Light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/>
          </a:p>
        </p:txBody>
      </p:sp>
      <p:sp>
        <p:nvSpPr>
          <p:cNvPr id="47" name="Shape 47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6089650" y="-1"/>
            <a:ext cx="6089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77626" y="1418076"/>
            <a:ext cx="49134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392278" y="1418076"/>
            <a:ext cx="49134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877625" y="290859"/>
            <a:ext cx="4913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392278" y="290857"/>
            <a:ext cx="4913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48904" y="6508238"/>
            <a:ext cx="1303289" cy="2357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11416440" y="1"/>
            <a:ext cx="73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25" lIns="121825" spcFirstLastPara="1" rIns="121825" wrap="square" tIns="1218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7" name="Shape 7"/>
          <p:cNvSpPr txBox="1"/>
          <p:nvPr/>
        </p:nvSpPr>
        <p:spPr>
          <a:xfrm>
            <a:off x="4034393" y="6516447"/>
            <a:ext cx="411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Light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/>
          </a:p>
        </p:txBody>
      </p:sp>
      <p:grpSp>
        <p:nvGrpSpPr>
          <p:cNvPr id="8" name="Shape 8"/>
          <p:cNvGrpSpPr/>
          <p:nvPr/>
        </p:nvGrpSpPr>
        <p:grpSpPr>
          <a:xfrm>
            <a:off x="214250" y="6523369"/>
            <a:ext cx="666149" cy="225419"/>
            <a:chOff x="3719513" y="2933700"/>
            <a:chExt cx="5027540" cy="1698710"/>
          </a:xfrm>
        </p:grpSpPr>
        <p:sp>
          <p:nvSpPr>
            <p:cNvPr id="9" name="Shape 9"/>
            <p:cNvSpPr/>
            <p:nvPr/>
          </p:nvSpPr>
          <p:spPr>
            <a:xfrm>
              <a:off x="3719513" y="3300410"/>
              <a:ext cx="898500" cy="973200"/>
            </a:xfrm>
            <a:custGeom>
              <a:pathLst>
                <a:path extrusionOk="0" h="120000" w="120000">
                  <a:moveTo>
                    <a:pt x="86271" y="60199"/>
                  </a:moveTo>
                  <a:cubicBezTo>
                    <a:pt x="86271" y="45360"/>
                    <a:pt x="78091" y="28522"/>
                    <a:pt x="60336" y="28522"/>
                  </a:cubicBezTo>
                  <a:cubicBezTo>
                    <a:pt x="41812" y="28522"/>
                    <a:pt x="33632" y="45360"/>
                    <a:pt x="33632" y="60199"/>
                  </a:cubicBezTo>
                  <a:cubicBezTo>
                    <a:pt x="33632" y="75083"/>
                    <a:pt x="42052" y="91521"/>
                    <a:pt x="60336" y="91521"/>
                  </a:cubicBezTo>
                  <a:cubicBezTo>
                    <a:pt x="77802" y="91521"/>
                    <a:pt x="86271" y="75083"/>
                    <a:pt x="86271" y="60199"/>
                  </a:cubicBezTo>
                  <a:close/>
                  <a:moveTo>
                    <a:pt x="103785" y="118711"/>
                  </a:moveTo>
                  <a:cubicBezTo>
                    <a:pt x="93921" y="118711"/>
                    <a:pt x="89975" y="113691"/>
                    <a:pt x="87618" y="105516"/>
                  </a:cubicBezTo>
                  <a:cubicBezTo>
                    <a:pt x="79005" y="115024"/>
                    <a:pt x="68468" y="119955"/>
                    <a:pt x="55573" y="119955"/>
                  </a:cubicBezTo>
                  <a:cubicBezTo>
                    <a:pt x="24057" y="119955"/>
                    <a:pt x="0" y="95120"/>
                    <a:pt x="0" y="60199"/>
                  </a:cubicBezTo>
                  <a:cubicBezTo>
                    <a:pt x="0" y="26123"/>
                    <a:pt x="24779" y="0"/>
                    <a:pt x="55573" y="0"/>
                  </a:cubicBezTo>
                  <a:cubicBezTo>
                    <a:pt x="67987" y="0"/>
                    <a:pt x="80160" y="4531"/>
                    <a:pt x="87618" y="14216"/>
                  </a:cubicBezTo>
                  <a:cubicBezTo>
                    <a:pt x="88580" y="6664"/>
                    <a:pt x="95605" y="1288"/>
                    <a:pt x="103785" y="1288"/>
                  </a:cubicBezTo>
                  <a:cubicBezTo>
                    <a:pt x="119951" y="1288"/>
                    <a:pt x="119951" y="13639"/>
                    <a:pt x="119951" y="21636"/>
                  </a:cubicBezTo>
                  <a:lnTo>
                    <a:pt x="119951" y="98407"/>
                  </a:lnTo>
                  <a:cubicBezTo>
                    <a:pt x="119951" y="106360"/>
                    <a:pt x="119951" y="118711"/>
                    <a:pt x="103785" y="118711"/>
                  </a:cubicBez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4687892" y="3300410"/>
              <a:ext cx="897000" cy="1332000"/>
            </a:xfrm>
            <a:custGeom>
              <a:pathLst>
                <a:path extrusionOk="0" h="120000" w="120000">
                  <a:moveTo>
                    <a:pt x="86305" y="43934"/>
                  </a:moveTo>
                  <a:cubicBezTo>
                    <a:pt x="86305" y="33266"/>
                    <a:pt x="77641" y="20815"/>
                    <a:pt x="60168" y="20815"/>
                  </a:cubicBezTo>
                  <a:cubicBezTo>
                    <a:pt x="42069" y="20815"/>
                    <a:pt x="33694" y="32131"/>
                    <a:pt x="33694" y="43155"/>
                  </a:cubicBezTo>
                  <a:cubicBezTo>
                    <a:pt x="33694" y="54179"/>
                    <a:pt x="41636" y="66760"/>
                    <a:pt x="60168" y="66760"/>
                  </a:cubicBezTo>
                  <a:cubicBezTo>
                    <a:pt x="77641" y="66760"/>
                    <a:pt x="86305" y="54471"/>
                    <a:pt x="86305" y="43934"/>
                  </a:cubicBezTo>
                  <a:close/>
                  <a:moveTo>
                    <a:pt x="0" y="13553"/>
                  </a:moveTo>
                  <a:cubicBezTo>
                    <a:pt x="0" y="5998"/>
                    <a:pt x="6979" y="940"/>
                    <a:pt x="16847" y="940"/>
                  </a:cubicBezTo>
                  <a:cubicBezTo>
                    <a:pt x="26137" y="940"/>
                    <a:pt x="31576" y="4442"/>
                    <a:pt x="33694" y="10375"/>
                  </a:cubicBezTo>
                  <a:cubicBezTo>
                    <a:pt x="40000" y="3469"/>
                    <a:pt x="53092" y="0"/>
                    <a:pt x="65752" y="0"/>
                  </a:cubicBezTo>
                  <a:cubicBezTo>
                    <a:pt x="101949" y="0"/>
                    <a:pt x="119951" y="22858"/>
                    <a:pt x="119951" y="44841"/>
                  </a:cubicBezTo>
                  <a:cubicBezTo>
                    <a:pt x="119951" y="66306"/>
                    <a:pt x="98531" y="87543"/>
                    <a:pt x="64596" y="87543"/>
                  </a:cubicBezTo>
                  <a:cubicBezTo>
                    <a:pt x="54007" y="87543"/>
                    <a:pt x="42599" y="84852"/>
                    <a:pt x="33694" y="79664"/>
                  </a:cubicBezTo>
                  <a:lnTo>
                    <a:pt x="33694" y="107387"/>
                  </a:lnTo>
                  <a:cubicBezTo>
                    <a:pt x="33694" y="114941"/>
                    <a:pt x="26714" y="119967"/>
                    <a:pt x="16847" y="119967"/>
                  </a:cubicBezTo>
                  <a:cubicBezTo>
                    <a:pt x="7027" y="119967"/>
                    <a:pt x="48" y="114941"/>
                    <a:pt x="48" y="107387"/>
                  </a:cubicBezTo>
                  <a:lnTo>
                    <a:pt x="48" y="13553"/>
                  </a:lnTo>
                  <a:lnTo>
                    <a:pt x="0" y="13553"/>
                  </a:ln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5627684" y="2933700"/>
              <a:ext cx="284100" cy="1328700"/>
            </a:xfrm>
            <a:custGeom>
              <a:pathLst>
                <a:path extrusionOk="0" h="120000" w="120000">
                  <a:moveTo>
                    <a:pt x="59923" y="34086"/>
                  </a:moveTo>
                  <a:cubicBezTo>
                    <a:pt x="90950" y="34086"/>
                    <a:pt x="113003" y="39155"/>
                    <a:pt x="113003" y="46726"/>
                  </a:cubicBezTo>
                  <a:lnTo>
                    <a:pt x="113003" y="107294"/>
                  </a:lnTo>
                  <a:cubicBezTo>
                    <a:pt x="113003" y="114898"/>
                    <a:pt x="90950" y="119967"/>
                    <a:pt x="59923" y="119967"/>
                  </a:cubicBezTo>
                  <a:cubicBezTo>
                    <a:pt x="28745" y="119967"/>
                    <a:pt x="6692" y="114898"/>
                    <a:pt x="6692" y="107294"/>
                  </a:cubicBezTo>
                  <a:lnTo>
                    <a:pt x="6692" y="46726"/>
                  </a:lnTo>
                  <a:cubicBezTo>
                    <a:pt x="6692" y="39155"/>
                    <a:pt x="28745" y="34086"/>
                    <a:pt x="59923" y="34086"/>
                  </a:cubicBezTo>
                  <a:close/>
                  <a:moveTo>
                    <a:pt x="59771" y="25572"/>
                  </a:moveTo>
                  <a:cubicBezTo>
                    <a:pt x="27984" y="25572"/>
                    <a:pt x="0" y="19431"/>
                    <a:pt x="0" y="12477"/>
                  </a:cubicBezTo>
                  <a:cubicBezTo>
                    <a:pt x="0" y="6011"/>
                    <a:pt x="27984" y="0"/>
                    <a:pt x="59771" y="0"/>
                  </a:cubicBezTo>
                  <a:cubicBezTo>
                    <a:pt x="91558" y="0"/>
                    <a:pt x="119847" y="5848"/>
                    <a:pt x="119847" y="12477"/>
                  </a:cubicBezTo>
                  <a:cubicBezTo>
                    <a:pt x="119847" y="19593"/>
                    <a:pt x="93079" y="25572"/>
                    <a:pt x="59771" y="25572"/>
                  </a:cubicBez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5954709" y="3300410"/>
              <a:ext cx="897000" cy="1332000"/>
            </a:xfrm>
            <a:custGeom>
              <a:pathLst>
                <a:path extrusionOk="0" h="120000" w="120000">
                  <a:moveTo>
                    <a:pt x="33694" y="43577"/>
                  </a:moveTo>
                  <a:cubicBezTo>
                    <a:pt x="33694" y="55736"/>
                    <a:pt x="42262" y="66792"/>
                    <a:pt x="59831" y="66792"/>
                  </a:cubicBezTo>
                  <a:cubicBezTo>
                    <a:pt x="77833" y="66792"/>
                    <a:pt x="86257" y="55412"/>
                    <a:pt x="86257" y="44388"/>
                  </a:cubicBezTo>
                  <a:cubicBezTo>
                    <a:pt x="86257" y="33396"/>
                    <a:pt x="78315" y="20815"/>
                    <a:pt x="59831" y="20815"/>
                  </a:cubicBezTo>
                  <a:cubicBezTo>
                    <a:pt x="42262" y="20815"/>
                    <a:pt x="33694" y="33104"/>
                    <a:pt x="33694" y="43577"/>
                  </a:cubicBezTo>
                  <a:close/>
                  <a:moveTo>
                    <a:pt x="55210" y="119967"/>
                  </a:moveTo>
                  <a:cubicBezTo>
                    <a:pt x="41395" y="119967"/>
                    <a:pt x="2117" y="115428"/>
                    <a:pt x="2117" y="103009"/>
                  </a:cubicBezTo>
                  <a:cubicBezTo>
                    <a:pt x="2117" y="98697"/>
                    <a:pt x="9145" y="93023"/>
                    <a:pt x="15691" y="93023"/>
                  </a:cubicBezTo>
                  <a:cubicBezTo>
                    <a:pt x="26425" y="93023"/>
                    <a:pt x="38315" y="100156"/>
                    <a:pt x="57761" y="100156"/>
                  </a:cubicBezTo>
                  <a:cubicBezTo>
                    <a:pt x="74079" y="100156"/>
                    <a:pt x="86257" y="93704"/>
                    <a:pt x="86257" y="82194"/>
                  </a:cubicBezTo>
                  <a:lnTo>
                    <a:pt x="86257" y="76844"/>
                  </a:lnTo>
                  <a:lnTo>
                    <a:pt x="85824" y="76844"/>
                  </a:lnTo>
                  <a:cubicBezTo>
                    <a:pt x="78748" y="83815"/>
                    <a:pt x="67340" y="87543"/>
                    <a:pt x="51841" y="87543"/>
                  </a:cubicBezTo>
                  <a:cubicBezTo>
                    <a:pt x="16654" y="87543"/>
                    <a:pt x="0" y="66598"/>
                    <a:pt x="0" y="44063"/>
                  </a:cubicBezTo>
                  <a:cubicBezTo>
                    <a:pt x="0" y="21269"/>
                    <a:pt x="21564" y="0"/>
                    <a:pt x="55403" y="0"/>
                  </a:cubicBezTo>
                  <a:cubicBezTo>
                    <a:pt x="66859" y="0"/>
                    <a:pt x="79951" y="3469"/>
                    <a:pt x="86257" y="10375"/>
                  </a:cubicBezTo>
                  <a:cubicBezTo>
                    <a:pt x="88375" y="4442"/>
                    <a:pt x="93718" y="940"/>
                    <a:pt x="103104" y="940"/>
                  </a:cubicBezTo>
                  <a:cubicBezTo>
                    <a:pt x="112972" y="940"/>
                    <a:pt x="119951" y="5998"/>
                    <a:pt x="119951" y="13553"/>
                  </a:cubicBezTo>
                  <a:lnTo>
                    <a:pt x="119951" y="79081"/>
                  </a:lnTo>
                  <a:cubicBezTo>
                    <a:pt x="119951" y="106317"/>
                    <a:pt x="93477" y="119967"/>
                    <a:pt x="55210" y="119967"/>
                  </a:cubicBez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6897687" y="3300410"/>
              <a:ext cx="904800" cy="973200"/>
            </a:xfrm>
            <a:custGeom>
              <a:pathLst>
                <a:path extrusionOk="0" h="120000" w="120000">
                  <a:moveTo>
                    <a:pt x="59880" y="25945"/>
                  </a:moveTo>
                  <a:cubicBezTo>
                    <a:pt x="45029" y="25945"/>
                    <a:pt x="35001" y="36475"/>
                    <a:pt x="33378" y="49714"/>
                  </a:cubicBezTo>
                  <a:lnTo>
                    <a:pt x="86526" y="49714"/>
                  </a:lnTo>
                  <a:cubicBezTo>
                    <a:pt x="84711" y="36075"/>
                    <a:pt x="75447" y="25945"/>
                    <a:pt x="59880" y="25945"/>
                  </a:cubicBezTo>
                  <a:close/>
                  <a:moveTo>
                    <a:pt x="34142" y="70373"/>
                  </a:moveTo>
                  <a:cubicBezTo>
                    <a:pt x="36434" y="85657"/>
                    <a:pt x="50139" y="92765"/>
                    <a:pt x="65658" y="92765"/>
                  </a:cubicBezTo>
                  <a:cubicBezTo>
                    <a:pt x="82849" y="92765"/>
                    <a:pt x="94643" y="80281"/>
                    <a:pt x="103477" y="80281"/>
                  </a:cubicBezTo>
                  <a:cubicBezTo>
                    <a:pt x="110688" y="80281"/>
                    <a:pt x="117182" y="86945"/>
                    <a:pt x="117182" y="93654"/>
                  </a:cubicBezTo>
                  <a:cubicBezTo>
                    <a:pt x="117182" y="107027"/>
                    <a:pt x="87481" y="119955"/>
                    <a:pt x="62650" y="119955"/>
                  </a:cubicBezTo>
                  <a:cubicBezTo>
                    <a:pt x="25069" y="119955"/>
                    <a:pt x="0" y="94498"/>
                    <a:pt x="0" y="60155"/>
                  </a:cubicBezTo>
                  <a:cubicBezTo>
                    <a:pt x="0" y="28744"/>
                    <a:pt x="24592" y="0"/>
                    <a:pt x="59880" y="0"/>
                  </a:cubicBezTo>
                  <a:cubicBezTo>
                    <a:pt x="96076" y="0"/>
                    <a:pt x="119952" y="30655"/>
                    <a:pt x="119952" y="56556"/>
                  </a:cubicBezTo>
                  <a:cubicBezTo>
                    <a:pt x="119952" y="65797"/>
                    <a:pt x="115559" y="70373"/>
                    <a:pt x="105340" y="70373"/>
                  </a:cubicBezTo>
                  <a:lnTo>
                    <a:pt x="34142" y="70373"/>
                  </a:ln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7842253" y="3303586"/>
              <a:ext cx="904800" cy="973200"/>
            </a:xfrm>
            <a:custGeom>
              <a:pathLst>
                <a:path extrusionOk="0" h="120000" w="120000">
                  <a:moveTo>
                    <a:pt x="86491" y="49670"/>
                  </a:moveTo>
                  <a:cubicBezTo>
                    <a:pt x="84677" y="36075"/>
                    <a:pt x="75369" y="25901"/>
                    <a:pt x="59856" y="25901"/>
                  </a:cubicBezTo>
                  <a:cubicBezTo>
                    <a:pt x="45011" y="25901"/>
                    <a:pt x="34988" y="36475"/>
                    <a:pt x="33412" y="49670"/>
                  </a:cubicBezTo>
                  <a:lnTo>
                    <a:pt x="86491" y="49670"/>
                  </a:lnTo>
                  <a:close/>
                  <a:moveTo>
                    <a:pt x="34128" y="70329"/>
                  </a:moveTo>
                  <a:cubicBezTo>
                    <a:pt x="36467" y="85701"/>
                    <a:pt x="50119" y="92810"/>
                    <a:pt x="65680" y="92810"/>
                  </a:cubicBezTo>
                  <a:cubicBezTo>
                    <a:pt x="82768" y="92810"/>
                    <a:pt x="94653" y="80236"/>
                    <a:pt x="103436" y="80236"/>
                  </a:cubicBezTo>
                  <a:cubicBezTo>
                    <a:pt x="110644" y="80236"/>
                    <a:pt x="117136" y="86945"/>
                    <a:pt x="117136" y="93609"/>
                  </a:cubicBezTo>
                  <a:cubicBezTo>
                    <a:pt x="117136" y="106982"/>
                    <a:pt x="87446" y="119955"/>
                    <a:pt x="62673" y="119955"/>
                  </a:cubicBezTo>
                  <a:cubicBezTo>
                    <a:pt x="25059" y="119955"/>
                    <a:pt x="0" y="94498"/>
                    <a:pt x="0" y="60199"/>
                  </a:cubicBezTo>
                  <a:cubicBezTo>
                    <a:pt x="0" y="28700"/>
                    <a:pt x="24630" y="0"/>
                    <a:pt x="59856" y="0"/>
                  </a:cubicBezTo>
                  <a:cubicBezTo>
                    <a:pt x="96038" y="0"/>
                    <a:pt x="119952" y="30655"/>
                    <a:pt x="119952" y="56556"/>
                  </a:cubicBezTo>
                  <a:cubicBezTo>
                    <a:pt x="119952" y="65797"/>
                    <a:pt x="115560" y="70329"/>
                    <a:pt x="105250" y="70329"/>
                  </a:cubicBezTo>
                  <a:lnTo>
                    <a:pt x="34128" y="70329"/>
                  </a:ln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" name="Shape 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50095" y="6508238"/>
            <a:ext cx="1303289" cy="2357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11879" y="290856"/>
            <a:ext cx="1095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  <a:defRPr b="0" i="0" sz="37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4034393" y="6516447"/>
            <a:ext cx="411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00" lIns="121825" spcFirstLastPara="1" rIns="121825" wrap="square" tIns="6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 Light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Proprietary and confidential</a:t>
            </a:r>
            <a:endParaRPr sz="1900"/>
          </a:p>
        </p:txBody>
      </p:sp>
      <p:grpSp>
        <p:nvGrpSpPr>
          <p:cNvPr id="69" name="Shape 69"/>
          <p:cNvGrpSpPr/>
          <p:nvPr/>
        </p:nvGrpSpPr>
        <p:grpSpPr>
          <a:xfrm>
            <a:off x="214250" y="6523369"/>
            <a:ext cx="666149" cy="225419"/>
            <a:chOff x="3719513" y="2933700"/>
            <a:chExt cx="5027540" cy="1698710"/>
          </a:xfrm>
        </p:grpSpPr>
        <p:sp>
          <p:nvSpPr>
            <p:cNvPr id="70" name="Shape 70"/>
            <p:cNvSpPr/>
            <p:nvPr/>
          </p:nvSpPr>
          <p:spPr>
            <a:xfrm>
              <a:off x="3719513" y="3300410"/>
              <a:ext cx="898500" cy="973200"/>
            </a:xfrm>
            <a:custGeom>
              <a:pathLst>
                <a:path extrusionOk="0" h="120000" w="120000">
                  <a:moveTo>
                    <a:pt x="86271" y="60199"/>
                  </a:moveTo>
                  <a:cubicBezTo>
                    <a:pt x="86271" y="45360"/>
                    <a:pt x="78091" y="28522"/>
                    <a:pt x="60336" y="28522"/>
                  </a:cubicBezTo>
                  <a:cubicBezTo>
                    <a:pt x="41812" y="28522"/>
                    <a:pt x="33632" y="45360"/>
                    <a:pt x="33632" y="60199"/>
                  </a:cubicBezTo>
                  <a:cubicBezTo>
                    <a:pt x="33632" y="75083"/>
                    <a:pt x="42052" y="91521"/>
                    <a:pt x="60336" y="91521"/>
                  </a:cubicBezTo>
                  <a:cubicBezTo>
                    <a:pt x="77802" y="91521"/>
                    <a:pt x="86271" y="75083"/>
                    <a:pt x="86271" y="60199"/>
                  </a:cubicBezTo>
                  <a:close/>
                  <a:moveTo>
                    <a:pt x="103785" y="118711"/>
                  </a:moveTo>
                  <a:cubicBezTo>
                    <a:pt x="93921" y="118711"/>
                    <a:pt x="89975" y="113691"/>
                    <a:pt x="87618" y="105516"/>
                  </a:cubicBezTo>
                  <a:cubicBezTo>
                    <a:pt x="79005" y="115024"/>
                    <a:pt x="68468" y="119955"/>
                    <a:pt x="55573" y="119955"/>
                  </a:cubicBezTo>
                  <a:cubicBezTo>
                    <a:pt x="24057" y="119955"/>
                    <a:pt x="0" y="95120"/>
                    <a:pt x="0" y="60199"/>
                  </a:cubicBezTo>
                  <a:cubicBezTo>
                    <a:pt x="0" y="26123"/>
                    <a:pt x="24779" y="0"/>
                    <a:pt x="55573" y="0"/>
                  </a:cubicBezTo>
                  <a:cubicBezTo>
                    <a:pt x="67987" y="0"/>
                    <a:pt x="80160" y="4531"/>
                    <a:pt x="87618" y="14216"/>
                  </a:cubicBezTo>
                  <a:cubicBezTo>
                    <a:pt x="88580" y="6664"/>
                    <a:pt x="95605" y="1288"/>
                    <a:pt x="103785" y="1288"/>
                  </a:cubicBezTo>
                  <a:cubicBezTo>
                    <a:pt x="119951" y="1288"/>
                    <a:pt x="119951" y="13639"/>
                    <a:pt x="119951" y="21636"/>
                  </a:cubicBezTo>
                  <a:lnTo>
                    <a:pt x="119951" y="98407"/>
                  </a:lnTo>
                  <a:cubicBezTo>
                    <a:pt x="119951" y="106360"/>
                    <a:pt x="119951" y="118711"/>
                    <a:pt x="103785" y="118711"/>
                  </a:cubicBez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4687892" y="3300410"/>
              <a:ext cx="897000" cy="1332000"/>
            </a:xfrm>
            <a:custGeom>
              <a:pathLst>
                <a:path extrusionOk="0" h="120000" w="120000">
                  <a:moveTo>
                    <a:pt x="86305" y="43934"/>
                  </a:moveTo>
                  <a:cubicBezTo>
                    <a:pt x="86305" y="33266"/>
                    <a:pt x="77641" y="20815"/>
                    <a:pt x="60168" y="20815"/>
                  </a:cubicBezTo>
                  <a:cubicBezTo>
                    <a:pt x="42069" y="20815"/>
                    <a:pt x="33694" y="32131"/>
                    <a:pt x="33694" y="43155"/>
                  </a:cubicBezTo>
                  <a:cubicBezTo>
                    <a:pt x="33694" y="54179"/>
                    <a:pt x="41636" y="66760"/>
                    <a:pt x="60168" y="66760"/>
                  </a:cubicBezTo>
                  <a:cubicBezTo>
                    <a:pt x="77641" y="66760"/>
                    <a:pt x="86305" y="54471"/>
                    <a:pt x="86305" y="43934"/>
                  </a:cubicBezTo>
                  <a:close/>
                  <a:moveTo>
                    <a:pt x="0" y="13553"/>
                  </a:moveTo>
                  <a:cubicBezTo>
                    <a:pt x="0" y="5998"/>
                    <a:pt x="6979" y="940"/>
                    <a:pt x="16847" y="940"/>
                  </a:cubicBezTo>
                  <a:cubicBezTo>
                    <a:pt x="26137" y="940"/>
                    <a:pt x="31576" y="4442"/>
                    <a:pt x="33694" y="10375"/>
                  </a:cubicBezTo>
                  <a:cubicBezTo>
                    <a:pt x="40000" y="3469"/>
                    <a:pt x="53092" y="0"/>
                    <a:pt x="65752" y="0"/>
                  </a:cubicBezTo>
                  <a:cubicBezTo>
                    <a:pt x="101949" y="0"/>
                    <a:pt x="119951" y="22858"/>
                    <a:pt x="119951" y="44841"/>
                  </a:cubicBezTo>
                  <a:cubicBezTo>
                    <a:pt x="119951" y="66306"/>
                    <a:pt x="98531" y="87543"/>
                    <a:pt x="64596" y="87543"/>
                  </a:cubicBezTo>
                  <a:cubicBezTo>
                    <a:pt x="54007" y="87543"/>
                    <a:pt x="42599" y="84852"/>
                    <a:pt x="33694" y="79664"/>
                  </a:cubicBezTo>
                  <a:lnTo>
                    <a:pt x="33694" y="107387"/>
                  </a:lnTo>
                  <a:cubicBezTo>
                    <a:pt x="33694" y="114941"/>
                    <a:pt x="26714" y="119967"/>
                    <a:pt x="16847" y="119967"/>
                  </a:cubicBezTo>
                  <a:cubicBezTo>
                    <a:pt x="7027" y="119967"/>
                    <a:pt x="48" y="114941"/>
                    <a:pt x="48" y="107387"/>
                  </a:cubicBezTo>
                  <a:lnTo>
                    <a:pt x="48" y="13553"/>
                  </a:lnTo>
                  <a:lnTo>
                    <a:pt x="0" y="13553"/>
                  </a:ln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5627684" y="2933700"/>
              <a:ext cx="284100" cy="1328700"/>
            </a:xfrm>
            <a:custGeom>
              <a:pathLst>
                <a:path extrusionOk="0" h="120000" w="120000">
                  <a:moveTo>
                    <a:pt x="59923" y="34086"/>
                  </a:moveTo>
                  <a:cubicBezTo>
                    <a:pt x="90950" y="34086"/>
                    <a:pt x="113003" y="39155"/>
                    <a:pt x="113003" y="46726"/>
                  </a:cubicBezTo>
                  <a:lnTo>
                    <a:pt x="113003" y="107294"/>
                  </a:lnTo>
                  <a:cubicBezTo>
                    <a:pt x="113003" y="114898"/>
                    <a:pt x="90950" y="119967"/>
                    <a:pt x="59923" y="119967"/>
                  </a:cubicBezTo>
                  <a:cubicBezTo>
                    <a:pt x="28745" y="119967"/>
                    <a:pt x="6692" y="114898"/>
                    <a:pt x="6692" y="107294"/>
                  </a:cubicBezTo>
                  <a:lnTo>
                    <a:pt x="6692" y="46726"/>
                  </a:lnTo>
                  <a:cubicBezTo>
                    <a:pt x="6692" y="39155"/>
                    <a:pt x="28745" y="34086"/>
                    <a:pt x="59923" y="34086"/>
                  </a:cubicBezTo>
                  <a:close/>
                  <a:moveTo>
                    <a:pt x="59771" y="25572"/>
                  </a:moveTo>
                  <a:cubicBezTo>
                    <a:pt x="27984" y="25572"/>
                    <a:pt x="0" y="19431"/>
                    <a:pt x="0" y="12477"/>
                  </a:cubicBezTo>
                  <a:cubicBezTo>
                    <a:pt x="0" y="6011"/>
                    <a:pt x="27984" y="0"/>
                    <a:pt x="59771" y="0"/>
                  </a:cubicBezTo>
                  <a:cubicBezTo>
                    <a:pt x="91558" y="0"/>
                    <a:pt x="119847" y="5848"/>
                    <a:pt x="119847" y="12477"/>
                  </a:cubicBezTo>
                  <a:cubicBezTo>
                    <a:pt x="119847" y="19593"/>
                    <a:pt x="93079" y="25572"/>
                    <a:pt x="59771" y="25572"/>
                  </a:cubicBez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954709" y="3300410"/>
              <a:ext cx="897000" cy="1332000"/>
            </a:xfrm>
            <a:custGeom>
              <a:pathLst>
                <a:path extrusionOk="0" h="120000" w="120000">
                  <a:moveTo>
                    <a:pt x="33694" y="43577"/>
                  </a:moveTo>
                  <a:cubicBezTo>
                    <a:pt x="33694" y="55736"/>
                    <a:pt x="42262" y="66792"/>
                    <a:pt x="59831" y="66792"/>
                  </a:cubicBezTo>
                  <a:cubicBezTo>
                    <a:pt x="77833" y="66792"/>
                    <a:pt x="86257" y="55412"/>
                    <a:pt x="86257" y="44388"/>
                  </a:cubicBezTo>
                  <a:cubicBezTo>
                    <a:pt x="86257" y="33396"/>
                    <a:pt x="78315" y="20815"/>
                    <a:pt x="59831" y="20815"/>
                  </a:cubicBezTo>
                  <a:cubicBezTo>
                    <a:pt x="42262" y="20815"/>
                    <a:pt x="33694" y="33104"/>
                    <a:pt x="33694" y="43577"/>
                  </a:cubicBezTo>
                  <a:close/>
                  <a:moveTo>
                    <a:pt x="55210" y="119967"/>
                  </a:moveTo>
                  <a:cubicBezTo>
                    <a:pt x="41395" y="119967"/>
                    <a:pt x="2117" y="115428"/>
                    <a:pt x="2117" y="103009"/>
                  </a:cubicBezTo>
                  <a:cubicBezTo>
                    <a:pt x="2117" y="98697"/>
                    <a:pt x="9145" y="93023"/>
                    <a:pt x="15691" y="93023"/>
                  </a:cubicBezTo>
                  <a:cubicBezTo>
                    <a:pt x="26425" y="93023"/>
                    <a:pt x="38315" y="100156"/>
                    <a:pt x="57761" y="100156"/>
                  </a:cubicBezTo>
                  <a:cubicBezTo>
                    <a:pt x="74079" y="100156"/>
                    <a:pt x="86257" y="93704"/>
                    <a:pt x="86257" y="82194"/>
                  </a:cubicBezTo>
                  <a:lnTo>
                    <a:pt x="86257" y="76844"/>
                  </a:lnTo>
                  <a:lnTo>
                    <a:pt x="85824" y="76844"/>
                  </a:lnTo>
                  <a:cubicBezTo>
                    <a:pt x="78748" y="83815"/>
                    <a:pt x="67340" y="87543"/>
                    <a:pt x="51841" y="87543"/>
                  </a:cubicBezTo>
                  <a:cubicBezTo>
                    <a:pt x="16654" y="87543"/>
                    <a:pt x="0" y="66598"/>
                    <a:pt x="0" y="44063"/>
                  </a:cubicBezTo>
                  <a:cubicBezTo>
                    <a:pt x="0" y="21269"/>
                    <a:pt x="21564" y="0"/>
                    <a:pt x="55403" y="0"/>
                  </a:cubicBezTo>
                  <a:cubicBezTo>
                    <a:pt x="66859" y="0"/>
                    <a:pt x="79951" y="3469"/>
                    <a:pt x="86257" y="10375"/>
                  </a:cubicBezTo>
                  <a:cubicBezTo>
                    <a:pt x="88375" y="4442"/>
                    <a:pt x="93718" y="940"/>
                    <a:pt x="103104" y="940"/>
                  </a:cubicBezTo>
                  <a:cubicBezTo>
                    <a:pt x="112972" y="940"/>
                    <a:pt x="119951" y="5998"/>
                    <a:pt x="119951" y="13553"/>
                  </a:cubicBezTo>
                  <a:lnTo>
                    <a:pt x="119951" y="79081"/>
                  </a:lnTo>
                  <a:cubicBezTo>
                    <a:pt x="119951" y="106317"/>
                    <a:pt x="93477" y="119967"/>
                    <a:pt x="55210" y="119967"/>
                  </a:cubicBez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897687" y="3300410"/>
              <a:ext cx="904800" cy="973200"/>
            </a:xfrm>
            <a:custGeom>
              <a:pathLst>
                <a:path extrusionOk="0" h="120000" w="120000">
                  <a:moveTo>
                    <a:pt x="59880" y="25945"/>
                  </a:moveTo>
                  <a:cubicBezTo>
                    <a:pt x="45029" y="25945"/>
                    <a:pt x="35001" y="36475"/>
                    <a:pt x="33378" y="49714"/>
                  </a:cubicBezTo>
                  <a:lnTo>
                    <a:pt x="86526" y="49714"/>
                  </a:lnTo>
                  <a:cubicBezTo>
                    <a:pt x="84711" y="36075"/>
                    <a:pt x="75447" y="25945"/>
                    <a:pt x="59880" y="25945"/>
                  </a:cubicBezTo>
                  <a:close/>
                  <a:moveTo>
                    <a:pt x="34142" y="70373"/>
                  </a:moveTo>
                  <a:cubicBezTo>
                    <a:pt x="36434" y="85657"/>
                    <a:pt x="50139" y="92765"/>
                    <a:pt x="65658" y="92765"/>
                  </a:cubicBezTo>
                  <a:cubicBezTo>
                    <a:pt x="82849" y="92765"/>
                    <a:pt x="94643" y="80281"/>
                    <a:pt x="103477" y="80281"/>
                  </a:cubicBezTo>
                  <a:cubicBezTo>
                    <a:pt x="110688" y="80281"/>
                    <a:pt x="117182" y="86945"/>
                    <a:pt x="117182" y="93654"/>
                  </a:cubicBezTo>
                  <a:cubicBezTo>
                    <a:pt x="117182" y="107027"/>
                    <a:pt x="87481" y="119955"/>
                    <a:pt x="62650" y="119955"/>
                  </a:cubicBezTo>
                  <a:cubicBezTo>
                    <a:pt x="25069" y="119955"/>
                    <a:pt x="0" y="94498"/>
                    <a:pt x="0" y="60155"/>
                  </a:cubicBezTo>
                  <a:cubicBezTo>
                    <a:pt x="0" y="28744"/>
                    <a:pt x="24592" y="0"/>
                    <a:pt x="59880" y="0"/>
                  </a:cubicBezTo>
                  <a:cubicBezTo>
                    <a:pt x="96076" y="0"/>
                    <a:pt x="119952" y="30655"/>
                    <a:pt x="119952" y="56556"/>
                  </a:cubicBezTo>
                  <a:cubicBezTo>
                    <a:pt x="119952" y="65797"/>
                    <a:pt x="115559" y="70373"/>
                    <a:pt x="105340" y="70373"/>
                  </a:cubicBezTo>
                  <a:lnTo>
                    <a:pt x="34142" y="70373"/>
                  </a:ln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7842253" y="3303586"/>
              <a:ext cx="904800" cy="973200"/>
            </a:xfrm>
            <a:custGeom>
              <a:pathLst>
                <a:path extrusionOk="0" h="120000" w="120000">
                  <a:moveTo>
                    <a:pt x="86491" y="49670"/>
                  </a:moveTo>
                  <a:cubicBezTo>
                    <a:pt x="84677" y="36075"/>
                    <a:pt x="75369" y="25901"/>
                    <a:pt x="59856" y="25901"/>
                  </a:cubicBezTo>
                  <a:cubicBezTo>
                    <a:pt x="45011" y="25901"/>
                    <a:pt x="34988" y="36475"/>
                    <a:pt x="33412" y="49670"/>
                  </a:cubicBezTo>
                  <a:lnTo>
                    <a:pt x="86491" y="49670"/>
                  </a:lnTo>
                  <a:close/>
                  <a:moveTo>
                    <a:pt x="34128" y="70329"/>
                  </a:moveTo>
                  <a:cubicBezTo>
                    <a:pt x="36467" y="85701"/>
                    <a:pt x="50119" y="92810"/>
                    <a:pt x="65680" y="92810"/>
                  </a:cubicBezTo>
                  <a:cubicBezTo>
                    <a:pt x="82768" y="92810"/>
                    <a:pt x="94653" y="80236"/>
                    <a:pt x="103436" y="80236"/>
                  </a:cubicBezTo>
                  <a:cubicBezTo>
                    <a:pt x="110644" y="80236"/>
                    <a:pt x="117136" y="86945"/>
                    <a:pt x="117136" y="93609"/>
                  </a:cubicBezTo>
                  <a:cubicBezTo>
                    <a:pt x="117136" y="106982"/>
                    <a:pt x="87446" y="119955"/>
                    <a:pt x="62673" y="119955"/>
                  </a:cubicBezTo>
                  <a:cubicBezTo>
                    <a:pt x="25059" y="119955"/>
                    <a:pt x="0" y="94498"/>
                    <a:pt x="0" y="60199"/>
                  </a:cubicBezTo>
                  <a:cubicBezTo>
                    <a:pt x="0" y="28700"/>
                    <a:pt x="24630" y="0"/>
                    <a:pt x="59856" y="0"/>
                  </a:cubicBezTo>
                  <a:cubicBezTo>
                    <a:pt x="96038" y="0"/>
                    <a:pt x="119952" y="30655"/>
                    <a:pt x="119952" y="56556"/>
                  </a:cubicBezTo>
                  <a:cubicBezTo>
                    <a:pt x="119952" y="65797"/>
                    <a:pt x="115560" y="70329"/>
                    <a:pt x="105250" y="70329"/>
                  </a:cubicBezTo>
                  <a:lnTo>
                    <a:pt x="34128" y="70329"/>
                  </a:lnTo>
                  <a:close/>
                </a:path>
              </a:pathLst>
            </a:custGeom>
            <a:solidFill>
              <a:srgbClr val="6E6D71"/>
            </a:solidFill>
            <a:ln>
              <a:noFill/>
            </a:ln>
          </p:spPr>
          <p:txBody>
            <a:bodyPr anchorCtr="0" anchor="ctr" bIns="60900" lIns="121825" spcFirstLastPara="1" rIns="121825" wrap="square" tIns="60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" name="Shape 7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50095" y="6508238"/>
            <a:ext cx="1303289" cy="2357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322397" y="2666693"/>
            <a:ext cx="118569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</a:pPr>
            <a:r>
              <a:rPr lang="en-US">
                <a:solidFill>
                  <a:srgbClr val="D9D9D9"/>
                </a:solidFill>
              </a:rPr>
              <a:t>Edge</a:t>
            </a:r>
            <a:endParaRPr>
              <a:solidFill>
                <a:srgbClr val="D9D9D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</a:pPr>
            <a:r>
              <a:rPr lang="en-US"/>
              <a:t>Artifact Reuse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322392" y="5179026"/>
            <a:ext cx="118569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25" lIns="121825" spcFirstLastPara="1" rIns="121825" wrap="square" tIns="1218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1A1A1"/>
              </a:buClr>
              <a:buSzPts val="1900"/>
              <a:buFont typeface="Arial"/>
              <a:buNone/>
            </a:pPr>
            <a:r>
              <a:rPr lang="en-US"/>
              <a:t> </a:t>
            </a:r>
            <a:endParaRPr b="0" i="0" sz="19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716700" y="5176375"/>
            <a:ext cx="4334700" cy="687000"/>
          </a:xfrm>
          <a:prstGeom prst="roundRect">
            <a:avLst>
              <a:gd fmla="val 12421" name="adj"/>
            </a:avLst>
          </a:prstGeom>
          <a:noFill/>
          <a:ln cap="flat" cmpd="sng" w="19050">
            <a:solidFill>
              <a:srgbClr val="DD330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Chained proxies have to be  in the same organization and environment</a:t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Proxy Chaining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1182175" y="2287350"/>
            <a:ext cx="2283300" cy="2283300"/>
          </a:xfrm>
          <a:prstGeom prst="ellipse">
            <a:avLst/>
          </a:prstGeom>
          <a:solidFill>
            <a:srgbClr val="DD3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link_variant_white_48dp.png"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50" y="2755513"/>
            <a:ext cx="1346975" cy="13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x="6099450" y="1449300"/>
            <a:ext cx="5569200" cy="1573200"/>
          </a:xfrm>
          <a:prstGeom prst="roundRect">
            <a:avLst>
              <a:gd fmla="val 23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&lt;TargetEndpoint name="datamanager"&gt;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&lt;LocalTargetConnection&gt;</a:t>
            </a:r>
            <a:b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&lt;APIProxy&gt;data-manager&lt;/APIProxy&gt;</a:t>
            </a:r>
            <a:b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&lt;ProxyEndpoint&gt;default&lt;/ProxyEndpoint&gt;</a:t>
            </a:r>
            <a:b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&lt;/LocalTargetConnection&gt;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&lt;/TargetEndpoint&gt;</a:t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6012525" y="994650"/>
            <a:ext cx="4713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Connecting Proxies By Endpoint</a:t>
            </a:r>
            <a:endParaRPr b="1"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099450" y="3659100"/>
            <a:ext cx="5569200" cy="1308600"/>
          </a:xfrm>
          <a:prstGeom prst="roundRect">
            <a:avLst>
              <a:gd fmla="val 23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&lt;TargetEndpoint name="datamanager"&gt;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&lt;LocalTargetConnection&gt;</a:t>
            </a:r>
            <a:b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&lt;Path&gt;/v1/streetcarts/foodcarts/data-manager&lt;/Path&gt; </a:t>
            </a:r>
            <a:b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&lt;/LocalTargetConnection&gt;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&lt;/TargetEndpoint&gt;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6012525" y="3204450"/>
            <a:ext cx="4713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Connecting Proxies By Path</a:t>
            </a:r>
            <a:endParaRPr b="1"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/>
        </p:nvSpPr>
        <p:spPr>
          <a:xfrm>
            <a:off x="5759650" y="2503650"/>
            <a:ext cx="5496900" cy="18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Servers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 Value Maps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Developer, developer app and product custom attributes</a:t>
            </a:r>
            <a:endParaRPr sz="2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82175" y="2287350"/>
            <a:ext cx="2283300" cy="2283300"/>
          </a:xfrm>
          <a:prstGeom prst="ellipse">
            <a:avLst/>
          </a:prstGeom>
          <a:solidFill>
            <a:srgbClr val="DD3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1851329" y="2942148"/>
            <a:ext cx="944974" cy="973726"/>
          </a:xfrm>
          <a:custGeom>
            <a:pathLst>
              <a:path extrusionOk="0" h="1045" w="1016">
                <a:moveTo>
                  <a:pt x="894" y="572"/>
                </a:moveTo>
                <a:cubicBezTo>
                  <a:pt x="897" y="556"/>
                  <a:pt x="897" y="539"/>
                  <a:pt x="897" y="522"/>
                </a:cubicBezTo>
                <a:cubicBezTo>
                  <a:pt x="897" y="505"/>
                  <a:pt x="894" y="488"/>
                  <a:pt x="894" y="471"/>
                </a:cubicBezTo>
                <a:lnTo>
                  <a:pt x="1004" y="383"/>
                </a:lnTo>
                <a:cubicBezTo>
                  <a:pt x="1015" y="375"/>
                  <a:pt x="1015" y="361"/>
                  <a:pt x="1010" y="350"/>
                </a:cubicBezTo>
                <a:lnTo>
                  <a:pt x="905" y="169"/>
                </a:lnTo>
                <a:cubicBezTo>
                  <a:pt x="900" y="158"/>
                  <a:pt x="886" y="152"/>
                  <a:pt x="874" y="158"/>
                </a:cubicBezTo>
                <a:lnTo>
                  <a:pt x="745" y="211"/>
                </a:lnTo>
                <a:cubicBezTo>
                  <a:pt x="716" y="192"/>
                  <a:pt x="688" y="172"/>
                  <a:pt x="657" y="160"/>
                </a:cubicBezTo>
                <a:lnTo>
                  <a:pt x="637" y="22"/>
                </a:lnTo>
                <a:cubicBezTo>
                  <a:pt x="634" y="11"/>
                  <a:pt x="626" y="0"/>
                  <a:pt x="612" y="0"/>
                </a:cubicBezTo>
                <a:lnTo>
                  <a:pt x="403" y="0"/>
                </a:lnTo>
                <a:cubicBezTo>
                  <a:pt x="389" y="0"/>
                  <a:pt x="378" y="8"/>
                  <a:pt x="378" y="22"/>
                </a:cubicBezTo>
                <a:lnTo>
                  <a:pt x="358" y="160"/>
                </a:lnTo>
                <a:cubicBezTo>
                  <a:pt x="327" y="175"/>
                  <a:pt x="296" y="192"/>
                  <a:pt x="270" y="211"/>
                </a:cubicBezTo>
                <a:lnTo>
                  <a:pt x="141" y="158"/>
                </a:lnTo>
                <a:cubicBezTo>
                  <a:pt x="129" y="152"/>
                  <a:pt x="115" y="158"/>
                  <a:pt x="110" y="169"/>
                </a:cubicBezTo>
                <a:lnTo>
                  <a:pt x="5" y="350"/>
                </a:lnTo>
                <a:cubicBezTo>
                  <a:pt x="0" y="361"/>
                  <a:pt x="2" y="375"/>
                  <a:pt x="11" y="383"/>
                </a:cubicBezTo>
                <a:lnTo>
                  <a:pt x="121" y="471"/>
                </a:lnTo>
                <a:cubicBezTo>
                  <a:pt x="118" y="488"/>
                  <a:pt x="118" y="505"/>
                  <a:pt x="118" y="522"/>
                </a:cubicBezTo>
                <a:cubicBezTo>
                  <a:pt x="118" y="539"/>
                  <a:pt x="121" y="556"/>
                  <a:pt x="121" y="572"/>
                </a:cubicBezTo>
                <a:lnTo>
                  <a:pt x="11" y="660"/>
                </a:lnTo>
                <a:cubicBezTo>
                  <a:pt x="0" y="668"/>
                  <a:pt x="0" y="683"/>
                  <a:pt x="5" y="694"/>
                </a:cubicBezTo>
                <a:lnTo>
                  <a:pt x="110" y="874"/>
                </a:lnTo>
                <a:cubicBezTo>
                  <a:pt x="115" y="886"/>
                  <a:pt x="129" y="891"/>
                  <a:pt x="141" y="886"/>
                </a:cubicBezTo>
                <a:lnTo>
                  <a:pt x="270" y="832"/>
                </a:lnTo>
                <a:cubicBezTo>
                  <a:pt x="299" y="852"/>
                  <a:pt x="327" y="872"/>
                  <a:pt x="358" y="883"/>
                </a:cubicBezTo>
                <a:lnTo>
                  <a:pt x="378" y="1021"/>
                </a:lnTo>
                <a:cubicBezTo>
                  <a:pt x="380" y="1032"/>
                  <a:pt x="389" y="1044"/>
                  <a:pt x="403" y="1044"/>
                </a:cubicBezTo>
                <a:lnTo>
                  <a:pt x="612" y="1044"/>
                </a:lnTo>
                <a:cubicBezTo>
                  <a:pt x="626" y="1044"/>
                  <a:pt x="637" y="1035"/>
                  <a:pt x="637" y="1021"/>
                </a:cubicBezTo>
                <a:lnTo>
                  <a:pt x="657" y="883"/>
                </a:lnTo>
                <a:cubicBezTo>
                  <a:pt x="688" y="869"/>
                  <a:pt x="719" y="852"/>
                  <a:pt x="745" y="832"/>
                </a:cubicBezTo>
                <a:lnTo>
                  <a:pt x="874" y="886"/>
                </a:lnTo>
                <a:cubicBezTo>
                  <a:pt x="886" y="891"/>
                  <a:pt x="900" y="886"/>
                  <a:pt x="905" y="874"/>
                </a:cubicBezTo>
                <a:lnTo>
                  <a:pt x="1010" y="694"/>
                </a:lnTo>
                <a:cubicBezTo>
                  <a:pt x="1015" y="683"/>
                  <a:pt x="1013" y="668"/>
                  <a:pt x="1004" y="660"/>
                </a:cubicBezTo>
                <a:lnTo>
                  <a:pt x="894" y="572"/>
                </a:lnTo>
                <a:close/>
                <a:moveTo>
                  <a:pt x="507" y="705"/>
                </a:moveTo>
                <a:cubicBezTo>
                  <a:pt x="406" y="705"/>
                  <a:pt x="324" y="624"/>
                  <a:pt x="324" y="522"/>
                </a:cubicBezTo>
                <a:cubicBezTo>
                  <a:pt x="324" y="421"/>
                  <a:pt x="405" y="338"/>
                  <a:pt x="507" y="338"/>
                </a:cubicBezTo>
                <a:cubicBezTo>
                  <a:pt x="608" y="338"/>
                  <a:pt x="691" y="420"/>
                  <a:pt x="691" y="522"/>
                </a:cubicBezTo>
                <a:cubicBezTo>
                  <a:pt x="691" y="623"/>
                  <a:pt x="606" y="705"/>
                  <a:pt x="507" y="7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Shape 375"/>
          <p:cNvGrpSpPr/>
          <p:nvPr/>
        </p:nvGrpSpPr>
        <p:grpSpPr>
          <a:xfrm>
            <a:off x="1537432" y="1226307"/>
            <a:ext cx="1075121" cy="1520072"/>
            <a:chOff x="4243350" y="1278075"/>
            <a:chExt cx="1203000" cy="1700875"/>
          </a:xfrm>
        </p:grpSpPr>
        <p:sp>
          <p:nvSpPr>
            <p:cNvPr id="376" name="Shape 376"/>
            <p:cNvSpPr/>
            <p:nvPr/>
          </p:nvSpPr>
          <p:spPr>
            <a:xfrm>
              <a:off x="4733200" y="2692450"/>
              <a:ext cx="250800" cy="286500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rgbClr val="156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243350" y="1278075"/>
              <a:ext cx="1203000" cy="1511700"/>
            </a:xfrm>
            <a:prstGeom prst="ellipse">
              <a:avLst/>
            </a:prstGeom>
            <a:solidFill>
              <a:srgbClr val="156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xsl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8" name="Shape 378"/>
          <p:cNvGrpSpPr/>
          <p:nvPr/>
        </p:nvGrpSpPr>
        <p:grpSpPr>
          <a:xfrm rot="-646230">
            <a:off x="1119778" y="1942180"/>
            <a:ext cx="1075052" cy="1519975"/>
            <a:chOff x="4243350" y="1278075"/>
            <a:chExt cx="1203000" cy="1700875"/>
          </a:xfrm>
        </p:grpSpPr>
        <p:sp>
          <p:nvSpPr>
            <p:cNvPr id="379" name="Shape 379"/>
            <p:cNvSpPr/>
            <p:nvPr/>
          </p:nvSpPr>
          <p:spPr>
            <a:xfrm>
              <a:off x="4733200" y="2692450"/>
              <a:ext cx="250800" cy="286500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rgbClr val="DD3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4243350" y="1278075"/>
              <a:ext cx="1203000" cy="1511700"/>
            </a:xfrm>
            <a:prstGeom prst="ellipse">
              <a:avLst/>
            </a:prstGeom>
            <a:solidFill>
              <a:srgbClr val="DD33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xsd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81" name="Shape 381"/>
          <p:cNvCxnSpPr>
            <a:stCxn id="379" idx="2"/>
          </p:cNvCxnSpPr>
          <p:nvPr/>
        </p:nvCxnSpPr>
        <p:spPr>
          <a:xfrm>
            <a:off x="1811399" y="3446470"/>
            <a:ext cx="603000" cy="2542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Shape 382"/>
          <p:cNvCxnSpPr>
            <a:stCxn id="376" idx="2"/>
          </p:cNvCxnSpPr>
          <p:nvPr/>
        </p:nvCxnSpPr>
        <p:spPr>
          <a:xfrm>
            <a:off x="2087281" y="2746379"/>
            <a:ext cx="261600" cy="3154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3" name="Shape 383"/>
          <p:cNvGrpSpPr/>
          <p:nvPr/>
        </p:nvGrpSpPr>
        <p:grpSpPr>
          <a:xfrm rot="-202846">
            <a:off x="2740998" y="1380457"/>
            <a:ext cx="1075067" cy="1519996"/>
            <a:chOff x="4243350" y="1278075"/>
            <a:chExt cx="1203000" cy="1700875"/>
          </a:xfrm>
        </p:grpSpPr>
        <p:sp>
          <p:nvSpPr>
            <p:cNvPr id="384" name="Shape 384"/>
            <p:cNvSpPr/>
            <p:nvPr/>
          </p:nvSpPr>
          <p:spPr>
            <a:xfrm>
              <a:off x="4733200" y="2692450"/>
              <a:ext cx="250800" cy="286500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rgbClr val="FFA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243350" y="1278075"/>
              <a:ext cx="1203000" cy="1511700"/>
            </a:xfrm>
            <a:prstGeom prst="ellipse">
              <a:avLst/>
            </a:prstGeom>
            <a:solidFill>
              <a:srgbClr val="FFA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wsdl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86" name="Shape 386"/>
          <p:cNvCxnSpPr>
            <a:stCxn id="384" idx="2"/>
          </p:cNvCxnSpPr>
          <p:nvPr/>
        </p:nvCxnSpPr>
        <p:spPr>
          <a:xfrm flipH="1">
            <a:off x="2253216" y="2898405"/>
            <a:ext cx="1082400" cy="30246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Shape 387"/>
          <p:cNvGrpSpPr/>
          <p:nvPr/>
        </p:nvGrpSpPr>
        <p:grpSpPr>
          <a:xfrm>
            <a:off x="2004472" y="1880161"/>
            <a:ext cx="1322587" cy="1616526"/>
            <a:chOff x="6497005" y="967328"/>
            <a:chExt cx="1479900" cy="1808801"/>
          </a:xfrm>
        </p:grpSpPr>
        <p:sp>
          <p:nvSpPr>
            <p:cNvPr id="388" name="Shape 388"/>
            <p:cNvSpPr/>
            <p:nvPr/>
          </p:nvSpPr>
          <p:spPr>
            <a:xfrm rot="-288209">
              <a:off x="7036555" y="2479526"/>
              <a:ext cx="250781" cy="286607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rgbClr val="F769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 rot="688854">
              <a:off x="6635572" y="1071873"/>
              <a:ext cx="1202766" cy="1511710"/>
            </a:xfrm>
            <a:prstGeom prst="ellipse">
              <a:avLst/>
            </a:prstGeom>
            <a:solidFill>
              <a:srgbClr val="F769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java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90" name="Shape 390"/>
          <p:cNvCxnSpPr>
            <a:stCxn id="388" idx="2"/>
          </p:cNvCxnSpPr>
          <p:nvPr/>
        </p:nvCxnSpPr>
        <p:spPr>
          <a:xfrm flipH="1">
            <a:off x="2298054" y="3487303"/>
            <a:ext cx="311400" cy="25380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Shape 391"/>
          <p:cNvSpPr txBox="1"/>
          <p:nvPr/>
        </p:nvSpPr>
        <p:spPr>
          <a:xfrm>
            <a:off x="5705875" y="1994088"/>
            <a:ext cx="6013200" cy="29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Available at organization, environment and API level.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Changes in resources are only picked up by an API proxy when it is re-deployed. Newly added resources do not require API proxy re-deployment.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Don't use </a:t>
            </a:r>
            <a:r>
              <a:rPr lang="en-US" sz="18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io.apigee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-US" sz="18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com.apigee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as package names in Java Callouts (reserved and used by other Edge modules).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3" name="Shape 393"/>
          <p:cNvGrpSpPr/>
          <p:nvPr/>
        </p:nvGrpSpPr>
        <p:grpSpPr>
          <a:xfrm rot="688177">
            <a:off x="2710023" y="2599820"/>
            <a:ext cx="1075056" cy="1519980"/>
            <a:chOff x="4243350" y="1278075"/>
            <a:chExt cx="1203000" cy="1700875"/>
          </a:xfrm>
        </p:grpSpPr>
        <p:sp>
          <p:nvSpPr>
            <p:cNvPr id="394" name="Shape 394"/>
            <p:cNvSpPr/>
            <p:nvPr/>
          </p:nvSpPr>
          <p:spPr>
            <a:xfrm>
              <a:off x="4733200" y="2692450"/>
              <a:ext cx="250800" cy="286500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rgbClr val="FFD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243350" y="1278075"/>
              <a:ext cx="1203000" cy="1511700"/>
            </a:xfrm>
            <a:prstGeom prst="ellipse">
              <a:avLst/>
            </a:prstGeom>
            <a:solidFill>
              <a:srgbClr val="FFD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jsc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6" name="Shape 396"/>
          <p:cNvGrpSpPr/>
          <p:nvPr/>
        </p:nvGrpSpPr>
        <p:grpSpPr>
          <a:xfrm rot="-559897">
            <a:off x="864816" y="2803912"/>
            <a:ext cx="1075032" cy="1519946"/>
            <a:chOff x="4243350" y="1278075"/>
            <a:chExt cx="1203000" cy="1700875"/>
          </a:xfrm>
        </p:grpSpPr>
        <p:sp>
          <p:nvSpPr>
            <p:cNvPr id="397" name="Shape 397"/>
            <p:cNvSpPr/>
            <p:nvPr/>
          </p:nvSpPr>
          <p:spPr>
            <a:xfrm>
              <a:off x="4733200" y="2692450"/>
              <a:ext cx="250800" cy="286500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rgbClr val="FFA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243350" y="1278075"/>
              <a:ext cx="1203000" cy="1511700"/>
            </a:xfrm>
            <a:prstGeom prst="ellipse">
              <a:avLst/>
            </a:prstGeom>
            <a:solidFill>
              <a:srgbClr val="FFA6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node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1778742" y="2726844"/>
            <a:ext cx="1075121" cy="1520072"/>
            <a:chOff x="4243350" y="1278075"/>
            <a:chExt cx="1203000" cy="1700875"/>
          </a:xfrm>
        </p:grpSpPr>
        <p:sp>
          <p:nvSpPr>
            <p:cNvPr id="400" name="Shape 400"/>
            <p:cNvSpPr/>
            <p:nvPr/>
          </p:nvSpPr>
          <p:spPr>
            <a:xfrm>
              <a:off x="4733200" y="2692450"/>
              <a:ext cx="250800" cy="286500"/>
            </a:xfrm>
            <a:prstGeom prst="ribbon">
              <a:avLst>
                <a:gd fmla="val 16667" name="adj1"/>
                <a:gd fmla="val 50000" name="adj2"/>
              </a:avLst>
            </a:prstGeom>
            <a:solidFill>
              <a:srgbClr val="156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243350" y="1278075"/>
              <a:ext cx="1203000" cy="1511700"/>
            </a:xfrm>
            <a:prstGeom prst="ellipse">
              <a:avLst/>
            </a:prstGeom>
            <a:solidFill>
              <a:srgbClr val="1568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02" name="Shape 402"/>
          <p:cNvCxnSpPr>
            <a:stCxn id="397" idx="2"/>
          </p:cNvCxnSpPr>
          <p:nvPr/>
        </p:nvCxnSpPr>
        <p:spPr>
          <a:xfrm>
            <a:off x="1537685" y="4311808"/>
            <a:ext cx="938700" cy="1625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Shape 403"/>
          <p:cNvCxnSpPr>
            <a:stCxn id="400" idx="2"/>
          </p:cNvCxnSpPr>
          <p:nvPr/>
        </p:nvCxnSpPr>
        <p:spPr>
          <a:xfrm>
            <a:off x="2328590" y="4246916"/>
            <a:ext cx="0" cy="1573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Shape 404"/>
          <p:cNvCxnSpPr>
            <a:stCxn id="394" idx="2"/>
          </p:cNvCxnSpPr>
          <p:nvPr/>
        </p:nvCxnSpPr>
        <p:spPr>
          <a:xfrm flipH="1">
            <a:off x="2231870" y="4107067"/>
            <a:ext cx="876600" cy="1794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Shape 405"/>
          <p:cNvSpPr/>
          <p:nvPr/>
        </p:nvSpPr>
        <p:spPr>
          <a:xfrm>
            <a:off x="3063338" y="1446825"/>
            <a:ext cx="368400" cy="130800"/>
          </a:xfrm>
          <a:prstGeom prst="ellipse">
            <a:avLst/>
          </a:prstGeom>
          <a:solidFill>
            <a:srgbClr val="EEEEEE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119388" y="2802075"/>
            <a:ext cx="368400" cy="130800"/>
          </a:xfrm>
          <a:prstGeom prst="ellipse">
            <a:avLst/>
          </a:prstGeom>
          <a:solidFill>
            <a:srgbClr val="EEEEEE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rot="840137">
            <a:off x="3215410" y="2687308"/>
            <a:ext cx="368242" cy="130824"/>
          </a:xfrm>
          <a:prstGeom prst="ellipse">
            <a:avLst/>
          </a:prstGeom>
          <a:solidFill>
            <a:srgbClr val="EEEEEE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 rot="387214">
            <a:off x="2575805" y="2022865"/>
            <a:ext cx="368334" cy="130729"/>
          </a:xfrm>
          <a:prstGeom prst="ellipse">
            <a:avLst/>
          </a:prstGeom>
          <a:solidFill>
            <a:srgbClr val="EEEEEE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 rot="-562218">
            <a:off x="1106056" y="2889857"/>
            <a:ext cx="368517" cy="130747"/>
          </a:xfrm>
          <a:prstGeom prst="ellipse">
            <a:avLst/>
          </a:prstGeom>
          <a:solidFill>
            <a:srgbClr val="EEEEEE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 rot="-1362144">
            <a:off x="1291294" y="2075039"/>
            <a:ext cx="368447" cy="130824"/>
          </a:xfrm>
          <a:prstGeom prst="ellipse">
            <a:avLst/>
          </a:prstGeom>
          <a:solidFill>
            <a:srgbClr val="EEEEEE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1890788" y="1278075"/>
            <a:ext cx="368400" cy="130800"/>
          </a:xfrm>
          <a:prstGeom prst="ellipse">
            <a:avLst/>
          </a:prstGeom>
          <a:solidFill>
            <a:srgbClr val="EEEEEE">
              <a:alpha val="4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Shape 416"/>
          <p:cNvGrpSpPr/>
          <p:nvPr/>
        </p:nvGrpSpPr>
        <p:grpSpPr>
          <a:xfrm>
            <a:off x="7161825" y="1495575"/>
            <a:ext cx="4452000" cy="4609500"/>
            <a:chOff x="7177175" y="1353075"/>
            <a:chExt cx="4452000" cy="4609500"/>
          </a:xfrm>
        </p:grpSpPr>
        <p:sp>
          <p:nvSpPr>
            <p:cNvPr id="417" name="Shape 417"/>
            <p:cNvSpPr/>
            <p:nvPr/>
          </p:nvSpPr>
          <p:spPr>
            <a:xfrm>
              <a:off x="7177175" y="1353075"/>
              <a:ext cx="4452000" cy="4609500"/>
            </a:xfrm>
            <a:prstGeom prst="foldedCorner">
              <a:avLst>
                <a:gd fmla="val 14266" name="adj"/>
              </a:avLst>
            </a:prstGeom>
            <a:solidFill>
              <a:srgbClr val="689DF6">
                <a:alpha val="3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7265925" y="1483400"/>
              <a:ext cx="4293600" cy="41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Adding a submodule to a repo</a:t>
              </a:r>
              <a:endParaRPr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$ git submodule add &lt;repository&gt; common-api-v1</a:t>
              </a:r>
              <a:endParaRPr>
                <a:solidFill>
                  <a:srgbClr val="333333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$ git commit -m “Added submodule”</a:t>
              </a:r>
              <a:endParaRPr>
                <a:solidFill>
                  <a:srgbClr val="333333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$ git push</a:t>
              </a:r>
              <a:endParaRPr>
                <a:solidFill>
                  <a:srgbClr val="333333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3333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Cloning a repo with submodules</a:t>
              </a:r>
              <a:endParaRPr>
                <a:solidFill>
                  <a:srgbClr val="333333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$ git clone &lt;repository&gt;</a:t>
              </a:r>
              <a:endParaRPr>
                <a:solidFill>
                  <a:srgbClr val="333333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$ git submodule init</a:t>
              </a:r>
              <a:br>
                <a:rPr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$ git submodule update --recursive</a:t>
              </a:r>
              <a:endParaRPr>
                <a:solidFill>
                  <a:srgbClr val="333333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33333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Roboto"/>
                  <a:ea typeface="Roboto"/>
                  <a:cs typeface="Roboto"/>
                  <a:sym typeface="Roboto"/>
                </a:rPr>
                <a:t>Building an API proxy that includes a submodule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285F4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b="1" lang="en-US">
                  <a:solidFill>
                    <a:srgbClr val="4285F4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OPTION 1 &gt;</a:t>
              </a:r>
              <a:r>
                <a:rPr lang="en-US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$ </a:t>
              </a:r>
              <a:r>
                <a:rPr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cp -R ./common-api-v1/</a:t>
              </a:r>
              <a:r>
                <a:rPr b="1"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*</a:t>
              </a:r>
              <a:r>
                <a:rPr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 ./target</a:t>
              </a:r>
              <a:endParaRPr>
                <a:solidFill>
                  <a:srgbClr val="333333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4285F4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Option 2 &gt;</a:t>
              </a:r>
              <a:r>
                <a:rPr lang="en-US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>
                  <a:solidFill>
                    <a:srgbClr val="333333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Proxy Dependency Maven Plugin</a:t>
              </a:r>
              <a:endParaRPr>
                <a:solidFill>
                  <a:srgbClr val="333333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Shape 419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Git Submodules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674638" y="1437663"/>
            <a:ext cx="1324800" cy="3099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common-api-v1 </a:t>
            </a:r>
            <a:endParaRPr sz="12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793534" y="1845622"/>
            <a:ext cx="1324800" cy="314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apiproxy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912420" y="2258270"/>
            <a:ext cx="13248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policies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031300" y="2668587"/>
            <a:ext cx="14892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SpikeArrest.xml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1031300" y="3078886"/>
            <a:ext cx="1489200" cy="2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VerifyAPIKey.xml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3077407" y="1430475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user-api-v1 </a:t>
            </a:r>
            <a:endParaRPr sz="12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3194535" y="1834695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apiproxy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3311663" y="2238915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policies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428791" y="2643135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Inconsolata"/>
                <a:ea typeface="Inconsolata"/>
                <a:cs typeface="Inconsolata"/>
                <a:sym typeface="Inconsolata"/>
              </a:rPr>
              <a:t>...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3194535" y="5472448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common-api-v1</a:t>
            </a:r>
            <a:endParaRPr sz="12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3311663" y="3855795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proxies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428791" y="4260015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default.xml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3311663" y="4664235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targets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428791" y="5068455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default.xml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434" name="Shape 434"/>
          <p:cNvCxnSpPr>
            <a:stCxn id="420" idx="1"/>
            <a:endCxn id="424" idx="1"/>
          </p:cNvCxnSpPr>
          <p:nvPr/>
        </p:nvCxnSpPr>
        <p:spPr>
          <a:xfrm>
            <a:off x="674638" y="1592613"/>
            <a:ext cx="356700" cy="1621800"/>
          </a:xfrm>
          <a:prstGeom prst="bentConnector3">
            <a:avLst>
              <a:gd fmla="val -66758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5" name="Shape 435"/>
          <p:cNvCxnSpPr/>
          <p:nvPr/>
        </p:nvCxnSpPr>
        <p:spPr>
          <a:xfrm flipH="1">
            <a:off x="436525" y="2002813"/>
            <a:ext cx="333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6" name="Shape 436"/>
          <p:cNvCxnSpPr/>
          <p:nvPr/>
        </p:nvCxnSpPr>
        <p:spPr>
          <a:xfrm flipH="1">
            <a:off x="443518" y="2413216"/>
            <a:ext cx="457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7" name="Shape 437"/>
          <p:cNvCxnSpPr/>
          <p:nvPr/>
        </p:nvCxnSpPr>
        <p:spPr>
          <a:xfrm flipH="1">
            <a:off x="436425" y="2825962"/>
            <a:ext cx="594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8" name="Shape 438"/>
          <p:cNvCxnSpPr/>
          <p:nvPr/>
        </p:nvCxnSpPr>
        <p:spPr>
          <a:xfrm flipH="1">
            <a:off x="2845410" y="1989700"/>
            <a:ext cx="327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9" name="Shape 439"/>
          <p:cNvCxnSpPr/>
          <p:nvPr/>
        </p:nvCxnSpPr>
        <p:spPr>
          <a:xfrm flipH="1">
            <a:off x="2845955" y="2393920"/>
            <a:ext cx="455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0" name="Shape 440"/>
          <p:cNvCxnSpPr/>
          <p:nvPr/>
        </p:nvCxnSpPr>
        <p:spPr>
          <a:xfrm flipH="1">
            <a:off x="2852800" y="2798139"/>
            <a:ext cx="576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1" name="Shape 441"/>
          <p:cNvCxnSpPr/>
          <p:nvPr/>
        </p:nvCxnSpPr>
        <p:spPr>
          <a:xfrm flipH="1">
            <a:off x="2845955" y="4010798"/>
            <a:ext cx="455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 flipH="1">
            <a:off x="2845600" y="4415018"/>
            <a:ext cx="583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3" name="Shape 443"/>
          <p:cNvCxnSpPr/>
          <p:nvPr/>
        </p:nvCxnSpPr>
        <p:spPr>
          <a:xfrm flipH="1">
            <a:off x="2845955" y="4819238"/>
            <a:ext cx="455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4" name="Shape 444"/>
          <p:cNvCxnSpPr/>
          <p:nvPr/>
        </p:nvCxnSpPr>
        <p:spPr>
          <a:xfrm flipH="1">
            <a:off x="2839000" y="5223457"/>
            <a:ext cx="589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5" name="Shape 445"/>
          <p:cNvSpPr/>
          <p:nvPr/>
        </p:nvSpPr>
        <p:spPr>
          <a:xfrm>
            <a:off x="3311663" y="3047355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resources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3428791" y="3451575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...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447" name="Shape 447"/>
          <p:cNvCxnSpPr/>
          <p:nvPr/>
        </p:nvCxnSpPr>
        <p:spPr>
          <a:xfrm flipH="1">
            <a:off x="2845955" y="3202359"/>
            <a:ext cx="455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8" name="Shape 448"/>
          <p:cNvCxnSpPr/>
          <p:nvPr/>
        </p:nvCxnSpPr>
        <p:spPr>
          <a:xfrm flipH="1">
            <a:off x="2845600" y="3606579"/>
            <a:ext cx="583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9" name="Shape 449"/>
          <p:cNvSpPr/>
          <p:nvPr/>
        </p:nvSpPr>
        <p:spPr>
          <a:xfrm>
            <a:off x="3077402" y="5876416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pom.xml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450" name="Shape 450"/>
          <p:cNvCxnSpPr>
            <a:stCxn id="425" idx="1"/>
            <a:endCxn id="449" idx="1"/>
          </p:cNvCxnSpPr>
          <p:nvPr/>
        </p:nvCxnSpPr>
        <p:spPr>
          <a:xfrm>
            <a:off x="3077407" y="1585425"/>
            <a:ext cx="600" cy="4446000"/>
          </a:xfrm>
          <a:prstGeom prst="bentConnector3">
            <a:avLst>
              <a:gd fmla="val -39688375" name="adj1"/>
            </a:avLst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1" name="Shape 451"/>
          <p:cNvCxnSpPr/>
          <p:nvPr/>
        </p:nvCxnSpPr>
        <p:spPr>
          <a:xfrm flipH="1">
            <a:off x="2834111" y="5627400"/>
            <a:ext cx="34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2" name="Shape 452"/>
          <p:cNvSpPr/>
          <p:nvPr/>
        </p:nvSpPr>
        <p:spPr>
          <a:xfrm>
            <a:off x="5290728" y="1422375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company-api-v1 </a:t>
            </a:r>
            <a:endParaRPr sz="12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5407856" y="1826595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apiproxy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5524984" y="2230815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policies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5642112" y="2635035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Inconsolata"/>
                <a:ea typeface="Inconsolata"/>
                <a:cs typeface="Inconsolata"/>
                <a:sym typeface="Inconsolata"/>
              </a:rPr>
              <a:t>...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5407856" y="5464348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common-api-v1</a:t>
            </a:r>
            <a:endParaRPr sz="12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5524984" y="3847695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proxies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642112" y="4251915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default.xml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5524984" y="4656135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targets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5642112" y="5060355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default.xml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461" name="Shape 461"/>
          <p:cNvCxnSpPr/>
          <p:nvPr/>
        </p:nvCxnSpPr>
        <p:spPr>
          <a:xfrm flipH="1">
            <a:off x="5058735" y="1981600"/>
            <a:ext cx="327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2" name="Shape 462"/>
          <p:cNvCxnSpPr/>
          <p:nvPr/>
        </p:nvCxnSpPr>
        <p:spPr>
          <a:xfrm flipH="1">
            <a:off x="5059280" y="2385820"/>
            <a:ext cx="455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3" name="Shape 463"/>
          <p:cNvCxnSpPr/>
          <p:nvPr/>
        </p:nvCxnSpPr>
        <p:spPr>
          <a:xfrm flipH="1">
            <a:off x="5066125" y="2790039"/>
            <a:ext cx="576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 flipH="1">
            <a:off x="5059280" y="4002698"/>
            <a:ext cx="455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5" name="Shape 465"/>
          <p:cNvCxnSpPr/>
          <p:nvPr/>
        </p:nvCxnSpPr>
        <p:spPr>
          <a:xfrm flipH="1">
            <a:off x="5058925" y="4406918"/>
            <a:ext cx="583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6" name="Shape 466"/>
          <p:cNvCxnSpPr/>
          <p:nvPr/>
        </p:nvCxnSpPr>
        <p:spPr>
          <a:xfrm flipH="1">
            <a:off x="5059280" y="4811138"/>
            <a:ext cx="455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/>
          <p:nvPr/>
        </p:nvCxnSpPr>
        <p:spPr>
          <a:xfrm flipH="1">
            <a:off x="5082019" y="5215354"/>
            <a:ext cx="560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8" name="Shape 468"/>
          <p:cNvSpPr/>
          <p:nvPr/>
        </p:nvSpPr>
        <p:spPr>
          <a:xfrm>
            <a:off x="5524984" y="3039255"/>
            <a:ext cx="1305000" cy="309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resources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5642112" y="3443475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...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470" name="Shape 470"/>
          <p:cNvCxnSpPr/>
          <p:nvPr/>
        </p:nvCxnSpPr>
        <p:spPr>
          <a:xfrm flipH="1">
            <a:off x="5059280" y="3194259"/>
            <a:ext cx="4551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1" name="Shape 471"/>
          <p:cNvCxnSpPr/>
          <p:nvPr/>
        </p:nvCxnSpPr>
        <p:spPr>
          <a:xfrm flipH="1">
            <a:off x="5058925" y="3598479"/>
            <a:ext cx="583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72" name="Shape 472"/>
          <p:cNvSpPr/>
          <p:nvPr/>
        </p:nvSpPr>
        <p:spPr>
          <a:xfrm>
            <a:off x="5290724" y="5868316"/>
            <a:ext cx="1305000" cy="30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pom.xml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473" name="Shape 473"/>
          <p:cNvCxnSpPr>
            <a:stCxn id="452" idx="1"/>
            <a:endCxn id="472" idx="1"/>
          </p:cNvCxnSpPr>
          <p:nvPr/>
        </p:nvCxnSpPr>
        <p:spPr>
          <a:xfrm>
            <a:off x="5290728" y="1577325"/>
            <a:ext cx="600" cy="4446000"/>
          </a:xfrm>
          <a:prstGeom prst="bentConnector3">
            <a:avLst>
              <a:gd fmla="val -39688375" name="adj1"/>
            </a:avLst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74" name="Shape 474"/>
          <p:cNvCxnSpPr/>
          <p:nvPr/>
        </p:nvCxnSpPr>
        <p:spPr>
          <a:xfrm flipH="1">
            <a:off x="5047436" y="5619300"/>
            <a:ext cx="348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arrow_google_red.png" id="475" name="Shape 475"/>
          <p:cNvPicPr preferRelativeResize="0"/>
          <p:nvPr/>
        </p:nvPicPr>
        <p:blipFill rotWithShape="1">
          <a:blip r:embed="rId3">
            <a:alphaModFix/>
          </a:blip>
          <a:srcRect b="0" l="8904" r="23068" t="0"/>
          <a:stretch/>
        </p:blipFill>
        <p:spPr>
          <a:xfrm flipH="1" rot="10800000">
            <a:off x="2005200" y="5014225"/>
            <a:ext cx="1305000" cy="6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722275" y="4895450"/>
            <a:ext cx="1305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3E2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SUBMODULE</a:t>
            </a:r>
            <a:endParaRPr>
              <a:solidFill>
                <a:srgbClr val="D93E2B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descr="arrow_google_red.png" id="477" name="Shape 477"/>
          <p:cNvPicPr preferRelativeResize="0"/>
          <p:nvPr/>
        </p:nvPicPr>
        <p:blipFill rotWithShape="1">
          <a:blip r:embed="rId3">
            <a:alphaModFix/>
          </a:blip>
          <a:srcRect b="0" l="8904" r="23068" t="0"/>
          <a:stretch/>
        </p:blipFill>
        <p:spPr>
          <a:xfrm flipH="1" rot="10800000">
            <a:off x="4229988" y="5006113"/>
            <a:ext cx="1305000" cy="6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3086650" y="4895438"/>
            <a:ext cx="1305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3E2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SUBMODULE</a:t>
            </a:r>
            <a:endParaRPr>
              <a:solidFill>
                <a:srgbClr val="D93E2B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5932975" y="890850"/>
            <a:ext cx="61986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D330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What?</a:t>
            </a:r>
            <a:endParaRPr sz="2000">
              <a:solidFill>
                <a:srgbClr val="DD330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fragments (Proxy Dependency Maven Plugin)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flows and flow hooks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Proxies (Proxy chaining)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Resources (</a:t>
            </a:r>
            <a: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Java</a:t>
            </a: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Javascript</a:t>
            </a: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Node.js</a:t>
            </a: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Python</a:t>
            </a: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WSDL</a:t>
            </a: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XSD</a:t>
            </a: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XSL)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D330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Where?</a:t>
            </a:r>
            <a:r>
              <a:rPr lang="en-US" sz="20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endParaRPr sz="20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Proxy level 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 level 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Organization level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Artifact Reuse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182175" y="2287350"/>
            <a:ext cx="2283300" cy="2283300"/>
          </a:xfrm>
          <a:prstGeom prst="ellipse">
            <a:avLst/>
          </a:prstGeom>
          <a:solidFill>
            <a:srgbClr val="DD33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recycle_white_48dp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438" y="2842613"/>
            <a:ext cx="1172775" cy="11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446700" y="2353225"/>
            <a:ext cx="6374700" cy="1532100"/>
          </a:xfrm>
          <a:prstGeom prst="roundRect">
            <a:avLst>
              <a:gd fmla="val 661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&lt;Request&gt;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#SpikeArrestAndQuota#</a:t>
            </a:r>
            <a:endParaRPr b="1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&lt;Step&gt;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&lt;Name&gt;VerifyAPIKey&lt;/Name&gt;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&lt;/Step&gt;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&lt;/Request&gt;</a:t>
            </a:r>
            <a:endParaRPr b="1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370026" y="522375"/>
            <a:ext cx="10862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Flow Fragments (Proxy Dependency Maven Plugin)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70025" y="1051375"/>
            <a:ext cx="112950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Good practice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Have a common proxy, containing flow fragments and policies, and reference it in other the proxy and target endpoints of other proxies.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46700" y="4455925"/>
            <a:ext cx="6374700" cy="1532100"/>
          </a:xfrm>
          <a:prstGeom prst="roundRect">
            <a:avLst>
              <a:gd fmla="val 661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&lt;Step&gt;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&lt;Name&gt;</a:t>
            </a: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SpikeArrest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&lt;/Name&gt;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&lt;/Step&gt;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&lt;Step&gt;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&lt;Name&gt;</a:t>
            </a: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Quota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&lt;/Name&gt;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&lt;/Step&gt;</a:t>
            </a:r>
            <a:endParaRPr sz="18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6984125" y="2348275"/>
            <a:ext cx="4680900" cy="3639600"/>
          </a:xfrm>
          <a:prstGeom prst="roundRect">
            <a:avLst>
              <a:gd fmla="val 3498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&lt;plugin&gt;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&lt;groupId&gt;io.apigee.build-tools.enterprise4g&lt;/groupId&gt;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&lt;artifactId&gt;proxy-dependency-maven-plugin&lt;/artifactId&gt;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&lt;version&gt;2.0.0&lt;/version&gt;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&lt;executions&gt;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&lt;execution&gt;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&lt;goals&gt;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&lt;goal&gt;resolve&lt;/goal&gt;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&lt;/goals&gt;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&lt;configuration&gt;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&lt;proxySrcDir&gt;.&lt;/proxySrcDir&gt;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&lt;proxyDestDir&gt;./target&lt;/proxyDestDir&gt;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&lt;proxyRefs&gt;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  &lt;proxyRef&gt;</a:t>
            </a:r>
            <a:r>
              <a:rPr b="1"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../commonAPI</a:t>
            </a: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&lt;/proxyRef&gt;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&lt;/proxyRefs&gt;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&lt;/configuration&gt;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&lt;/execution&gt;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&lt;/executions&gt;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&lt;/plugin&gt;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152292" y="5329762"/>
            <a:ext cx="485849" cy="482292"/>
          </a:xfrm>
          <a:custGeom>
            <a:pathLst>
              <a:path extrusionOk="0" h="1096" w="1095">
                <a:moveTo>
                  <a:pt x="964" y="522"/>
                </a:moveTo>
                <a:lnTo>
                  <a:pt x="885" y="522"/>
                </a:lnTo>
                <a:lnTo>
                  <a:pt x="885" y="313"/>
                </a:lnTo>
                <a:cubicBezTo>
                  <a:pt x="885" y="257"/>
                  <a:pt x="837" y="209"/>
                  <a:pt x="780" y="209"/>
                </a:cubicBezTo>
                <a:lnTo>
                  <a:pt x="573" y="209"/>
                </a:lnTo>
                <a:lnTo>
                  <a:pt x="573" y="130"/>
                </a:lnTo>
                <a:cubicBezTo>
                  <a:pt x="573" y="57"/>
                  <a:pt x="513" y="0"/>
                  <a:pt x="443" y="0"/>
                </a:cubicBezTo>
                <a:cubicBezTo>
                  <a:pt x="372" y="0"/>
                  <a:pt x="313" y="59"/>
                  <a:pt x="313" y="130"/>
                </a:cubicBezTo>
                <a:lnTo>
                  <a:pt x="313" y="209"/>
                </a:lnTo>
                <a:lnTo>
                  <a:pt x="104" y="209"/>
                </a:lnTo>
                <a:cubicBezTo>
                  <a:pt x="48" y="209"/>
                  <a:pt x="0" y="257"/>
                  <a:pt x="0" y="313"/>
                </a:cubicBezTo>
                <a:lnTo>
                  <a:pt x="0" y="511"/>
                </a:lnTo>
                <a:lnTo>
                  <a:pt x="79" y="511"/>
                </a:lnTo>
                <a:cubicBezTo>
                  <a:pt x="158" y="511"/>
                  <a:pt x="220" y="573"/>
                  <a:pt x="220" y="652"/>
                </a:cubicBezTo>
                <a:cubicBezTo>
                  <a:pt x="220" y="731"/>
                  <a:pt x="158" y="793"/>
                  <a:pt x="79" y="793"/>
                </a:cubicBezTo>
                <a:lnTo>
                  <a:pt x="0" y="793"/>
                </a:lnTo>
                <a:lnTo>
                  <a:pt x="0" y="991"/>
                </a:lnTo>
                <a:cubicBezTo>
                  <a:pt x="0" y="1047"/>
                  <a:pt x="48" y="1095"/>
                  <a:pt x="104" y="1095"/>
                </a:cubicBezTo>
                <a:lnTo>
                  <a:pt x="302" y="1095"/>
                </a:lnTo>
                <a:lnTo>
                  <a:pt x="302" y="1016"/>
                </a:lnTo>
                <a:cubicBezTo>
                  <a:pt x="302" y="937"/>
                  <a:pt x="364" y="875"/>
                  <a:pt x="443" y="875"/>
                </a:cubicBezTo>
                <a:cubicBezTo>
                  <a:pt x="522" y="875"/>
                  <a:pt x="584" y="937"/>
                  <a:pt x="584" y="1016"/>
                </a:cubicBezTo>
                <a:lnTo>
                  <a:pt x="584" y="1095"/>
                </a:lnTo>
                <a:lnTo>
                  <a:pt x="780" y="1095"/>
                </a:lnTo>
                <a:cubicBezTo>
                  <a:pt x="837" y="1095"/>
                  <a:pt x="885" y="1047"/>
                  <a:pt x="885" y="991"/>
                </a:cubicBezTo>
                <a:lnTo>
                  <a:pt x="885" y="782"/>
                </a:lnTo>
                <a:lnTo>
                  <a:pt x="964" y="782"/>
                </a:lnTo>
                <a:cubicBezTo>
                  <a:pt x="1037" y="782"/>
                  <a:pt x="1094" y="722"/>
                  <a:pt x="1094" y="652"/>
                </a:cubicBezTo>
                <a:cubicBezTo>
                  <a:pt x="1094" y="581"/>
                  <a:pt x="1034" y="522"/>
                  <a:pt x="964" y="522"/>
                </a:cubicBezTo>
              </a:path>
            </a:pathLst>
          </a:custGeom>
          <a:solidFill>
            <a:srgbClr val="FFA6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rrow_google_red.png" id="158" name="Shape 158"/>
          <p:cNvPicPr preferRelativeResize="0"/>
          <p:nvPr/>
        </p:nvPicPr>
        <p:blipFill rotWithShape="1">
          <a:blip r:embed="rId3">
            <a:alphaModFix/>
          </a:blip>
          <a:srcRect b="0" l="8904" r="23068" t="0"/>
          <a:stretch/>
        </p:blipFill>
        <p:spPr>
          <a:xfrm flipH="1" rot="10800000">
            <a:off x="5333913" y="3264671"/>
            <a:ext cx="1062425" cy="8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285150" y="3111025"/>
            <a:ext cx="1144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3E2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Extension</a:t>
            </a:r>
            <a:endParaRPr>
              <a:solidFill>
                <a:srgbClr val="D93E2B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pic>
        <p:nvPicPr>
          <p:cNvPr descr="arrow_google_blue.png" id="160" name="Shape 160"/>
          <p:cNvPicPr preferRelativeResize="0"/>
          <p:nvPr/>
        </p:nvPicPr>
        <p:blipFill rotWithShape="1">
          <a:blip r:embed="rId4">
            <a:alphaModFix/>
          </a:blip>
          <a:srcRect b="0" l="6857" r="25115" t="0"/>
          <a:stretch/>
        </p:blipFill>
        <p:spPr>
          <a:xfrm rot="-5400000">
            <a:off x="3753826" y="4112300"/>
            <a:ext cx="800699" cy="11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631950" y="4808075"/>
            <a:ext cx="1292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A608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DIRECTORY</a:t>
            </a:r>
            <a:endParaRPr>
              <a:solidFill>
                <a:srgbClr val="FFA608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370025" y="1946975"/>
            <a:ext cx="55203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Proxy Endpoint 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customerAPI/apiproxy/proxies/default.xml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370025" y="4037725"/>
            <a:ext cx="63747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 Fragment 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commonAPI/apiproxy/</a:t>
            </a:r>
            <a:r>
              <a:rPr b="1" lang="en-US">
                <a:solidFill>
                  <a:srgbClr val="FFA608"/>
                </a:solidFill>
                <a:latin typeface="Inconsolata"/>
                <a:ea typeface="Inconsolata"/>
                <a:cs typeface="Inconsolata"/>
                <a:sym typeface="Inconsolata"/>
              </a:rPr>
              <a:t>proxies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/SpikeArrestAndQuota.</a:t>
            </a:r>
            <a:r>
              <a:rPr b="1" lang="en-US">
                <a:solidFill>
                  <a:srgbClr val="D93E2B"/>
                </a:solidFill>
                <a:latin typeface="Inconsolata"/>
                <a:ea typeface="Inconsolata"/>
                <a:cs typeface="Inconsolata"/>
                <a:sym typeface="Inconsolata"/>
              </a:rPr>
              <a:t>flowfrag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6883025" y="1976375"/>
            <a:ext cx="3219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Maven POM file 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customerAPI/pom.xml</a:t>
            </a:r>
            <a:r>
              <a:rPr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060500" y="1485125"/>
            <a:ext cx="7985400" cy="46887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2507355" y="4376145"/>
            <a:ext cx="520500" cy="514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Shared Flows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327650" y="5314100"/>
            <a:ext cx="3424500" cy="6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callout policies make calls from API proxies to shared flow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5392919" y="2547584"/>
            <a:ext cx="1712400" cy="108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Shared Flow</a:t>
            </a:r>
            <a:endParaRPr b="1"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59078" y="2963146"/>
            <a:ext cx="473848" cy="470379"/>
          </a:xfrm>
          <a:custGeom>
            <a:pathLst>
              <a:path extrusionOk="0" h="1096" w="1095">
                <a:moveTo>
                  <a:pt x="964" y="522"/>
                </a:moveTo>
                <a:lnTo>
                  <a:pt x="885" y="522"/>
                </a:lnTo>
                <a:lnTo>
                  <a:pt x="885" y="313"/>
                </a:lnTo>
                <a:cubicBezTo>
                  <a:pt x="885" y="257"/>
                  <a:pt x="837" y="209"/>
                  <a:pt x="780" y="209"/>
                </a:cubicBezTo>
                <a:lnTo>
                  <a:pt x="573" y="209"/>
                </a:lnTo>
                <a:lnTo>
                  <a:pt x="573" y="130"/>
                </a:lnTo>
                <a:cubicBezTo>
                  <a:pt x="573" y="57"/>
                  <a:pt x="513" y="0"/>
                  <a:pt x="443" y="0"/>
                </a:cubicBezTo>
                <a:cubicBezTo>
                  <a:pt x="372" y="0"/>
                  <a:pt x="313" y="59"/>
                  <a:pt x="313" y="130"/>
                </a:cubicBezTo>
                <a:lnTo>
                  <a:pt x="313" y="209"/>
                </a:lnTo>
                <a:lnTo>
                  <a:pt x="104" y="209"/>
                </a:lnTo>
                <a:cubicBezTo>
                  <a:pt x="48" y="209"/>
                  <a:pt x="0" y="257"/>
                  <a:pt x="0" y="313"/>
                </a:cubicBezTo>
                <a:lnTo>
                  <a:pt x="0" y="511"/>
                </a:lnTo>
                <a:lnTo>
                  <a:pt x="79" y="511"/>
                </a:lnTo>
                <a:cubicBezTo>
                  <a:pt x="158" y="511"/>
                  <a:pt x="220" y="573"/>
                  <a:pt x="220" y="652"/>
                </a:cubicBezTo>
                <a:cubicBezTo>
                  <a:pt x="220" y="731"/>
                  <a:pt x="158" y="793"/>
                  <a:pt x="79" y="793"/>
                </a:cubicBezTo>
                <a:lnTo>
                  <a:pt x="0" y="793"/>
                </a:lnTo>
                <a:lnTo>
                  <a:pt x="0" y="991"/>
                </a:lnTo>
                <a:cubicBezTo>
                  <a:pt x="0" y="1047"/>
                  <a:pt x="48" y="1095"/>
                  <a:pt x="104" y="1095"/>
                </a:cubicBezTo>
                <a:lnTo>
                  <a:pt x="302" y="1095"/>
                </a:lnTo>
                <a:lnTo>
                  <a:pt x="302" y="1016"/>
                </a:lnTo>
                <a:cubicBezTo>
                  <a:pt x="302" y="937"/>
                  <a:pt x="364" y="875"/>
                  <a:pt x="443" y="875"/>
                </a:cubicBezTo>
                <a:cubicBezTo>
                  <a:pt x="522" y="875"/>
                  <a:pt x="584" y="937"/>
                  <a:pt x="584" y="1016"/>
                </a:cubicBezTo>
                <a:lnTo>
                  <a:pt x="584" y="1095"/>
                </a:lnTo>
                <a:lnTo>
                  <a:pt x="780" y="1095"/>
                </a:lnTo>
                <a:cubicBezTo>
                  <a:pt x="837" y="1095"/>
                  <a:pt x="885" y="1047"/>
                  <a:pt x="885" y="991"/>
                </a:cubicBezTo>
                <a:lnTo>
                  <a:pt x="885" y="782"/>
                </a:lnTo>
                <a:lnTo>
                  <a:pt x="964" y="782"/>
                </a:lnTo>
                <a:cubicBezTo>
                  <a:pt x="1037" y="782"/>
                  <a:pt x="1094" y="722"/>
                  <a:pt x="1094" y="652"/>
                </a:cubicBezTo>
                <a:cubicBezTo>
                  <a:pt x="1094" y="581"/>
                  <a:pt x="1034" y="522"/>
                  <a:pt x="964" y="522"/>
                </a:cubicBezTo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 flipH="1" rot="5400000">
            <a:off x="6540353" y="2960456"/>
            <a:ext cx="468493" cy="475757"/>
          </a:xfrm>
          <a:custGeom>
            <a:pathLst>
              <a:path extrusionOk="0" h="1096" w="1095">
                <a:moveTo>
                  <a:pt x="964" y="522"/>
                </a:moveTo>
                <a:lnTo>
                  <a:pt x="885" y="522"/>
                </a:lnTo>
                <a:lnTo>
                  <a:pt x="885" y="313"/>
                </a:lnTo>
                <a:cubicBezTo>
                  <a:pt x="885" y="257"/>
                  <a:pt x="837" y="209"/>
                  <a:pt x="780" y="209"/>
                </a:cubicBezTo>
                <a:lnTo>
                  <a:pt x="573" y="209"/>
                </a:lnTo>
                <a:lnTo>
                  <a:pt x="573" y="130"/>
                </a:lnTo>
                <a:cubicBezTo>
                  <a:pt x="573" y="57"/>
                  <a:pt x="513" y="0"/>
                  <a:pt x="443" y="0"/>
                </a:cubicBezTo>
                <a:cubicBezTo>
                  <a:pt x="372" y="0"/>
                  <a:pt x="313" y="59"/>
                  <a:pt x="313" y="130"/>
                </a:cubicBezTo>
                <a:lnTo>
                  <a:pt x="313" y="209"/>
                </a:lnTo>
                <a:lnTo>
                  <a:pt x="104" y="209"/>
                </a:lnTo>
                <a:cubicBezTo>
                  <a:pt x="48" y="209"/>
                  <a:pt x="0" y="257"/>
                  <a:pt x="0" y="313"/>
                </a:cubicBezTo>
                <a:lnTo>
                  <a:pt x="0" y="511"/>
                </a:lnTo>
                <a:lnTo>
                  <a:pt x="79" y="511"/>
                </a:lnTo>
                <a:cubicBezTo>
                  <a:pt x="158" y="511"/>
                  <a:pt x="220" y="573"/>
                  <a:pt x="220" y="652"/>
                </a:cubicBezTo>
                <a:cubicBezTo>
                  <a:pt x="220" y="731"/>
                  <a:pt x="158" y="793"/>
                  <a:pt x="79" y="793"/>
                </a:cubicBezTo>
                <a:lnTo>
                  <a:pt x="0" y="793"/>
                </a:lnTo>
                <a:lnTo>
                  <a:pt x="0" y="991"/>
                </a:lnTo>
                <a:cubicBezTo>
                  <a:pt x="0" y="1047"/>
                  <a:pt x="48" y="1095"/>
                  <a:pt x="104" y="1095"/>
                </a:cubicBezTo>
                <a:lnTo>
                  <a:pt x="302" y="1095"/>
                </a:lnTo>
                <a:lnTo>
                  <a:pt x="302" y="1016"/>
                </a:lnTo>
                <a:cubicBezTo>
                  <a:pt x="302" y="937"/>
                  <a:pt x="364" y="875"/>
                  <a:pt x="443" y="875"/>
                </a:cubicBezTo>
                <a:cubicBezTo>
                  <a:pt x="522" y="875"/>
                  <a:pt x="584" y="937"/>
                  <a:pt x="584" y="1016"/>
                </a:cubicBezTo>
                <a:lnTo>
                  <a:pt x="584" y="1095"/>
                </a:lnTo>
                <a:lnTo>
                  <a:pt x="780" y="1095"/>
                </a:lnTo>
                <a:cubicBezTo>
                  <a:pt x="837" y="1095"/>
                  <a:pt x="885" y="1047"/>
                  <a:pt x="885" y="991"/>
                </a:cubicBezTo>
                <a:lnTo>
                  <a:pt x="885" y="782"/>
                </a:lnTo>
                <a:lnTo>
                  <a:pt x="964" y="782"/>
                </a:lnTo>
                <a:cubicBezTo>
                  <a:pt x="1037" y="782"/>
                  <a:pt x="1094" y="722"/>
                  <a:pt x="1094" y="652"/>
                </a:cubicBezTo>
                <a:cubicBezTo>
                  <a:pt x="1094" y="581"/>
                  <a:pt x="1034" y="522"/>
                  <a:pt x="964" y="522"/>
                </a:cubicBezTo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flipH="1" rot="10800000">
            <a:off x="6032926" y="3056881"/>
            <a:ext cx="473848" cy="470379"/>
          </a:xfrm>
          <a:custGeom>
            <a:pathLst>
              <a:path extrusionOk="0" h="1096" w="1095">
                <a:moveTo>
                  <a:pt x="964" y="522"/>
                </a:moveTo>
                <a:lnTo>
                  <a:pt x="885" y="522"/>
                </a:lnTo>
                <a:lnTo>
                  <a:pt x="885" y="313"/>
                </a:lnTo>
                <a:cubicBezTo>
                  <a:pt x="885" y="257"/>
                  <a:pt x="837" y="209"/>
                  <a:pt x="780" y="209"/>
                </a:cubicBezTo>
                <a:lnTo>
                  <a:pt x="573" y="209"/>
                </a:lnTo>
                <a:lnTo>
                  <a:pt x="573" y="130"/>
                </a:lnTo>
                <a:cubicBezTo>
                  <a:pt x="573" y="57"/>
                  <a:pt x="513" y="0"/>
                  <a:pt x="443" y="0"/>
                </a:cubicBezTo>
                <a:cubicBezTo>
                  <a:pt x="372" y="0"/>
                  <a:pt x="313" y="59"/>
                  <a:pt x="313" y="130"/>
                </a:cubicBezTo>
                <a:lnTo>
                  <a:pt x="313" y="209"/>
                </a:lnTo>
                <a:lnTo>
                  <a:pt x="104" y="209"/>
                </a:lnTo>
                <a:cubicBezTo>
                  <a:pt x="48" y="209"/>
                  <a:pt x="0" y="257"/>
                  <a:pt x="0" y="313"/>
                </a:cubicBezTo>
                <a:lnTo>
                  <a:pt x="0" y="511"/>
                </a:lnTo>
                <a:lnTo>
                  <a:pt x="79" y="511"/>
                </a:lnTo>
                <a:cubicBezTo>
                  <a:pt x="158" y="511"/>
                  <a:pt x="220" y="573"/>
                  <a:pt x="220" y="652"/>
                </a:cubicBezTo>
                <a:cubicBezTo>
                  <a:pt x="220" y="731"/>
                  <a:pt x="158" y="793"/>
                  <a:pt x="79" y="793"/>
                </a:cubicBezTo>
                <a:lnTo>
                  <a:pt x="0" y="793"/>
                </a:lnTo>
                <a:lnTo>
                  <a:pt x="0" y="991"/>
                </a:lnTo>
                <a:cubicBezTo>
                  <a:pt x="0" y="1047"/>
                  <a:pt x="48" y="1095"/>
                  <a:pt x="104" y="1095"/>
                </a:cubicBezTo>
                <a:lnTo>
                  <a:pt x="302" y="1095"/>
                </a:lnTo>
                <a:lnTo>
                  <a:pt x="302" y="1016"/>
                </a:lnTo>
                <a:cubicBezTo>
                  <a:pt x="302" y="937"/>
                  <a:pt x="364" y="875"/>
                  <a:pt x="443" y="875"/>
                </a:cubicBezTo>
                <a:cubicBezTo>
                  <a:pt x="522" y="875"/>
                  <a:pt x="584" y="937"/>
                  <a:pt x="584" y="1016"/>
                </a:cubicBezTo>
                <a:lnTo>
                  <a:pt x="584" y="1095"/>
                </a:lnTo>
                <a:lnTo>
                  <a:pt x="780" y="1095"/>
                </a:lnTo>
                <a:cubicBezTo>
                  <a:pt x="837" y="1095"/>
                  <a:pt x="885" y="1047"/>
                  <a:pt x="885" y="991"/>
                </a:cubicBezTo>
                <a:lnTo>
                  <a:pt x="885" y="782"/>
                </a:lnTo>
                <a:lnTo>
                  <a:pt x="964" y="782"/>
                </a:lnTo>
                <a:cubicBezTo>
                  <a:pt x="1037" y="782"/>
                  <a:pt x="1094" y="722"/>
                  <a:pt x="1094" y="652"/>
                </a:cubicBezTo>
                <a:cubicBezTo>
                  <a:pt x="1094" y="581"/>
                  <a:pt x="1034" y="522"/>
                  <a:pt x="964" y="522"/>
                </a:cubicBezTo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379635" y="3858798"/>
            <a:ext cx="3424500" cy="118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568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Proxy A - Flow X</a:t>
            </a:r>
            <a:endParaRPr b="1"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3143336" y="4376145"/>
            <a:ext cx="520500" cy="514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3779317" y="4376145"/>
            <a:ext cx="520500" cy="514800"/>
          </a:xfrm>
          <a:prstGeom prst="roundRect">
            <a:avLst>
              <a:gd fmla="val 16667" name="adj"/>
            </a:avLst>
          </a:prstGeom>
          <a:solidFill>
            <a:srgbClr val="D93E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415298" y="4376145"/>
            <a:ext cx="520500" cy="514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121944" y="4376145"/>
            <a:ext cx="520500" cy="514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916007" y="3858798"/>
            <a:ext cx="2742300" cy="118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568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Proxy A - Flow Y</a:t>
            </a:r>
            <a:endParaRPr b="1"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043727" y="4376145"/>
            <a:ext cx="520500" cy="514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679708" y="4376145"/>
            <a:ext cx="520500" cy="514800"/>
          </a:xfrm>
          <a:prstGeom prst="roundRect">
            <a:avLst>
              <a:gd fmla="val 16667" name="adj"/>
            </a:avLst>
          </a:prstGeom>
          <a:solidFill>
            <a:srgbClr val="D93E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8315689" y="4376145"/>
            <a:ext cx="520500" cy="514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951670" y="4376145"/>
            <a:ext cx="520500" cy="514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Shape 187"/>
          <p:cNvCxnSpPr>
            <a:stCxn id="179" idx="0"/>
            <a:endCxn id="173" idx="1"/>
          </p:cNvCxnSpPr>
          <p:nvPr/>
        </p:nvCxnSpPr>
        <p:spPr>
          <a:xfrm rot="-5400000">
            <a:off x="4072717" y="3055995"/>
            <a:ext cx="1287000" cy="13533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88" name="Shape 188"/>
          <p:cNvCxnSpPr>
            <a:stCxn id="184" idx="0"/>
            <a:endCxn id="173" idx="3"/>
          </p:cNvCxnSpPr>
          <p:nvPr/>
        </p:nvCxnSpPr>
        <p:spPr>
          <a:xfrm flipH="1" rot="5400000">
            <a:off x="6879158" y="3315345"/>
            <a:ext cx="1287000" cy="8346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89" name="Shape 189"/>
          <p:cNvSpPr/>
          <p:nvPr/>
        </p:nvSpPr>
        <p:spPr>
          <a:xfrm>
            <a:off x="6916025" y="5314200"/>
            <a:ext cx="2742600" cy="6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Multiple API proxies consume shared Flow callouts</a:t>
            </a:r>
            <a:endParaRPr/>
          </a:p>
        </p:txBody>
      </p:sp>
      <p:cxnSp>
        <p:nvCxnSpPr>
          <p:cNvPr id="190" name="Shape 190"/>
          <p:cNvCxnSpPr>
            <a:stCxn id="172" idx="0"/>
            <a:endCxn id="179" idx="2"/>
          </p:cNvCxnSpPr>
          <p:nvPr/>
        </p:nvCxnSpPr>
        <p:spPr>
          <a:xfrm rot="-5400000">
            <a:off x="3828550" y="5102150"/>
            <a:ext cx="4233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D93E2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>
            <a:stCxn id="172" idx="0"/>
            <a:endCxn id="184" idx="2"/>
          </p:cNvCxnSpPr>
          <p:nvPr/>
        </p:nvCxnSpPr>
        <p:spPr>
          <a:xfrm rot="-5400000">
            <a:off x="5778250" y="3152450"/>
            <a:ext cx="423300" cy="39000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D93E2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Shape 192"/>
          <p:cNvSpPr/>
          <p:nvPr/>
        </p:nvSpPr>
        <p:spPr>
          <a:xfrm>
            <a:off x="4628825" y="1772825"/>
            <a:ext cx="3240600" cy="63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flow bundle contains reusable logic such as policies and resources</a:t>
            </a:r>
            <a:endParaRPr/>
          </a:p>
        </p:txBody>
      </p:sp>
      <p:cxnSp>
        <p:nvCxnSpPr>
          <p:cNvPr id="193" name="Shape 193"/>
          <p:cNvCxnSpPr>
            <a:stCxn id="189" idx="1"/>
            <a:endCxn id="177" idx="3"/>
          </p:cNvCxnSpPr>
          <p:nvPr/>
        </p:nvCxnSpPr>
        <p:spPr>
          <a:xfrm rot="10800000">
            <a:off x="5804225" y="4450650"/>
            <a:ext cx="1111800" cy="1203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1568B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Shape 194"/>
          <p:cNvCxnSpPr>
            <a:stCxn id="189" idx="3"/>
            <a:endCxn id="182" idx="3"/>
          </p:cNvCxnSpPr>
          <p:nvPr/>
        </p:nvCxnSpPr>
        <p:spPr>
          <a:xfrm flipH="1" rot="10800000">
            <a:off x="9658625" y="4450650"/>
            <a:ext cx="600" cy="12036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1568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Shape 195"/>
          <p:cNvSpPr/>
          <p:nvPr/>
        </p:nvSpPr>
        <p:spPr>
          <a:xfrm>
            <a:off x="4495619" y="1589228"/>
            <a:ext cx="360000" cy="355800"/>
          </a:xfrm>
          <a:prstGeom prst="ellipse">
            <a:avLst/>
          </a:prstGeom>
          <a:solidFill>
            <a:srgbClr val="FFA6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9472647" y="5128408"/>
            <a:ext cx="360000" cy="355800"/>
          </a:xfrm>
          <a:prstGeom prst="ellipse">
            <a:avLst/>
          </a:prstGeom>
          <a:solidFill>
            <a:srgbClr val="1568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8232708" y="1485118"/>
            <a:ext cx="1813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A60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ORGANIZATION</a:t>
            </a:r>
            <a:endParaRPr b="1" sz="1800">
              <a:solidFill>
                <a:srgbClr val="FFA60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98" name="Shape 198"/>
          <p:cNvCxnSpPr>
            <a:stCxn id="192" idx="2"/>
            <a:endCxn id="173" idx="0"/>
          </p:cNvCxnSpPr>
          <p:nvPr/>
        </p:nvCxnSpPr>
        <p:spPr>
          <a:xfrm>
            <a:off x="6249125" y="2404925"/>
            <a:ext cx="0" cy="142800"/>
          </a:xfrm>
          <a:prstGeom prst="straightConnector1">
            <a:avLst/>
          </a:prstGeom>
          <a:noFill/>
          <a:ln cap="flat" cmpd="sng" w="3810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Shape 199"/>
          <p:cNvSpPr/>
          <p:nvPr/>
        </p:nvSpPr>
        <p:spPr>
          <a:xfrm>
            <a:off x="9703825" y="1419800"/>
            <a:ext cx="155400" cy="1554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9734875" y="1450850"/>
            <a:ext cx="93300" cy="93300"/>
          </a:xfrm>
          <a:prstGeom prst="ellipse">
            <a:avLst/>
          </a:prstGeom>
          <a:solidFill>
            <a:srgbClr val="FFA6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6826900" y="606500"/>
            <a:ext cx="3279900" cy="671700"/>
          </a:xfrm>
          <a:prstGeom prst="roundRect">
            <a:avLst>
              <a:gd fmla="val 16667" name="adj"/>
            </a:avLst>
          </a:prstGeom>
          <a:solidFill>
            <a:srgbClr val="FFA6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Only available on request. They have to be enabled in the organization.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9703825" y="1191200"/>
            <a:ext cx="155400" cy="1554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Shape 203"/>
          <p:cNvCxnSpPr/>
          <p:nvPr/>
        </p:nvCxnSpPr>
        <p:spPr>
          <a:xfrm>
            <a:off x="9781525" y="1278075"/>
            <a:ext cx="0" cy="180600"/>
          </a:xfrm>
          <a:prstGeom prst="straightConnector1">
            <a:avLst/>
          </a:prstGeom>
          <a:noFill/>
          <a:ln cap="flat" cmpd="sng" w="28575">
            <a:solidFill>
              <a:srgbClr val="FFA60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Shape 204"/>
          <p:cNvSpPr/>
          <p:nvPr/>
        </p:nvSpPr>
        <p:spPr>
          <a:xfrm>
            <a:off x="9734875" y="1222250"/>
            <a:ext cx="93300" cy="93300"/>
          </a:xfrm>
          <a:prstGeom prst="ellipse">
            <a:avLst/>
          </a:prstGeom>
          <a:solidFill>
            <a:srgbClr val="FFA60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 flipH="1" rot="10800000">
            <a:off x="9703825" y="1419800"/>
            <a:ext cx="155400" cy="155400"/>
          </a:xfrm>
          <a:prstGeom prst="blockArc">
            <a:avLst>
              <a:gd fmla="val 10257043" name="adj1"/>
              <a:gd fmla="val 493568" name="adj2"/>
              <a:gd fmla="val 0" name="adj3"/>
            </a:avLst>
          </a:prstGeom>
          <a:solidFill>
            <a:srgbClr val="FFA608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147462" y="5128398"/>
            <a:ext cx="360000" cy="355800"/>
          </a:xfrm>
          <a:prstGeom prst="ellipse">
            <a:avLst/>
          </a:prstGeom>
          <a:solidFill>
            <a:srgbClr val="D93E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Shared Flows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cases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70025" y="1430475"/>
            <a:ext cx="11043300" cy="25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them for functionality that is used in multiple places or must be standardized across APIs in an organization: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Traffic management: 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SpikeArrest, Quota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OAuth access token or API Key token verification, threat protection.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Standard error messages.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Mediation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Transformations between XML and JSON message formats.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Flow Hooks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181925" y="1836575"/>
            <a:ext cx="5365200" cy="4315500"/>
          </a:xfrm>
          <a:prstGeom prst="roundRect">
            <a:avLst>
              <a:gd fmla="val 3784" name="adj"/>
            </a:avLst>
          </a:prstGeom>
          <a:noFill/>
          <a:ln cap="flat" cmpd="sng" w="2857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307187" y="2844897"/>
            <a:ext cx="7207800" cy="5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AFAFA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 rot="10800000">
            <a:off x="2307090" y="4923143"/>
            <a:ext cx="7207800" cy="5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AFAFA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430147" y="4990189"/>
            <a:ext cx="1523100" cy="398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Conditional Flows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4604557" y="5289630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413807" y="5546943"/>
            <a:ext cx="1523100" cy="398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PostFlow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4604557" y="5471756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Shape 225"/>
          <p:cNvCxnSpPr/>
          <p:nvPr/>
        </p:nvCxnSpPr>
        <p:spPr>
          <a:xfrm>
            <a:off x="4691215" y="5421292"/>
            <a:ext cx="0" cy="168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Shape 226"/>
          <p:cNvSpPr/>
          <p:nvPr/>
        </p:nvSpPr>
        <p:spPr>
          <a:xfrm>
            <a:off x="4646212" y="5513412"/>
            <a:ext cx="90000" cy="9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Shape 227"/>
          <p:cNvCxnSpPr>
            <a:endCxn id="228" idx="1"/>
          </p:cNvCxnSpPr>
          <p:nvPr/>
        </p:nvCxnSpPr>
        <p:spPr>
          <a:xfrm flipH="1" rot="10800000">
            <a:off x="6108676" y="2547824"/>
            <a:ext cx="631200" cy="56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Shape 229"/>
          <p:cNvCxnSpPr>
            <a:stCxn id="230" idx="3"/>
          </p:cNvCxnSpPr>
          <p:nvPr/>
        </p:nvCxnSpPr>
        <p:spPr>
          <a:xfrm flipH="1" rot="10800000">
            <a:off x="4953248" y="3116632"/>
            <a:ext cx="603900" cy="56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Shape 231"/>
          <p:cNvSpPr/>
          <p:nvPr/>
        </p:nvSpPr>
        <p:spPr>
          <a:xfrm>
            <a:off x="3403137" y="2917578"/>
            <a:ext cx="1523100" cy="398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Conditional Flows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3403162" y="2348774"/>
            <a:ext cx="1523100" cy="398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PreFlow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430148" y="3486382"/>
            <a:ext cx="1523100" cy="398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PostFlow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4577573" y="2663877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19228" y="2705533"/>
            <a:ext cx="90000" cy="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4577573" y="2846003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619228" y="2887659"/>
            <a:ext cx="90000" cy="9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>
            <a:stCxn id="234" idx="4"/>
            <a:endCxn id="236" idx="0"/>
          </p:cNvCxnSpPr>
          <p:nvPr/>
        </p:nvCxnSpPr>
        <p:spPr>
          <a:xfrm>
            <a:off x="4664228" y="2795533"/>
            <a:ext cx="0" cy="9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Shape 238"/>
          <p:cNvSpPr/>
          <p:nvPr/>
        </p:nvSpPr>
        <p:spPr>
          <a:xfrm>
            <a:off x="4577573" y="3217019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4619228" y="3258675"/>
            <a:ext cx="90000" cy="9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7573" y="3399145"/>
            <a:ext cx="173100" cy="17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Shape 241"/>
          <p:cNvCxnSpPr/>
          <p:nvPr/>
        </p:nvCxnSpPr>
        <p:spPr>
          <a:xfrm>
            <a:off x="4664231" y="3348681"/>
            <a:ext cx="0" cy="168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Shape 242"/>
          <p:cNvSpPr/>
          <p:nvPr/>
        </p:nvSpPr>
        <p:spPr>
          <a:xfrm>
            <a:off x="6739863" y="2917578"/>
            <a:ext cx="1523100" cy="398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Conditional Flows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739876" y="2348774"/>
            <a:ext cx="1523100" cy="3981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PreFlow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766849" y="3486382"/>
            <a:ext cx="1523100" cy="398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PostFlow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7914274" y="2663877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955929" y="2705533"/>
            <a:ext cx="90000" cy="900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7914274" y="2846003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955929" y="2887659"/>
            <a:ext cx="90000" cy="9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Shape 248"/>
          <p:cNvCxnSpPr>
            <a:stCxn id="245" idx="4"/>
            <a:endCxn id="247" idx="0"/>
          </p:cNvCxnSpPr>
          <p:nvPr/>
        </p:nvCxnSpPr>
        <p:spPr>
          <a:xfrm>
            <a:off x="8000929" y="2795533"/>
            <a:ext cx="0" cy="92100"/>
          </a:xfrm>
          <a:prstGeom prst="straightConnector1">
            <a:avLst/>
          </a:prstGeom>
          <a:noFill/>
          <a:ln cap="flat" cmpd="sng" w="28575">
            <a:solidFill>
              <a:srgbClr val="0D0C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Shape 249"/>
          <p:cNvSpPr/>
          <p:nvPr/>
        </p:nvSpPr>
        <p:spPr>
          <a:xfrm>
            <a:off x="7914274" y="3217019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914274" y="3399145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7955929" y="3440800"/>
            <a:ext cx="90000" cy="9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Shape 252"/>
          <p:cNvCxnSpPr/>
          <p:nvPr/>
        </p:nvCxnSpPr>
        <p:spPr>
          <a:xfrm>
            <a:off x="8000881" y="3334472"/>
            <a:ext cx="0" cy="168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Shape 253"/>
          <p:cNvSpPr/>
          <p:nvPr/>
        </p:nvSpPr>
        <p:spPr>
          <a:xfrm>
            <a:off x="7955929" y="3258675"/>
            <a:ext cx="90000" cy="9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430147" y="4421385"/>
            <a:ext cx="1523100" cy="3981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PreFlow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604557" y="4736489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646212" y="4778144"/>
            <a:ext cx="90000" cy="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604557" y="4918614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646212" y="4960270"/>
            <a:ext cx="90000" cy="9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Shape 259"/>
          <p:cNvCxnSpPr>
            <a:stCxn id="256" idx="4"/>
            <a:endCxn id="258" idx="0"/>
          </p:cNvCxnSpPr>
          <p:nvPr/>
        </p:nvCxnSpPr>
        <p:spPr>
          <a:xfrm>
            <a:off x="4691212" y="4868144"/>
            <a:ext cx="0" cy="92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Shape 260"/>
          <p:cNvSpPr/>
          <p:nvPr/>
        </p:nvSpPr>
        <p:spPr>
          <a:xfrm>
            <a:off x="4646212" y="5331286"/>
            <a:ext cx="90000" cy="9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766848" y="4990189"/>
            <a:ext cx="1523100" cy="398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Conditional Flows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6766848" y="4421385"/>
            <a:ext cx="1523100" cy="3981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PreFlow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793833" y="5558993"/>
            <a:ext cx="1523100" cy="398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PostFlow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7941258" y="4736489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7982913" y="4778144"/>
            <a:ext cx="90000" cy="900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7941258" y="4918614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7982913" y="4960270"/>
            <a:ext cx="90000" cy="9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Shape 268"/>
          <p:cNvCxnSpPr>
            <a:stCxn id="265" idx="4"/>
            <a:endCxn id="267" idx="0"/>
          </p:cNvCxnSpPr>
          <p:nvPr/>
        </p:nvCxnSpPr>
        <p:spPr>
          <a:xfrm>
            <a:off x="8027913" y="4868144"/>
            <a:ext cx="0" cy="92100"/>
          </a:xfrm>
          <a:prstGeom prst="straightConnector1">
            <a:avLst/>
          </a:prstGeom>
          <a:noFill/>
          <a:ln cap="flat" cmpd="sng" w="28575">
            <a:solidFill>
              <a:srgbClr val="0D0C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Shape 269"/>
          <p:cNvSpPr/>
          <p:nvPr/>
        </p:nvSpPr>
        <p:spPr>
          <a:xfrm>
            <a:off x="7941258" y="5289630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7941258" y="5471756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982913" y="5513412"/>
            <a:ext cx="90000" cy="9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Shape 272"/>
          <p:cNvCxnSpPr/>
          <p:nvPr/>
        </p:nvCxnSpPr>
        <p:spPr>
          <a:xfrm>
            <a:off x="8027866" y="5407083"/>
            <a:ext cx="0" cy="168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Shape 273"/>
          <p:cNvSpPr/>
          <p:nvPr/>
        </p:nvSpPr>
        <p:spPr>
          <a:xfrm>
            <a:off x="7982913" y="5331286"/>
            <a:ext cx="90000" cy="9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3403175" y="1923217"/>
            <a:ext cx="1523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Proxy Endpoint</a:t>
            </a:r>
            <a:endParaRPr b="1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6750816" y="1923229"/>
            <a:ext cx="15231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Target Endpoint</a:t>
            </a:r>
            <a:endParaRPr b="1"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5269191" y="2348774"/>
            <a:ext cx="11280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Route Rule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2307187" y="3264997"/>
            <a:ext cx="995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8451846" y="4639055"/>
            <a:ext cx="109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Response</a:t>
            </a:r>
            <a:endParaRPr b="1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5531123" y="2831782"/>
            <a:ext cx="603900" cy="568800"/>
          </a:xfrm>
          <a:prstGeom prst="flowChartSummingJunction">
            <a:avLst/>
          </a:prstGeom>
          <a:solidFill>
            <a:srgbClr val="FAFAFA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5291920" y="1625550"/>
            <a:ext cx="1240800" cy="4044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Proxy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" name="Shape 281"/>
          <p:cNvCxnSpPr/>
          <p:nvPr/>
        </p:nvCxnSpPr>
        <p:spPr>
          <a:xfrm>
            <a:off x="2551251" y="4130371"/>
            <a:ext cx="6633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2" name="Shape 282"/>
          <p:cNvSpPr/>
          <p:nvPr/>
        </p:nvSpPr>
        <p:spPr>
          <a:xfrm>
            <a:off x="575400" y="2327197"/>
            <a:ext cx="2423700" cy="441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Pre-proxy Flow Hook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ook.png" id="283" name="Shape 283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80132" y="2420446"/>
            <a:ext cx="255004" cy="255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/>
          <p:nvPr/>
        </p:nvSpPr>
        <p:spPr>
          <a:xfrm>
            <a:off x="575400" y="5537411"/>
            <a:ext cx="2423700" cy="441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Post-proxy Flow Hook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ook.png" id="285" name="Shape 285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80132" y="5630660"/>
            <a:ext cx="255004" cy="255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8765370" y="2327197"/>
            <a:ext cx="2423700" cy="441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Pre-target Flow Hook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ook.png" id="287" name="Shape 287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8947922" y="2420446"/>
            <a:ext cx="255004" cy="255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8765370" y="5537411"/>
            <a:ext cx="2423700" cy="4413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Post-target Flow Hook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ook.png" id="289" name="Shape 289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8926470" y="5630660"/>
            <a:ext cx="255004" cy="255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2887305" y="2461334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928961" y="2502990"/>
            <a:ext cx="90000" cy="90000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352423" y="2461334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394078" y="2502990"/>
            <a:ext cx="90000" cy="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Shape 294"/>
          <p:cNvCxnSpPr>
            <a:stCxn id="291" idx="6"/>
            <a:endCxn id="293" idx="2"/>
          </p:cNvCxnSpPr>
          <p:nvPr/>
        </p:nvCxnSpPr>
        <p:spPr>
          <a:xfrm>
            <a:off x="3018961" y="2547990"/>
            <a:ext cx="375000" cy="0"/>
          </a:xfrm>
          <a:prstGeom prst="straightConnector1">
            <a:avLst/>
          </a:prstGeom>
          <a:noFill/>
          <a:ln cap="flat" cmpd="sng" w="19050">
            <a:solidFill>
              <a:srgbClr val="BDBD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Shape 295"/>
          <p:cNvSpPr/>
          <p:nvPr/>
        </p:nvSpPr>
        <p:spPr>
          <a:xfrm>
            <a:off x="2887305" y="5680702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2928961" y="5722357"/>
            <a:ext cx="90000" cy="90000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3352423" y="5680702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3394078" y="5722357"/>
            <a:ext cx="90000" cy="90000"/>
          </a:xfrm>
          <a:prstGeom prst="ellipse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Shape 299"/>
          <p:cNvCxnSpPr>
            <a:stCxn id="296" idx="6"/>
            <a:endCxn id="298" idx="2"/>
          </p:cNvCxnSpPr>
          <p:nvPr/>
        </p:nvCxnSpPr>
        <p:spPr>
          <a:xfrm>
            <a:off x="3018961" y="5767357"/>
            <a:ext cx="375000" cy="0"/>
          </a:xfrm>
          <a:prstGeom prst="straightConnector1">
            <a:avLst/>
          </a:prstGeom>
          <a:noFill/>
          <a:ln cap="flat" cmpd="sng" w="19050">
            <a:solidFill>
              <a:srgbClr val="BDBD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Shape 300"/>
          <p:cNvSpPr/>
          <p:nvPr/>
        </p:nvSpPr>
        <p:spPr>
          <a:xfrm flipH="1">
            <a:off x="8702002" y="5672302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 flipH="1">
            <a:off x="8743447" y="5713958"/>
            <a:ext cx="90000" cy="90000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flipH="1">
            <a:off x="8236884" y="5672302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flipH="1">
            <a:off x="8278329" y="5713958"/>
            <a:ext cx="90000" cy="9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Shape 304"/>
          <p:cNvCxnSpPr>
            <a:stCxn id="301" idx="6"/>
            <a:endCxn id="303" idx="2"/>
          </p:cNvCxnSpPr>
          <p:nvPr/>
        </p:nvCxnSpPr>
        <p:spPr>
          <a:xfrm rot="10800000">
            <a:off x="8368447" y="5758958"/>
            <a:ext cx="375000" cy="0"/>
          </a:xfrm>
          <a:prstGeom prst="straightConnector1">
            <a:avLst/>
          </a:prstGeom>
          <a:noFill/>
          <a:ln cap="flat" cmpd="sng" w="19050">
            <a:solidFill>
              <a:srgbClr val="BDBD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Shape 305"/>
          <p:cNvSpPr/>
          <p:nvPr/>
        </p:nvSpPr>
        <p:spPr>
          <a:xfrm flipH="1">
            <a:off x="8702002" y="2452934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 flipH="1">
            <a:off x="8743447" y="2494590"/>
            <a:ext cx="90000" cy="90000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 flipH="1">
            <a:off x="8160232" y="2452934"/>
            <a:ext cx="173100" cy="173100"/>
          </a:xfrm>
          <a:prstGeom prst="ellipse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 flipH="1">
            <a:off x="8201677" y="2494590"/>
            <a:ext cx="90000" cy="900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Shape 309"/>
          <p:cNvCxnSpPr>
            <a:stCxn id="306" idx="6"/>
            <a:endCxn id="308" idx="2"/>
          </p:cNvCxnSpPr>
          <p:nvPr/>
        </p:nvCxnSpPr>
        <p:spPr>
          <a:xfrm rot="10800000">
            <a:off x="8291647" y="2539590"/>
            <a:ext cx="451800" cy="0"/>
          </a:xfrm>
          <a:prstGeom prst="straightConnector1">
            <a:avLst/>
          </a:prstGeom>
          <a:noFill/>
          <a:ln cap="flat" cmpd="sng" w="19050">
            <a:solidFill>
              <a:srgbClr val="BDBD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Shape 310"/>
          <p:cNvSpPr txBox="1"/>
          <p:nvPr/>
        </p:nvSpPr>
        <p:spPr>
          <a:xfrm>
            <a:off x="370025" y="1115050"/>
            <a:ext cx="11004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Attach a shared flow so that it executes at the same place for </a:t>
            </a:r>
            <a:r>
              <a:rPr b="1" lang="en-US" sz="1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lang="en-US" sz="1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proxies deployed to an environment.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4619228" y="3440800"/>
            <a:ext cx="90000" cy="90000"/>
          </a:xfrm>
          <a:prstGeom prst="ellipse">
            <a:avLst/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370037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Shared Flows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Shared Flow Bundle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379975" y="1523500"/>
            <a:ext cx="4957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293825" y="1380925"/>
            <a:ext cx="53418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Figure out what the shared set of features should be (e.g, traffic management).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root directory called </a:t>
            </a: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sharedflowbundle.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04800" lvl="0" marL="457200" rtl="0">
              <a:spcBef>
                <a:spcPts val="600"/>
              </a:spcBef>
              <a:spcAft>
                <a:spcPts val="600"/>
              </a:spcAft>
              <a:buClr>
                <a:srgbClr val="666666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Implement policies and supporting resources. The directory structure in the bundle would be similar to the API proxy one.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839900" y="2896800"/>
            <a:ext cx="4795800" cy="1064400"/>
          </a:xfrm>
          <a:prstGeom prst="roundRect">
            <a:avLst>
              <a:gd fmla="val 358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&lt;?xml version="1.0" encoding="UTF-8" standalone="yes"?&gt;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&lt;SpikeArrest name="SpikeArrest"&gt;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&lt;Rate&gt;30ps&lt;/Rate&gt;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&lt;/SpikeArrest&gt;</a:t>
            </a:r>
            <a:endParaRPr sz="1200"/>
          </a:p>
        </p:txBody>
      </p:sp>
      <p:sp>
        <p:nvSpPr>
          <p:cNvPr id="320" name="Shape 320"/>
          <p:cNvSpPr txBox="1"/>
          <p:nvPr/>
        </p:nvSpPr>
        <p:spPr>
          <a:xfrm>
            <a:off x="293825" y="3968475"/>
            <a:ext cx="54912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eriod" startAt="4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subdirectory named </a:t>
            </a: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sharedflows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and a shared flow file inside including the policies created in the step before as steps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850650" y="4795550"/>
            <a:ext cx="4785000" cy="1386000"/>
          </a:xfrm>
          <a:prstGeom prst="roundRect">
            <a:avLst>
              <a:gd fmla="val 451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&lt;?xml version="1.0" encoding="UTF-8" standalone="yes"?&gt;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&lt;SharedFlow name="TM"&gt;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&lt;Step&gt;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&lt;Name&gt;</a:t>
            </a:r>
            <a:r>
              <a:rPr b="1"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SpikeArrest</a:t>
            </a: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&lt;/Name&gt;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&lt;/Step&gt;</a:t>
            </a:r>
            <a:b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&lt;/SharedFlow&gt;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6027475" y="1380913"/>
            <a:ext cx="5022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eriod" startAt="5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the shared flow bundle file.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6573425" y="2026300"/>
            <a:ext cx="4795800" cy="1140600"/>
          </a:xfrm>
          <a:prstGeom prst="roundRect">
            <a:avLst>
              <a:gd fmla="val 363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&lt;?xml version="1.0" encoding="UTF-8" standalone="yes"?&gt;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&lt;SharedFlowBundle name="TrafficManagement"&gt;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&lt;Description&gt;Traffic Management&lt;/Description&gt;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&lt;/SharedFlowBundle&gt;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6027475" y="3166900"/>
            <a:ext cx="5531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AutoNum type="arabicPeriod" startAt="6"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the shared flow bundle archive.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573425" y="3583500"/>
            <a:ext cx="4738500" cy="426000"/>
          </a:xfrm>
          <a:prstGeom prst="roundRect">
            <a:avLst>
              <a:gd fmla="val 363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$ zip sharedflowbundle.zip sharedflowbundle</a:t>
            </a:r>
            <a:endParaRPr sz="11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760325" y="2559025"/>
            <a:ext cx="4089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Policy</a:t>
            </a: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(sharedflowbundle/policies/SpikeArrest.xml)</a:t>
            </a:r>
            <a:endParaRPr sz="1200"/>
          </a:p>
        </p:txBody>
      </p:sp>
      <p:sp>
        <p:nvSpPr>
          <p:cNvPr id="327" name="Shape 327"/>
          <p:cNvSpPr txBox="1"/>
          <p:nvPr/>
        </p:nvSpPr>
        <p:spPr>
          <a:xfrm>
            <a:off x="760325" y="4490175"/>
            <a:ext cx="5164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Shared Flow</a:t>
            </a: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(sharedflowbundle/sharedflows/TrafficManagement.xml)</a:t>
            </a:r>
            <a:endParaRPr sz="1200"/>
          </a:p>
        </p:txBody>
      </p:sp>
      <p:sp>
        <p:nvSpPr>
          <p:cNvPr id="328" name="Shape 328"/>
          <p:cNvSpPr txBox="1"/>
          <p:nvPr/>
        </p:nvSpPr>
        <p:spPr>
          <a:xfrm>
            <a:off x="6484675" y="1735600"/>
            <a:ext cx="45657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Shared Flow Bundle</a:t>
            </a:r>
            <a:r>
              <a:rPr lang="en-US" sz="12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(sharedflowbundle/TrafficManagement.xml)</a:t>
            </a:r>
            <a:endParaRPr sz="12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29" name="Shape 329"/>
          <p:cNvCxnSpPr/>
          <p:nvPr/>
        </p:nvCxnSpPr>
        <p:spPr>
          <a:xfrm>
            <a:off x="5940500" y="1399600"/>
            <a:ext cx="0" cy="4750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370025" y="522375"/>
            <a:ext cx="6614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Shared Flows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Importing and Deploying a Shared Flow Bundle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512350" y="2345875"/>
            <a:ext cx="11220000" cy="923700"/>
          </a:xfrm>
          <a:prstGeom prst="roundRect">
            <a:avLst>
              <a:gd fmla="val 363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$ curl -v -u {email}:{password} -X POST -F "file=@/path/to/zip/file.zip" \ 'https://api.enterprise.apigee.com/v1/o/{org_name}/sharedflows?action=import&amp;name={name}' </a:t>
            </a:r>
            <a:endParaRPr sz="16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512350" y="3946075"/>
            <a:ext cx="11220000" cy="1080900"/>
          </a:xfrm>
          <a:prstGeom prst="roundRect">
            <a:avLst>
              <a:gd fmla="val 363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$ curl -v -u {email}:{password} -X POST -H "Content-Type:application/octet-stream" \</a:t>
            </a:r>
            <a:b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 sz="16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'https://api.enterprise.apigee.com/v1/o/{org}/e/{env}/sharedflows/{name}/revisions/{rev_number}/deployments</a:t>
            </a:r>
            <a:endParaRPr sz="16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446950" y="1831000"/>
            <a:ext cx="801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Import</a:t>
            </a:r>
            <a:endParaRPr b="1"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446950" y="3401650"/>
            <a:ext cx="801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Deploy</a:t>
            </a:r>
            <a:endParaRPr b="1" sz="16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370025" y="522375"/>
            <a:ext cx="6614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D3303"/>
                </a:solidFill>
                <a:latin typeface="Roboto"/>
                <a:ea typeface="Roboto"/>
                <a:cs typeface="Roboto"/>
                <a:sym typeface="Roboto"/>
              </a:rPr>
              <a:t>Shared Flows</a:t>
            </a:r>
            <a:endParaRPr sz="2800">
              <a:solidFill>
                <a:srgbClr val="DD330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Consuming a Shared Flow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7039950" y="2342600"/>
            <a:ext cx="4822500" cy="2746200"/>
          </a:xfrm>
          <a:prstGeom prst="roundRect">
            <a:avLst>
              <a:gd fmla="val 339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&lt;ProxyEndpoint name="default"&gt;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…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&lt;PreFlow&gt;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&lt;Request&gt;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&lt;Step&gt;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  &lt;Name&gt;</a:t>
            </a: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TrafficManagement.FlowCallout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&lt;/Name&gt;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  &lt;/Step&gt;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 &lt;/Request&gt;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 &lt;/PreFlow&gt;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…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&lt;/ProxyEndpoint&gt;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816425" y="2266400"/>
            <a:ext cx="5271900" cy="1176000"/>
          </a:xfrm>
          <a:prstGeom prst="roundRect">
            <a:avLst>
              <a:gd fmla="val 793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&lt;?xml version="1.0" encoding="UTF-8" standalone="yes"?&gt;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&lt;FlowCallout name="TrafficManagement"&gt;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 &lt;SharedFlowBundle&gt;</a:t>
            </a:r>
            <a:r>
              <a:rPr b="1"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TrafficManagement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&lt;/SharedFlowBundle&gt;</a:t>
            </a:r>
            <a:b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&lt;/FlowCallout&gt;</a:t>
            </a:r>
            <a:endParaRPr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293825" y="1430700"/>
            <a:ext cx="4960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the 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FlowCallout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policy.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6497125" y="1430700"/>
            <a:ext cx="53652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AutoNum type="arabicPeriod" startAt="2"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Include the policy as a step in a flow of a proxy / target endpoint.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751025" y="1873225"/>
            <a:ext cx="6324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Policy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(apiproxy/policies/TrafficManagement.FlowCallout.xml)</a:t>
            </a:r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6954325" y="1951750"/>
            <a:ext cx="3426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Policy</a:t>
            </a:r>
            <a:r>
              <a:rPr lang="en-US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 (apiproxy/proxies/default.xml)</a:t>
            </a:r>
            <a:endParaRPr/>
          </a:p>
        </p:txBody>
      </p:sp>
      <p:cxnSp>
        <p:nvCxnSpPr>
          <p:cNvPr id="350" name="Shape 350"/>
          <p:cNvCxnSpPr/>
          <p:nvPr/>
        </p:nvCxnSpPr>
        <p:spPr>
          <a:xfrm>
            <a:off x="6397825" y="1485125"/>
            <a:ext cx="0" cy="3569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 Master">
  <a:themeElements>
    <a:clrScheme name="Apigee">
      <a:dk1>
        <a:srgbClr val="494B4C"/>
      </a:dk1>
      <a:lt1>
        <a:srgbClr val="FFFFFF"/>
      </a:lt1>
      <a:dk2>
        <a:srgbClr val="6E6D71"/>
      </a:dk2>
      <a:lt2>
        <a:srgbClr val="EBEBEB"/>
      </a:lt2>
      <a:accent1>
        <a:srgbClr val="DD3303"/>
      </a:accent1>
      <a:accent2>
        <a:srgbClr val="F76908"/>
      </a:accent2>
      <a:accent3>
        <a:srgbClr val="FFA608"/>
      </a:accent3>
      <a:accent4>
        <a:srgbClr val="FFD550"/>
      </a:accent4>
      <a:accent5>
        <a:srgbClr val="1568BA"/>
      </a:accent5>
      <a:accent6>
        <a:srgbClr val="0B9BD3"/>
      </a:accent6>
      <a:hlink>
        <a:srgbClr val="1568BA"/>
      </a:hlink>
      <a:folHlink>
        <a:srgbClr val="0B9B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 Master">
  <a:themeElements>
    <a:clrScheme name="Apigee">
      <a:dk1>
        <a:srgbClr val="494B4C"/>
      </a:dk1>
      <a:lt1>
        <a:srgbClr val="FFFFFF"/>
      </a:lt1>
      <a:dk2>
        <a:srgbClr val="6E6D71"/>
      </a:dk2>
      <a:lt2>
        <a:srgbClr val="EBEBEB"/>
      </a:lt2>
      <a:accent1>
        <a:srgbClr val="DD3303"/>
      </a:accent1>
      <a:accent2>
        <a:srgbClr val="F76908"/>
      </a:accent2>
      <a:accent3>
        <a:srgbClr val="FFA608"/>
      </a:accent3>
      <a:accent4>
        <a:srgbClr val="FFD550"/>
      </a:accent4>
      <a:accent5>
        <a:srgbClr val="1568BA"/>
      </a:accent5>
      <a:accent6>
        <a:srgbClr val="0B9BD3"/>
      </a:accent6>
      <a:hlink>
        <a:srgbClr val="1568BA"/>
      </a:hlink>
      <a:folHlink>
        <a:srgbClr val="0B9B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