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793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Permanent Marker"/>
      <p:regular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F0032E-B552-4BD5-B592-E83CAA8942B3}">
  <a:tblStyle styleId="{0FF0032E-B552-4BD5-B592-E83CAA894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ermanentMark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4175" y="685800"/>
            <a:ext cx="6089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Mediation is the process of transforming elements of a request or response. </a:t>
            </a:r>
            <a:endParaRPr/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By using mediation, we can mask the complexity of downstream systems and expose simple, RESTful interfaces. </a:t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Mediation Policies are a class of policies in Edge.  Here you can see how they fit amongst other classes of policies.</a:t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Leave heavy orchestration outside of Edge.  Edge is not meant to be a replacement for an ESB.  Heavy orchestration includes multiple callouts with a lot of logic processing (e.g., Service Callouts dependent on the results of other Service Callouts).  A general guideline is if you have more than 2 Service Callouts, consider executing the orchestration outside of the Edge layer.  Push orchestration to the backend services, instead.</a:t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Edge permits orchestration of multiple HTTP calls within a proxy. This allows the API to expose a single resource that will obtain data from a number of different sources, reducing the complexity for the client. </a:t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2" type="sldNum"/>
          </p:nvPr>
        </p:nvSpPr>
        <p:spPr>
          <a:xfrm>
            <a:off x="11284843" y="6217622"/>
            <a:ext cx="730800" cy="524700"/>
          </a:xfrm>
          <a:prstGeom prst="rect">
            <a:avLst/>
          </a:prstGeom>
        </p:spPr>
        <p:txBody>
          <a:bodyPr anchorCtr="0" anchor="ctr" bIns="121825" lIns="121825" spcFirstLastPara="1" rIns="121825" wrap="square" tIns="121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0689" y="100"/>
            <a:ext cx="121794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-13735" y="-10766"/>
            <a:ext cx="12206364" cy="6892994"/>
            <a:chOff x="-10312" y="-8075"/>
            <a:chExt cx="9164625" cy="5169875"/>
          </a:xfrm>
        </p:grpSpPr>
        <p:sp>
          <p:nvSpPr>
            <p:cNvPr id="18" name="Shape 18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807691" y="988200"/>
            <a:ext cx="1916403" cy="4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9867248" y="5870651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2364" y="-800"/>
            <a:ext cx="12191946" cy="6858729"/>
            <a:chOff x="-1775" y="-600"/>
            <a:chExt cx="9153800" cy="5144175"/>
          </a:xfrm>
        </p:grpSpPr>
        <p:sp>
          <p:nvSpPr>
            <p:cNvPr id="24" name="Shape 2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121825" lIns="121825" spcFirstLastPara="1" rIns="121825" wrap="square" tIns="1218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Shape 26"/>
          <p:cNvGrpSpPr/>
          <p:nvPr/>
        </p:nvGrpSpPr>
        <p:grpSpPr>
          <a:xfrm>
            <a:off x="-4" y="6039622"/>
            <a:ext cx="6790164" cy="818213"/>
            <a:chOff x="-3" y="4529830"/>
            <a:chExt cx="5098103" cy="613675"/>
          </a:xfrm>
        </p:grpSpPr>
        <p:sp>
          <p:nvSpPr>
            <p:cNvPr id="27" name="Shape 27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990" y="6453156"/>
            <a:ext cx="1287594" cy="229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10300789" y="6501783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10689" y="100"/>
            <a:ext cx="121794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-4" y="6039622"/>
            <a:ext cx="6790164" cy="818213"/>
            <a:chOff x="-3" y="4529830"/>
            <a:chExt cx="5098103" cy="613675"/>
          </a:xfrm>
        </p:grpSpPr>
        <p:sp>
          <p:nvSpPr>
            <p:cNvPr id="34" name="Shape 34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990" y="6453156"/>
            <a:ext cx="1287594" cy="22949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10300789" y="6501783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3163" y="-3967"/>
            <a:ext cx="12182057" cy="6865762"/>
            <a:chOff x="-2375" y="-2975"/>
            <a:chExt cx="9146375" cy="5149450"/>
          </a:xfrm>
        </p:grpSpPr>
        <p:sp>
          <p:nvSpPr>
            <p:cNvPr id="40" name="Shape 40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Shape 43"/>
          <p:cNvGrpSpPr/>
          <p:nvPr/>
        </p:nvGrpSpPr>
        <p:grpSpPr>
          <a:xfrm>
            <a:off x="-4" y="6039622"/>
            <a:ext cx="6790164" cy="818213"/>
            <a:chOff x="-3" y="4529830"/>
            <a:chExt cx="5098103" cy="613675"/>
          </a:xfrm>
        </p:grpSpPr>
        <p:sp>
          <p:nvSpPr>
            <p:cNvPr id="44" name="Shape 44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Shape 45"/>
            <p:cNvSpPr/>
            <p:nvPr/>
          </p:nvSpPr>
          <p:spPr>
            <a:xfrm>
              <a:off x="-3" y="4529830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990" y="6453156"/>
            <a:ext cx="1287594" cy="22949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10300789" y="6501783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-13735" y="-10766"/>
            <a:ext cx="12206364" cy="6892994"/>
            <a:chOff x="-10312" y="-8075"/>
            <a:chExt cx="9164625" cy="5169875"/>
          </a:xfrm>
        </p:grpSpPr>
        <p:sp>
          <p:nvSpPr>
            <p:cNvPr id="50" name="Shape 50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Shape 52"/>
          <p:cNvSpPr txBox="1"/>
          <p:nvPr/>
        </p:nvSpPr>
        <p:spPr>
          <a:xfrm>
            <a:off x="10300789" y="6501783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-13735" y="-10766"/>
            <a:ext cx="12206364" cy="6892994"/>
            <a:chOff x="-10312" y="-8075"/>
            <a:chExt cx="9164625" cy="5169875"/>
          </a:xfrm>
        </p:grpSpPr>
        <p:sp>
          <p:nvSpPr>
            <p:cNvPr id="55" name="Shape 55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Shape 57"/>
          <p:cNvSpPr txBox="1"/>
          <p:nvPr/>
        </p:nvSpPr>
        <p:spPr>
          <a:xfrm>
            <a:off x="10300789" y="6501783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-7470"/>
            <a:ext cx="12197700" cy="68808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8143784" y="2629157"/>
            <a:ext cx="4076700" cy="395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Shape 61"/>
          <p:cNvGrpSpPr/>
          <p:nvPr/>
        </p:nvGrpSpPr>
        <p:grpSpPr>
          <a:xfrm>
            <a:off x="3855432" y="4814343"/>
            <a:ext cx="4941252" cy="2141929"/>
            <a:chOff x="7718507" y="9044624"/>
            <a:chExt cx="11964291" cy="5181251"/>
          </a:xfrm>
        </p:grpSpPr>
        <p:sp>
          <p:nvSpPr>
            <p:cNvPr id="62" name="Shape 62"/>
            <p:cNvSpPr/>
            <p:nvPr/>
          </p:nvSpPr>
          <p:spPr>
            <a:xfrm>
              <a:off x="7718507" y="10812175"/>
              <a:ext cx="2997900" cy="3413700"/>
            </a:xfrm>
            <a:custGeom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3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13598102" y="9044624"/>
              <a:ext cx="4494000" cy="5123700"/>
            </a:xfrm>
            <a:custGeom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3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10843482" y="12227365"/>
              <a:ext cx="1704000" cy="1940700"/>
            </a:xfrm>
            <a:custGeom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3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11698374" y="10494477"/>
              <a:ext cx="1704000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3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17978798" y="10757900"/>
              <a:ext cx="1704000" cy="1946700"/>
            </a:xfrm>
            <a:custGeom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3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Shape 67"/>
          <p:cNvSpPr/>
          <p:nvPr/>
        </p:nvSpPr>
        <p:spPr>
          <a:xfrm>
            <a:off x="3258008" y="6327405"/>
            <a:ext cx="571200" cy="516900"/>
          </a:xfrm>
          <a:custGeom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3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29811" y="5729560"/>
            <a:ext cx="559800" cy="1123500"/>
          </a:xfrm>
          <a:custGeom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49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2164541" y="5954835"/>
            <a:ext cx="487500" cy="898200"/>
          </a:xfrm>
          <a:custGeom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3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75808" y="6070362"/>
            <a:ext cx="781800" cy="782700"/>
          </a:xfrm>
          <a:custGeom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27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914677" y="6278310"/>
            <a:ext cx="268200" cy="574800"/>
          </a:xfrm>
          <a:custGeom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3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2724258" y="6489144"/>
            <a:ext cx="268200" cy="363900"/>
          </a:xfrm>
          <a:custGeom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29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22840" y="6050144"/>
            <a:ext cx="375000" cy="802800"/>
          </a:xfrm>
          <a:custGeom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3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-42592" y="6344735"/>
            <a:ext cx="375000" cy="508200"/>
          </a:xfrm>
          <a:custGeom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3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990949" y="653203"/>
            <a:ext cx="1547405" cy="513553"/>
            <a:chOff x="5813496" y="4786016"/>
            <a:chExt cx="12756843" cy="4230255"/>
          </a:xfrm>
        </p:grpSpPr>
        <p:sp>
          <p:nvSpPr>
            <p:cNvPr id="76" name="Shape 76"/>
            <p:cNvSpPr/>
            <p:nvPr/>
          </p:nvSpPr>
          <p:spPr>
            <a:xfrm>
              <a:off x="11495246" y="5628371"/>
              <a:ext cx="2274900" cy="33879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8267514" y="5628312"/>
              <a:ext cx="2287500" cy="33834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5813496" y="5628353"/>
              <a:ext cx="2286000" cy="24798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6270539" y="5628326"/>
              <a:ext cx="2299800" cy="2475000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3860819" y="5628353"/>
              <a:ext cx="2288400" cy="24696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99396" y="5650435"/>
              <a:ext cx="642300" cy="24192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679950" y="4786016"/>
              <a:ext cx="700200" cy="7074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Shape 83"/>
          <p:cNvCxnSpPr/>
          <p:nvPr/>
        </p:nvCxnSpPr>
        <p:spPr>
          <a:xfrm>
            <a:off x="957336" y="3970357"/>
            <a:ext cx="112221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type="ctrTitle"/>
          </p:nvPr>
        </p:nvSpPr>
        <p:spPr>
          <a:xfrm>
            <a:off x="950912" y="2497309"/>
            <a:ext cx="80856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Helvetica Neue"/>
              <a:buNone/>
              <a:defRPr b="0" i="0" sz="4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50912" y="4040187"/>
            <a:ext cx="7995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>
            <a:off x="8703526" y="6521900"/>
            <a:ext cx="2762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D63"/>
              </a:buClr>
              <a:buFont typeface="Helvetica Neue"/>
              <a:buNone/>
            </a:pPr>
            <a:r>
              <a:rPr b="0" i="0" lang="en-US" sz="900" u="none" cap="none" strike="noStrike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Helvetica Neue"/>
              <a:buNone/>
              <a:defRPr b="0" i="0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Font typeface="Arial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29585" y="1419987"/>
            <a:ext cx="52305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6012426" y="1419987"/>
            <a:ext cx="52362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1364286" y="6457146"/>
            <a:ext cx="61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Font typeface="Helvetica Neue"/>
              <a:buNone/>
              <a:defRPr b="0" i="0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Font typeface="Helvetica Neue"/>
              <a:buNone/>
              <a:defRPr b="0" i="0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Font typeface="Helvetica Neue"/>
              <a:buNone/>
              <a:defRPr b="0" i="0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Font typeface="Helvetica Neue"/>
              <a:buNone/>
              <a:defRPr b="0" i="0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Font typeface="Helvetica Neue"/>
              <a:buNone/>
              <a:defRPr b="0" i="0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Font typeface="Helvetica Neue"/>
              <a:buNone/>
              <a:defRPr b="0" i="0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Font typeface="Helvetica Neue"/>
              <a:buNone/>
              <a:defRPr b="0" i="0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Font typeface="Helvetica Neue"/>
              <a:buNone/>
              <a:defRPr b="0" i="0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Font typeface="Helvetica Neue"/>
              <a:buNone/>
              <a:defRPr b="0" i="0" sz="1000" u="none" cap="none" strike="noStrike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Shape 92"/>
          <p:cNvSpPr/>
          <p:nvPr/>
        </p:nvSpPr>
        <p:spPr>
          <a:xfrm>
            <a:off x="8647026" y="6521900"/>
            <a:ext cx="2818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Helvetica Neue"/>
              <a:buNone/>
            </a:pPr>
            <a:r>
              <a:rPr b="0" i="0" lang="en-US" sz="900" u="none" cap="none" strike="noStrik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167" y="593367"/>
            <a:ext cx="1134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167" y="1536633"/>
            <a:ext cx="11349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84843" y="6217622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pigee.com/about/resources/webcasts/restful-api-design-second-edi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ges.apigee.com/api-facade-pattern-eboo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720582" y="2213732"/>
            <a:ext cx="56358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sz="5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Mediation and Orchestration</a:t>
            </a:r>
            <a:endParaRPr sz="35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4294967295" type="title"/>
          </p:nvPr>
        </p:nvSpPr>
        <p:spPr>
          <a:xfrm>
            <a:off x="477608" y="264367"/>
            <a:ext cx="10387199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Mediation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Shape 103"/>
          <p:cNvSpPr txBox="1"/>
          <p:nvPr>
            <p:ph idx="4294967295" type="body"/>
          </p:nvPr>
        </p:nvSpPr>
        <p:spPr>
          <a:xfrm>
            <a:off x="529585" y="1038987"/>
            <a:ext cx="101514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xamples of m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ediation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xtracting values from an incoming request.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uilding a SOAP payload to pass 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the target.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onverting from XML to JSON payloads.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dding security headers.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emoving extraneou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fields in a response.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eturning more informative status codes.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friendly guide to R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 API design 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http://apigee.com/about/resources/webcasts/restful-api-design-second-edition</a:t>
            </a:r>
            <a:endParaRPr b="0" i="0" sz="1800" u="none" cap="none" strike="noStrike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title"/>
          </p:nvPr>
        </p:nvSpPr>
        <p:spPr>
          <a:xfrm>
            <a:off x="477608" y="264367"/>
            <a:ext cx="10387199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Mediation Policies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26925" y="5200798"/>
            <a:ext cx="2877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75" lIns="22875" spcFirstLastPara="1" rIns="22875" wrap="square" tIns="2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300"/>
              </a:buClr>
              <a:buFont typeface="Helvetica Neue"/>
              <a:buNone/>
            </a:pPr>
            <a:r>
              <a:rPr b="0" i="0" lang="en-US" sz="14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Manage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interactions with API consumers and optimize performance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503525" y="5183099"/>
            <a:ext cx="2395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75" lIns="22875" spcFirstLastPara="1" rIns="22875" wrap="square" tIns="2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2A00"/>
              </a:buClr>
              <a:buFont typeface="Helvetica Neue"/>
              <a:buNone/>
            </a:pPr>
            <a:r>
              <a:rPr b="0" i="0" lang="en-US" sz="14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Secure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APIs and protect back-end systems from attack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467225" y="5200800"/>
            <a:ext cx="234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75" lIns="22875" spcFirstLastPara="1" rIns="22875" wrap="square" tIns="2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300"/>
              </a:buClr>
              <a:buFont typeface="Helvetica Neue"/>
              <a:buNone/>
            </a:pPr>
            <a:r>
              <a:rPr b="0" i="0" lang="en-US" sz="14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Transform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translate and reformat data for easy consumption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9316400" y="5267700"/>
            <a:ext cx="2243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75" lIns="22875" spcFirstLastPara="1" rIns="22875" wrap="square" tIns="2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300"/>
              </a:buClr>
              <a:buFont typeface="Helvetica Neue"/>
              <a:buNone/>
            </a:pPr>
            <a:r>
              <a:rPr b="0" i="0" lang="en-US" sz="1400" u="none" cap="none" strike="noStrike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Extend</a:t>
            </a:r>
            <a:r>
              <a:rPr b="0" i="0" lang="en-U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with programming when you need it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673325" y="1661825"/>
            <a:ext cx="25848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Traffic Management</a:t>
            </a:r>
            <a:endParaRPr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Reset Quota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Spike Arrest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Concurrent Rate limit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Response Cache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Lookup Cache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Populate Cache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Invalidate Cache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484250" y="1639175"/>
            <a:ext cx="25848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 Threat Protection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 Threat Protection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Regular Expression Protection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v2.0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 OAuth v2.0 Info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v1.0a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Verify API Key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Access Control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Generate SAML Assertion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Validate SAML Assertion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9390500" y="1687175"/>
            <a:ext cx="20949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Extension</a:t>
            </a:r>
            <a:endParaRPr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 Callout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Service Callout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Statistics Collector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 logging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6234725" y="1449275"/>
            <a:ext cx="2805600" cy="36579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439775" y="1661825"/>
            <a:ext cx="23955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Mediation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JSON to XML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XML to JSON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Raise Fault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XSL Transform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SOAP Message Validation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 Message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Extract Variables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Access Entity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Value Map Operations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title"/>
          </p:nvPr>
        </p:nvSpPr>
        <p:spPr>
          <a:xfrm>
            <a:off x="477608" y="264367"/>
            <a:ext cx="10387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Orchestration - When?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" name="Shape 124"/>
          <p:cNvGrpSpPr/>
          <p:nvPr/>
        </p:nvGrpSpPr>
        <p:grpSpPr>
          <a:xfrm>
            <a:off x="7352600" y="1804213"/>
            <a:ext cx="3468025" cy="3249575"/>
            <a:chOff x="7360800" y="1804213"/>
            <a:chExt cx="3468025" cy="3249575"/>
          </a:xfrm>
        </p:grpSpPr>
        <p:sp>
          <p:nvSpPr>
            <p:cNvPr id="125" name="Shape 125"/>
            <p:cNvSpPr/>
            <p:nvPr/>
          </p:nvSpPr>
          <p:spPr>
            <a:xfrm>
              <a:off x="8131175" y="4073388"/>
              <a:ext cx="980400" cy="980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0029625" y="3184238"/>
              <a:ext cx="799200" cy="799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360800" y="2881563"/>
              <a:ext cx="546600" cy="5466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8803400" y="2569513"/>
              <a:ext cx="546600" cy="5466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704125" y="2042413"/>
              <a:ext cx="368400" cy="368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981450" y="1981513"/>
              <a:ext cx="368400" cy="368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8873375" y="1804213"/>
              <a:ext cx="238200" cy="2382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Shape 132"/>
            <p:cNvCxnSpPr>
              <a:stCxn id="130" idx="6"/>
              <a:endCxn id="131" idx="2"/>
            </p:cNvCxnSpPr>
            <p:nvPr/>
          </p:nvCxnSpPr>
          <p:spPr>
            <a:xfrm flipH="1" rot="10800000">
              <a:off x="8349850" y="1923313"/>
              <a:ext cx="523500" cy="2424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Shape 133"/>
            <p:cNvCxnSpPr>
              <a:stCxn id="131" idx="6"/>
              <a:endCxn id="129" idx="1"/>
            </p:cNvCxnSpPr>
            <p:nvPr/>
          </p:nvCxnSpPr>
          <p:spPr>
            <a:xfrm>
              <a:off x="9111575" y="1923313"/>
              <a:ext cx="646500" cy="1731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>
              <a:stCxn id="129" idx="5"/>
              <a:endCxn id="126" idx="0"/>
            </p:cNvCxnSpPr>
            <p:nvPr/>
          </p:nvCxnSpPr>
          <p:spPr>
            <a:xfrm>
              <a:off x="10018574" y="2356862"/>
              <a:ext cx="410700" cy="8274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Shape 135"/>
            <p:cNvCxnSpPr>
              <a:stCxn id="130" idx="5"/>
              <a:endCxn id="128" idx="1"/>
            </p:cNvCxnSpPr>
            <p:nvPr/>
          </p:nvCxnSpPr>
          <p:spPr>
            <a:xfrm>
              <a:off x="8295899" y="2295962"/>
              <a:ext cx="587400" cy="3537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Shape 136"/>
            <p:cNvCxnSpPr>
              <a:stCxn id="131" idx="4"/>
              <a:endCxn id="128" idx="0"/>
            </p:cNvCxnSpPr>
            <p:nvPr/>
          </p:nvCxnSpPr>
          <p:spPr>
            <a:xfrm>
              <a:off x="8992475" y="2042413"/>
              <a:ext cx="84300" cy="5271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Shape 137"/>
            <p:cNvCxnSpPr>
              <a:stCxn id="130" idx="3"/>
              <a:endCxn id="127" idx="7"/>
            </p:cNvCxnSpPr>
            <p:nvPr/>
          </p:nvCxnSpPr>
          <p:spPr>
            <a:xfrm flipH="1">
              <a:off x="7827501" y="2295962"/>
              <a:ext cx="207900" cy="6657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>
              <a:stCxn id="127" idx="5"/>
              <a:endCxn id="125" idx="1"/>
            </p:cNvCxnSpPr>
            <p:nvPr/>
          </p:nvCxnSpPr>
          <p:spPr>
            <a:xfrm>
              <a:off x="7827352" y="3348115"/>
              <a:ext cx="447300" cy="8688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Shape 139"/>
            <p:cNvCxnSpPr>
              <a:stCxn id="128" idx="4"/>
              <a:endCxn id="125" idx="0"/>
            </p:cNvCxnSpPr>
            <p:nvPr/>
          </p:nvCxnSpPr>
          <p:spPr>
            <a:xfrm flipH="1">
              <a:off x="8621300" y="3116113"/>
              <a:ext cx="455400" cy="9573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Shape 140"/>
            <p:cNvCxnSpPr>
              <a:stCxn id="125" idx="7"/>
              <a:endCxn id="126" idx="3"/>
            </p:cNvCxnSpPr>
            <p:nvPr/>
          </p:nvCxnSpPr>
          <p:spPr>
            <a:xfrm flipH="1" rot="10800000">
              <a:off x="8967999" y="3866264"/>
              <a:ext cx="1178700" cy="3507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>
              <a:stCxn id="128" idx="6"/>
              <a:endCxn id="126" idx="1"/>
            </p:cNvCxnSpPr>
            <p:nvPr/>
          </p:nvCxnSpPr>
          <p:spPr>
            <a:xfrm>
              <a:off x="9350000" y="2842813"/>
              <a:ext cx="796800" cy="4584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Shape 142"/>
            <p:cNvCxnSpPr>
              <a:stCxn id="128" idx="7"/>
              <a:endCxn id="129" idx="3"/>
            </p:cNvCxnSpPr>
            <p:nvPr/>
          </p:nvCxnSpPr>
          <p:spPr>
            <a:xfrm flipH="1" rot="10800000">
              <a:off x="9269952" y="2356760"/>
              <a:ext cx="488100" cy="2928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" name="Shape 143"/>
          <p:cNvGrpSpPr/>
          <p:nvPr/>
        </p:nvGrpSpPr>
        <p:grpSpPr>
          <a:xfrm>
            <a:off x="1096625" y="1644900"/>
            <a:ext cx="4713900" cy="3568200"/>
            <a:chOff x="1145750" y="1644913"/>
            <a:chExt cx="4713900" cy="3568200"/>
          </a:xfrm>
        </p:grpSpPr>
        <p:cxnSp>
          <p:nvCxnSpPr>
            <p:cNvPr id="144" name="Shape 144"/>
            <p:cNvCxnSpPr/>
            <p:nvPr/>
          </p:nvCxnSpPr>
          <p:spPr>
            <a:xfrm>
              <a:off x="1514150" y="4214038"/>
              <a:ext cx="4094100" cy="0"/>
            </a:xfrm>
            <a:prstGeom prst="straightConnector1">
              <a:avLst/>
            </a:prstGeom>
            <a:noFill/>
            <a:ln cap="flat" cmpd="sng" w="114300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Shape 145"/>
            <p:cNvSpPr/>
            <p:nvPr/>
          </p:nvSpPr>
          <p:spPr>
            <a:xfrm>
              <a:off x="2392800" y="4067638"/>
              <a:ext cx="292800" cy="2928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4450200" y="4067638"/>
              <a:ext cx="292800" cy="2928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Shape 147"/>
            <p:cNvCxnSpPr>
              <a:stCxn id="145" idx="0"/>
            </p:cNvCxnSpPr>
            <p:nvPr/>
          </p:nvCxnSpPr>
          <p:spPr>
            <a:xfrm rot="10800000">
              <a:off x="2539200" y="3336838"/>
              <a:ext cx="0" cy="7308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>
              <a:off x="4596600" y="3336838"/>
              <a:ext cx="0" cy="7308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49" name="Shape 149"/>
            <p:cNvGrpSpPr/>
            <p:nvPr/>
          </p:nvGrpSpPr>
          <p:grpSpPr>
            <a:xfrm>
              <a:off x="2073746" y="2479886"/>
              <a:ext cx="930894" cy="930866"/>
              <a:chOff x="15531206" y="10482833"/>
              <a:chExt cx="1472700" cy="1472656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15531206" y="10777366"/>
                <a:ext cx="1472700" cy="343500"/>
              </a:xfrm>
              <a:custGeom>
                <a:pathLst>
                  <a:path extrusionOk="0" h="120000" w="120000">
                    <a:moveTo>
                      <a:pt x="102000" y="85716"/>
                    </a:move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lose/>
                    <a:moveTo>
                      <a:pt x="86000" y="85716"/>
                    </a:move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lose/>
                    <a:moveTo>
                      <a:pt x="70000" y="85716"/>
                    </a:move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lose/>
                    <a:moveTo>
                      <a:pt x="18000" y="94283"/>
                    </a:move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lose/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ubicBezTo>
                      <a:pt x="1200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A86E8"/>
              </a:solidFill>
              <a:ln cap="flat" cmpd="sng" w="9525">
                <a:solidFill>
                  <a:srgbClr val="FFFFFF">
                    <a:alpha val="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15555752" y="10482833"/>
                <a:ext cx="1443900" cy="245400"/>
              </a:xfrm>
              <a:custGeom>
                <a:pathLst>
                  <a:path extrusionOk="0" h="120000" w="120000">
                    <a:moveTo>
                      <a:pt x="100200" y="3516"/>
                    </a:moveTo>
                    <a:cubicBezTo>
                      <a:pt x="99816" y="1266"/>
                      <a:pt x="99300" y="0"/>
                      <a:pt x="98755" y="0"/>
                    </a:cubicBezTo>
                    <a:lnTo>
                      <a:pt x="21244" y="0"/>
                    </a:lnTo>
                    <a:cubicBezTo>
                      <a:pt x="20700" y="0"/>
                      <a:pt x="20183" y="1266"/>
                      <a:pt x="19800" y="3516"/>
                    </a:cubicBezTo>
                    <a:lnTo>
                      <a:pt x="0" y="120000"/>
                    </a:lnTo>
                    <a:lnTo>
                      <a:pt x="120000" y="120000"/>
                    </a:lnTo>
                    <a:cubicBezTo>
                      <a:pt x="120000" y="120000"/>
                      <a:pt x="100200" y="3516"/>
                      <a:pt x="100200" y="3516"/>
                    </a:cubicBezTo>
                    <a:close/>
                  </a:path>
                </a:pathLst>
              </a:custGeom>
              <a:solidFill>
                <a:srgbClr val="4A86E8"/>
              </a:solidFill>
              <a:ln cap="flat" cmpd="sng" w="9525">
                <a:solidFill>
                  <a:srgbClr val="FFFFFF">
                    <a:alpha val="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15531206" y="11562789"/>
                <a:ext cx="1472700" cy="392700"/>
              </a:xfrm>
              <a:custGeom>
                <a:pathLst>
                  <a:path extrusionOk="0" h="120000" w="120000">
                    <a:moveTo>
                      <a:pt x="18000" y="22500"/>
                    </a:moveTo>
                    <a:cubicBezTo>
                      <a:pt x="22416" y="22500"/>
                      <a:pt x="26000" y="35933"/>
                      <a:pt x="26000" y="52500"/>
                    </a:cubicBezTo>
                    <a:cubicBezTo>
                      <a:pt x="26000" y="69077"/>
                      <a:pt x="22416" y="82500"/>
                      <a:pt x="18000" y="82500"/>
                    </a:cubicBezTo>
                    <a:cubicBezTo>
                      <a:pt x="13583" y="82500"/>
                      <a:pt x="10000" y="69077"/>
                      <a:pt x="10000" y="52500"/>
                    </a:cubicBezTo>
                    <a:cubicBezTo>
                      <a:pt x="10000" y="35933"/>
                      <a:pt x="13583" y="22500"/>
                      <a:pt x="18000" y="22500"/>
                    </a:cubicBezTo>
                    <a:close/>
                    <a:moveTo>
                      <a:pt x="70000" y="30000"/>
                    </a:moveTo>
                    <a:cubicBezTo>
                      <a:pt x="73311" y="30000"/>
                      <a:pt x="76000" y="40094"/>
                      <a:pt x="76000" y="52500"/>
                    </a:cubicBezTo>
                    <a:cubicBezTo>
                      <a:pt x="76000" y="64905"/>
                      <a:pt x="73311" y="75000"/>
                      <a:pt x="70000" y="75000"/>
                    </a:cubicBezTo>
                    <a:cubicBezTo>
                      <a:pt x="66688" y="75000"/>
                      <a:pt x="64000" y="64905"/>
                      <a:pt x="64000" y="52500"/>
                    </a:cubicBezTo>
                    <a:cubicBezTo>
                      <a:pt x="64000" y="40094"/>
                      <a:pt x="66688" y="30000"/>
                      <a:pt x="70000" y="30000"/>
                    </a:cubicBezTo>
                    <a:close/>
                    <a:moveTo>
                      <a:pt x="86000" y="30000"/>
                    </a:moveTo>
                    <a:cubicBezTo>
                      <a:pt x="89311" y="30000"/>
                      <a:pt x="92000" y="40094"/>
                      <a:pt x="92000" y="52500"/>
                    </a:cubicBezTo>
                    <a:cubicBezTo>
                      <a:pt x="92000" y="64905"/>
                      <a:pt x="89311" y="75000"/>
                      <a:pt x="86000" y="75000"/>
                    </a:cubicBezTo>
                    <a:cubicBezTo>
                      <a:pt x="82688" y="75000"/>
                      <a:pt x="80000" y="64905"/>
                      <a:pt x="80000" y="52500"/>
                    </a:cubicBezTo>
                    <a:cubicBezTo>
                      <a:pt x="80000" y="40094"/>
                      <a:pt x="82688" y="30000"/>
                      <a:pt x="86000" y="30000"/>
                    </a:cubicBezTo>
                    <a:close/>
                    <a:moveTo>
                      <a:pt x="102000" y="30000"/>
                    </a:moveTo>
                    <a:cubicBezTo>
                      <a:pt x="105311" y="30000"/>
                      <a:pt x="108000" y="40094"/>
                      <a:pt x="108000" y="52500"/>
                    </a:cubicBezTo>
                    <a:cubicBezTo>
                      <a:pt x="108000" y="64905"/>
                      <a:pt x="105311" y="75000"/>
                      <a:pt x="102000" y="75000"/>
                    </a:cubicBezTo>
                    <a:cubicBezTo>
                      <a:pt x="98688" y="75000"/>
                      <a:pt x="96000" y="64905"/>
                      <a:pt x="96000" y="52500"/>
                    </a:cubicBezTo>
                    <a:cubicBezTo>
                      <a:pt x="96000" y="40094"/>
                      <a:pt x="98688" y="30000"/>
                      <a:pt x="102000" y="30000"/>
                    </a:cubicBezTo>
                    <a:close/>
                    <a:moveTo>
                      <a:pt x="0" y="75000"/>
                    </a:moveTo>
                    <a:cubicBezTo>
                      <a:pt x="0" y="99816"/>
                      <a:pt x="5383" y="120000"/>
                      <a:pt x="12000" y="120000"/>
                    </a:cubicBezTo>
                    <a:lnTo>
                      <a:pt x="108000" y="120000"/>
                    </a:lnTo>
                    <a:cubicBezTo>
                      <a:pt x="114616" y="120000"/>
                      <a:pt x="120000" y="99816"/>
                      <a:pt x="120000" y="75000"/>
                    </a:cubicBez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75000"/>
                      <a:pt x="0" y="75000"/>
                    </a:cubicBezTo>
                    <a:close/>
                  </a:path>
                </a:pathLst>
              </a:custGeom>
              <a:solidFill>
                <a:srgbClr val="4A86E8"/>
              </a:solidFill>
              <a:ln cap="flat" cmpd="sng" w="9525">
                <a:solidFill>
                  <a:srgbClr val="FFFFFF">
                    <a:alpha val="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15531206" y="11170078"/>
                <a:ext cx="1472700" cy="343500"/>
              </a:xfrm>
              <a:custGeom>
                <a:pathLst>
                  <a:path extrusionOk="0" h="120000" w="120000">
                    <a:moveTo>
                      <a:pt x="18000" y="25716"/>
                    </a:move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lose/>
                    <a:moveTo>
                      <a:pt x="70000" y="34283"/>
                    </a:move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lose/>
                    <a:moveTo>
                      <a:pt x="86000" y="34283"/>
                    </a:move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lose/>
                    <a:moveTo>
                      <a:pt x="102000" y="34283"/>
                    </a:move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lose/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120000"/>
                      <a:pt x="0" y="120000"/>
                    </a:cubicBezTo>
                    <a:close/>
                  </a:path>
                </a:pathLst>
              </a:custGeom>
              <a:solidFill>
                <a:srgbClr val="4A86E8"/>
              </a:solidFill>
              <a:ln cap="flat" cmpd="sng" w="9525">
                <a:solidFill>
                  <a:srgbClr val="FFFFFF">
                    <a:alpha val="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4010664" y="2475713"/>
              <a:ext cx="1171851" cy="939224"/>
              <a:chOff x="17683298" y="10700242"/>
              <a:chExt cx="662100" cy="685365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17683298" y="11031216"/>
                <a:ext cx="662100" cy="1956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46894"/>
                    </a:lnTo>
                    <a:cubicBezTo>
                      <a:pt x="0" y="82200"/>
                      <a:pt x="24111" y="120000"/>
                      <a:pt x="60000" y="120000"/>
                    </a:cubicBezTo>
                    <a:cubicBezTo>
                      <a:pt x="95888" y="120000"/>
                      <a:pt x="120000" y="82200"/>
                      <a:pt x="120000" y="46894"/>
                    </a:cubicBezTo>
                    <a:lnTo>
                      <a:pt x="120000" y="0"/>
                    </a:lnTo>
                    <a:cubicBezTo>
                      <a:pt x="110422" y="32588"/>
                      <a:pt x="87466" y="55016"/>
                      <a:pt x="60000" y="55016"/>
                    </a:cubicBezTo>
                    <a:cubicBezTo>
                      <a:pt x="32533" y="55016"/>
                      <a:pt x="9577" y="32588"/>
                      <a:pt x="0" y="0"/>
                    </a:cubicBezTo>
                    <a:close/>
                  </a:path>
                </a:pathLst>
              </a:custGeom>
              <a:solidFill>
                <a:srgbClr val="4A86E8"/>
              </a:solidFill>
              <a:ln cap="flat" cmpd="sng" w="9525">
                <a:solidFill>
                  <a:srgbClr val="FFFFFF">
                    <a:alpha val="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17683298" y="11163607"/>
                <a:ext cx="662100" cy="2220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41305"/>
                    </a:lnTo>
                    <a:cubicBezTo>
                      <a:pt x="0" y="85433"/>
                      <a:pt x="26355" y="120000"/>
                      <a:pt x="60000" y="120000"/>
                    </a:cubicBezTo>
                    <a:cubicBezTo>
                      <a:pt x="93644" y="120000"/>
                      <a:pt x="120000" y="85433"/>
                      <a:pt x="120000" y="41305"/>
                    </a:cubicBezTo>
                    <a:lnTo>
                      <a:pt x="120000" y="0"/>
                    </a:lnTo>
                    <a:cubicBezTo>
                      <a:pt x="110422" y="28700"/>
                      <a:pt x="87466" y="48455"/>
                      <a:pt x="60000" y="48455"/>
                    </a:cubicBezTo>
                    <a:cubicBezTo>
                      <a:pt x="32533" y="48455"/>
                      <a:pt x="9577" y="28700"/>
                      <a:pt x="0" y="0"/>
                    </a:cubicBezTo>
                    <a:close/>
                  </a:path>
                </a:pathLst>
              </a:custGeom>
              <a:solidFill>
                <a:srgbClr val="4A86E8"/>
              </a:solidFill>
              <a:ln cap="flat" cmpd="sng" w="9525">
                <a:solidFill>
                  <a:srgbClr val="FFFFFF">
                    <a:alpha val="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17683298" y="10898826"/>
                <a:ext cx="662100" cy="195600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46894"/>
                    </a:lnTo>
                    <a:cubicBezTo>
                      <a:pt x="0" y="82200"/>
                      <a:pt x="24111" y="120000"/>
                      <a:pt x="60000" y="120000"/>
                    </a:cubicBezTo>
                    <a:cubicBezTo>
                      <a:pt x="95888" y="120000"/>
                      <a:pt x="120000" y="82200"/>
                      <a:pt x="120000" y="46894"/>
                    </a:cubicBezTo>
                    <a:lnTo>
                      <a:pt x="120000" y="0"/>
                    </a:lnTo>
                    <a:cubicBezTo>
                      <a:pt x="110422" y="32588"/>
                      <a:pt x="87466" y="55016"/>
                      <a:pt x="60000" y="55016"/>
                    </a:cubicBezTo>
                    <a:cubicBezTo>
                      <a:pt x="32533" y="55016"/>
                      <a:pt x="9577" y="32588"/>
                      <a:pt x="0" y="0"/>
                    </a:cubicBezTo>
                    <a:close/>
                  </a:path>
                </a:pathLst>
              </a:custGeom>
              <a:solidFill>
                <a:srgbClr val="4A86E8"/>
              </a:solidFill>
              <a:ln cap="flat" cmpd="sng" w="9525">
                <a:solidFill>
                  <a:srgbClr val="FFFFFF">
                    <a:alpha val="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17683298" y="10700242"/>
                <a:ext cx="662100" cy="2649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95888" y="120000"/>
                      <a:pt x="120000" y="92077"/>
                      <a:pt x="120000" y="66000"/>
                    </a:cubicBezTo>
                    <a:cubicBezTo>
                      <a:pt x="120000" y="28988"/>
                      <a:pt x="93644" y="0"/>
                      <a:pt x="60000" y="0"/>
                    </a:cubicBezTo>
                    <a:cubicBezTo>
                      <a:pt x="26355" y="0"/>
                      <a:pt x="0" y="28988"/>
                      <a:pt x="0" y="66000"/>
                    </a:cubicBezTo>
                    <a:cubicBezTo>
                      <a:pt x="0" y="92077"/>
                      <a:pt x="24111" y="120000"/>
                      <a:pt x="60000" y="120000"/>
                    </a:cubicBezTo>
                    <a:close/>
                  </a:path>
                </a:pathLst>
              </a:custGeom>
              <a:solidFill>
                <a:srgbClr val="4A86E8"/>
              </a:solidFill>
              <a:ln cap="flat" cmpd="sng" w="9525">
                <a:solidFill>
                  <a:srgbClr val="FFFFFF">
                    <a:alpha val="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59" name="Shape 159"/>
            <p:cNvSpPr txBox="1"/>
            <p:nvPr/>
          </p:nvSpPr>
          <p:spPr>
            <a:xfrm>
              <a:off x="1145750" y="1644913"/>
              <a:ext cx="4713900" cy="35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0">
                  <a:solidFill>
                    <a:srgbClr val="FD2A00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X</a:t>
              </a:r>
              <a:endParaRPr sz="24000">
                <a:solidFill>
                  <a:srgbClr val="FD2A00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4294967295" type="title"/>
          </p:nvPr>
        </p:nvSpPr>
        <p:spPr>
          <a:xfrm>
            <a:off x="477608" y="264367"/>
            <a:ext cx="10387199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Orchestration - Policies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591775" y="1336000"/>
            <a:ext cx="11157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Orchestration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can be implemented using the Service Callout or Java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cript 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Callout using HTTP client</a:t>
            </a:r>
            <a:r>
              <a:rPr b="0" i="0" lang="en-U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6" name="Shape 166"/>
          <p:cNvGraphicFramePr/>
          <p:nvPr/>
        </p:nvGraphicFramePr>
        <p:xfrm>
          <a:off x="1162425" y="190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{0FF0032E-B552-4BD5-B592-E83CAA8942B3}</a:tableStyleId>
              </a:tblPr>
              <a:tblGrid>
                <a:gridCol w="1464450"/>
                <a:gridCol w="1456675"/>
                <a:gridCol w="1363375"/>
                <a:gridCol w="5647675"/>
              </a:tblGrid>
              <a:tr h="3344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Policy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Asynchronous?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Mutual SSL?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Cases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359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Service Callout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D2A00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x</a:t>
                      </a:r>
                      <a:endParaRPr>
                        <a:solidFill>
                          <a:srgbClr val="FD2A00"/>
                        </a:solidFill>
                        <a:latin typeface="Permanent Marker"/>
                        <a:ea typeface="Permanent Marker"/>
                        <a:cs typeface="Permanent Marker"/>
                        <a:sym typeface="Permanent Mark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285F4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Callout to a Product API to fetch metadata to pass onto Payment Providers API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 HTTP Client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285F4"/>
                          </a:solidFill>
                        </a:rPr>
                        <a:t>✔</a:t>
                      </a:r>
                      <a:endParaRPr>
                        <a:solidFill>
                          <a:srgbClr val="4285F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D2A00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Iterate over an array of products and make a request for each element. 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Fire and forget call to Logging API.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Shape 167"/>
          <p:cNvSpPr txBox="1"/>
          <p:nvPr/>
        </p:nvSpPr>
        <p:spPr>
          <a:xfrm>
            <a:off x="591775" y="3931550"/>
            <a:ext cx="106515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more information on orchestrating multiple calls, please see the API Facade e-book: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https://pages.apigee.com/api-facade-pattern-ebook.html</a:t>
            </a:r>
            <a:endParaRPr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