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793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Inconsolata"/>
      <p:regular r:id="rId21"/>
      <p:bold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Inconsolata-bold.fntdata"/><Relationship Id="rId21" Type="http://schemas.openxmlformats.org/officeDocument/2006/relationships/font" Target="fonts/Inconsolata-regular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encrypted values are masked in Edge UI when you make an API call.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caching strategy in Edge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benefits: Reduce latency and traffic. Persist data across tx. Support security (certain entries only accessible from KVM)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ResponseCache policy has to be present in the request flow and in the response flow.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Useful for controlling logging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-13735" y="-10765"/>
            <a:ext cx="12206364" cy="6892993"/>
            <a:chOff x="-10312" y="-8075"/>
            <a:chExt cx="9164625" cy="5169875"/>
          </a:xfrm>
        </p:grpSpPr>
        <p:sp>
          <p:nvSpPr>
            <p:cNvPr id="15" name="Shape 15"/>
            <p:cNvSpPr/>
            <p:nvPr/>
          </p:nvSpPr>
          <p:spPr>
            <a:xfrm>
              <a:off x="-10312" y="-8075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 rot="10800000">
              <a:off x="-10311" y="2150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-2870" r="0" t="-20844"/>
          <a:stretch/>
        </p:blipFill>
        <p:spPr>
          <a:xfrm>
            <a:off x="807691" y="988200"/>
            <a:ext cx="1916402" cy="4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9867246" y="5870650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11284843" y="6217622"/>
            <a:ext cx="730800" cy="524700"/>
          </a:xfrm>
          <a:prstGeom prst="rect">
            <a:avLst/>
          </a:prstGeom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10688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102" name="Shape 10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807691" y="988200"/>
            <a:ext cx="1916403" cy="4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9867247" y="5870650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2364" y="-799"/>
            <a:ext cx="12191946" cy="6858728"/>
            <a:chOff x="-1775" y="-600"/>
            <a:chExt cx="9153800" cy="5144175"/>
          </a:xfrm>
        </p:grpSpPr>
        <p:sp>
          <p:nvSpPr>
            <p:cNvPr id="108" name="Shape 10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121825" lIns="121825" rIns="121825" tIns="1218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110" name="Shape 110"/>
          <p:cNvGrpSpPr/>
          <p:nvPr/>
        </p:nvGrpSpPr>
        <p:grpSpPr>
          <a:xfrm>
            <a:off x="-4" y="6039621"/>
            <a:ext cx="6790163" cy="818212"/>
            <a:chOff x="-3" y="4529829"/>
            <a:chExt cx="5098103" cy="613675"/>
          </a:xfrm>
        </p:grpSpPr>
        <p:sp>
          <p:nvSpPr>
            <p:cNvPr id="111" name="Shape 11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13" name="Shape 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3" cy="22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300788" y="6501782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0688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-4" y="6039621"/>
            <a:ext cx="6790163" cy="818212"/>
            <a:chOff x="-3" y="4529829"/>
            <a:chExt cx="5098103" cy="613675"/>
          </a:xfrm>
        </p:grpSpPr>
        <p:sp>
          <p:nvSpPr>
            <p:cNvPr id="118" name="Shape 118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19" name="Shape 119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20" name="Shape 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3" cy="22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0300788" y="6501782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-3163" y="-3966"/>
            <a:ext cx="12182056" cy="6865761"/>
            <a:chOff x="-2375" y="-2975"/>
            <a:chExt cx="9146375" cy="5149450"/>
          </a:xfrm>
        </p:grpSpPr>
        <p:sp>
          <p:nvSpPr>
            <p:cNvPr id="124" name="Shape 124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126" name="Shape 126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" y="6039621"/>
            <a:ext cx="6790163" cy="818212"/>
            <a:chOff x="-3" y="4529829"/>
            <a:chExt cx="5098103" cy="613675"/>
          </a:xfrm>
        </p:grpSpPr>
        <p:sp>
          <p:nvSpPr>
            <p:cNvPr id="128" name="Shape 128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29" name="Shape 129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30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3" cy="22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0300788" y="6501782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134" name="Shape 13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135" name="Shape 1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6" name="Shape 136"/>
          <p:cNvSpPr txBox="1"/>
          <p:nvPr/>
        </p:nvSpPr>
        <p:spPr>
          <a:xfrm>
            <a:off x="10300788" y="6501782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139" name="Shape 139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141" name="Shape 141"/>
          <p:cNvSpPr txBox="1"/>
          <p:nvPr/>
        </p:nvSpPr>
        <p:spPr>
          <a:xfrm>
            <a:off x="10300788" y="6501782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Slide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-7470"/>
            <a:ext cx="12197700" cy="68808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7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3855432" y="4813439"/>
            <a:ext cx="4941252" cy="2141410"/>
            <a:chOff x="7718507" y="9044624"/>
            <a:chExt cx="11964291" cy="5181250"/>
          </a:xfrm>
        </p:grpSpPr>
        <p:sp>
          <p:nvSpPr>
            <p:cNvPr id="145" name="Shape 145"/>
            <p:cNvSpPr/>
            <p:nvPr/>
          </p:nvSpPr>
          <p:spPr>
            <a:xfrm>
              <a:off x="7718507" y="10812175"/>
              <a:ext cx="2997900" cy="3413700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3598101" y="9044624"/>
              <a:ext cx="4494000" cy="5123699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843482" y="12227365"/>
              <a:ext cx="1704000" cy="1940700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698374" y="10494477"/>
              <a:ext cx="1703999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7978798" y="10757900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0" name="Shape 150"/>
          <p:cNvSpPr/>
          <p:nvPr/>
        </p:nvSpPr>
        <p:spPr>
          <a:xfrm>
            <a:off x="3258008" y="6327405"/>
            <a:ext cx="571500" cy="516899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529811" y="5729560"/>
            <a:ext cx="559800" cy="11235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164541" y="5954835"/>
            <a:ext cx="487500" cy="8985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75808" y="6070362"/>
            <a:ext cx="782100" cy="7827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914677" y="6278310"/>
            <a:ext cx="268200" cy="5748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724258" y="6489144"/>
            <a:ext cx="268200" cy="3639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22840" y="6050144"/>
            <a:ext cx="375300" cy="8028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42592" y="6344735"/>
            <a:ext cx="375299" cy="5085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8139125" y="2628945"/>
            <a:ext cx="6064433" cy="3948995"/>
            <a:chOff x="17821246" y="7239529"/>
            <a:chExt cx="10158179" cy="6608091"/>
          </a:xfrm>
        </p:grpSpPr>
        <p:sp>
          <p:nvSpPr>
            <p:cNvPr id="159" name="Shape 159"/>
            <p:cNvSpPr/>
            <p:nvPr/>
          </p:nvSpPr>
          <p:spPr>
            <a:xfrm>
              <a:off x="18921632" y="9347882"/>
              <a:ext cx="4707600" cy="2928600"/>
            </a:xfrm>
            <a:custGeom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1076726" y="7239529"/>
              <a:ext cx="6902700" cy="4291800"/>
            </a:xfrm>
            <a:custGeom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9467415" y="11531321"/>
              <a:ext cx="3021000" cy="2316299"/>
            </a:xfrm>
            <a:custGeom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7821246" y="10274499"/>
              <a:ext cx="2200800" cy="1686600"/>
            </a:xfrm>
            <a:custGeom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990949" y="652723"/>
            <a:ext cx="1547405" cy="513129"/>
            <a:chOff x="5813496" y="4786016"/>
            <a:chExt cx="12756842" cy="4230255"/>
          </a:xfrm>
        </p:grpSpPr>
        <p:sp>
          <p:nvSpPr>
            <p:cNvPr id="164" name="Shape 164"/>
            <p:cNvSpPr/>
            <p:nvPr/>
          </p:nvSpPr>
          <p:spPr>
            <a:xfrm>
              <a:off x="11495246" y="5628371"/>
              <a:ext cx="2274900" cy="3387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8267514" y="5628312"/>
              <a:ext cx="2287500" cy="33834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813496" y="5628353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6270539" y="5628326"/>
              <a:ext cx="2299800" cy="2474999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3860818" y="5628353"/>
              <a:ext cx="2288400" cy="24696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0699396" y="5650435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0679950" y="4786016"/>
              <a:ext cx="700200" cy="7074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71" name="Shape 171"/>
          <p:cNvCxnSpPr/>
          <p:nvPr/>
        </p:nvCxnSpPr>
        <p:spPr>
          <a:xfrm>
            <a:off x="957336" y="3970357"/>
            <a:ext cx="112218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 txBox="1"/>
          <p:nvPr>
            <p:ph idx="11" type="ftr"/>
          </p:nvPr>
        </p:nvSpPr>
        <p:spPr>
          <a:xfrm>
            <a:off x="7401522" y="6457146"/>
            <a:ext cx="385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/>
          <a:lstStyle>
            <a:lvl1pPr indent="0" lvl="0" marL="0" marR="0" rtl="0" algn="r">
              <a:spcBef>
                <a:spcPts val="0"/>
              </a:spcBef>
              <a:buSzPct val="211111"/>
              <a:buNone/>
              <a:defRPr b="0" i="0" sz="9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3" name="Shape 173"/>
          <p:cNvSpPr txBox="1"/>
          <p:nvPr>
            <p:ph type="ctrTitle"/>
          </p:nvPr>
        </p:nvSpPr>
        <p:spPr>
          <a:xfrm>
            <a:off x="950912" y="2497309"/>
            <a:ext cx="80856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25" lIns="121825" rIns="121825" tIns="1218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b="0" i="0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900"/>
            </a:lvl2pPr>
            <a:lvl3pPr indent="0" lvl="2" rtl="0">
              <a:spcBef>
                <a:spcPts val="0"/>
              </a:spcBef>
              <a:buNone/>
              <a:defRPr sz="1900"/>
            </a:lvl3pPr>
            <a:lvl4pPr indent="0" lvl="3" rtl="0">
              <a:spcBef>
                <a:spcPts val="0"/>
              </a:spcBef>
              <a:buNone/>
              <a:defRPr sz="1900"/>
            </a:lvl4pPr>
            <a:lvl5pPr indent="0" lvl="4" rtl="0">
              <a:spcBef>
                <a:spcPts val="0"/>
              </a:spcBef>
              <a:buNone/>
              <a:defRPr sz="1900"/>
            </a:lvl5pPr>
            <a:lvl6pPr indent="0" lvl="5" rtl="0">
              <a:spcBef>
                <a:spcPts val="0"/>
              </a:spcBef>
              <a:buNone/>
              <a:defRPr sz="1900"/>
            </a:lvl6pPr>
            <a:lvl7pPr indent="0" lvl="6" rtl="0">
              <a:spcBef>
                <a:spcPts val="0"/>
              </a:spcBef>
              <a:buNone/>
              <a:defRPr sz="1900"/>
            </a:lvl7pPr>
            <a:lvl8pPr indent="0" lvl="7" rtl="0">
              <a:spcBef>
                <a:spcPts val="0"/>
              </a:spcBef>
              <a:buNone/>
              <a:defRPr sz="1900"/>
            </a:lvl8pPr>
            <a:lvl9pPr indent="0" lvl="8" rtl="0">
              <a:spcBef>
                <a:spcPts val="0"/>
              </a:spcBef>
              <a:buNone/>
              <a:defRPr sz="19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50912" y="4040187"/>
            <a:ext cx="7995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27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84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Helvetica Neue"/>
              <a:buNone/>
              <a:defRPr b="0" i="0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900"/>
            </a:lvl2pPr>
            <a:lvl3pPr indent="0" lvl="2" rtl="0">
              <a:spcBef>
                <a:spcPts val="0"/>
              </a:spcBef>
              <a:buNone/>
              <a:defRPr sz="1900"/>
            </a:lvl3pPr>
            <a:lvl4pPr indent="0" lvl="3" rtl="0">
              <a:spcBef>
                <a:spcPts val="0"/>
              </a:spcBef>
              <a:buNone/>
              <a:defRPr sz="1900"/>
            </a:lvl4pPr>
            <a:lvl5pPr indent="0" lvl="4" rtl="0">
              <a:spcBef>
                <a:spcPts val="0"/>
              </a:spcBef>
              <a:buNone/>
              <a:defRPr sz="1900"/>
            </a:lvl5pPr>
            <a:lvl6pPr indent="0" lvl="5" rtl="0">
              <a:spcBef>
                <a:spcPts val="0"/>
              </a:spcBef>
              <a:buNone/>
              <a:defRPr sz="1900"/>
            </a:lvl6pPr>
            <a:lvl7pPr indent="0" lvl="6" rtl="0">
              <a:spcBef>
                <a:spcPts val="0"/>
              </a:spcBef>
              <a:buNone/>
              <a:defRPr sz="1900"/>
            </a:lvl7pPr>
            <a:lvl8pPr indent="0" lvl="7" rtl="0">
              <a:spcBef>
                <a:spcPts val="0"/>
              </a:spcBef>
              <a:buNone/>
              <a:defRPr sz="1900"/>
            </a:lvl8pPr>
            <a:lvl9pPr indent="0" lvl="8" rtl="0">
              <a:spcBef>
                <a:spcPts val="0"/>
              </a:spcBef>
              <a:buNone/>
              <a:defRPr sz="19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7608" y="1250558"/>
            <a:ext cx="103872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indent="-101600" lvl="0" marL="241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571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14300" lvl="2" marL="9144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9700" lvl="3" marL="1257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16129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27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84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1364286" y="6457146"/>
            <a:ext cx="611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7401522" y="6457146"/>
            <a:ext cx="385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/>
          <a:lstStyle>
            <a:lvl1pPr indent="0" lvl="0" marL="0" marR="0" rtl="0" algn="r">
              <a:spcBef>
                <a:spcPts val="0"/>
              </a:spcBef>
              <a:buSzPct val="211111"/>
              <a:buNone/>
              <a:defRPr b="0" i="0" sz="9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80" name="Shape 180"/>
          <p:cNvGrpSpPr/>
          <p:nvPr/>
        </p:nvGrpSpPr>
        <p:grpSpPr>
          <a:xfrm>
            <a:off x="584385" y="6495989"/>
            <a:ext cx="596502" cy="202013"/>
            <a:chOff x="-6" y="-2"/>
            <a:chExt cx="1194200" cy="404027"/>
          </a:xfrm>
        </p:grpSpPr>
        <p:sp>
          <p:nvSpPr>
            <p:cNvPr id="181" name="Shape 181"/>
            <p:cNvSpPr/>
            <p:nvPr/>
          </p:nvSpPr>
          <p:spPr>
            <a:xfrm>
              <a:off x="531818" y="86925"/>
              <a:ext cx="213000" cy="3171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29697" y="86915"/>
              <a:ext cx="214200" cy="3168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5" y="86922"/>
              <a:ext cx="213900" cy="2322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978794" y="86916"/>
              <a:ext cx="215400" cy="2316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53241" y="86922"/>
              <a:ext cx="214200" cy="2313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7329" y="88985"/>
              <a:ext cx="60000" cy="2265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52968" y="-1"/>
              <a:ext cx="67800" cy="678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0687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Shape 21"/>
          <p:cNvGrpSpPr/>
          <p:nvPr/>
        </p:nvGrpSpPr>
        <p:grpSpPr>
          <a:xfrm>
            <a:off x="-3" y="6039620"/>
            <a:ext cx="6790162" cy="818211"/>
            <a:chOff x="-2" y="4529828"/>
            <a:chExt cx="5098103" cy="613674"/>
          </a:xfrm>
        </p:grpSpPr>
        <p:sp>
          <p:nvSpPr>
            <p:cNvPr id="22" name="Shape 2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-2" y="4529828"/>
              <a:ext cx="3681999" cy="613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989" y="6453155"/>
            <a:ext cx="1287593" cy="229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10300788" y="6501782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 Colum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77608" y="1195426"/>
            <a:ext cx="52530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indent="-2032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749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11557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9700" lvl="3" marL="16129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2070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2527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298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0" lvl="7" marL="3429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0" lvl="8" marL="3886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6049292" y="1195429"/>
            <a:ext cx="54651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indent="-2032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77800" lvl="1" marL="749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11557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9700" lvl="3" marL="16129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2070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2527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298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0" lvl="7" marL="3429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0" lvl="8" marL="3886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Helvetica Neue"/>
              <a:buNone/>
              <a:defRPr b="0" i="0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900"/>
            </a:lvl2pPr>
            <a:lvl3pPr indent="0" lvl="2" rtl="0">
              <a:spcBef>
                <a:spcPts val="0"/>
              </a:spcBef>
              <a:buNone/>
              <a:defRPr sz="1900"/>
            </a:lvl3pPr>
            <a:lvl4pPr indent="0" lvl="3" rtl="0">
              <a:spcBef>
                <a:spcPts val="0"/>
              </a:spcBef>
              <a:buNone/>
              <a:defRPr sz="1900"/>
            </a:lvl4pPr>
            <a:lvl5pPr indent="0" lvl="4" rtl="0">
              <a:spcBef>
                <a:spcPts val="0"/>
              </a:spcBef>
              <a:buNone/>
              <a:defRPr sz="1900"/>
            </a:lvl5pPr>
            <a:lvl6pPr indent="0" lvl="5" rtl="0">
              <a:spcBef>
                <a:spcPts val="0"/>
              </a:spcBef>
              <a:buNone/>
              <a:defRPr sz="1900"/>
            </a:lvl6pPr>
            <a:lvl7pPr indent="0" lvl="6" rtl="0">
              <a:spcBef>
                <a:spcPts val="0"/>
              </a:spcBef>
              <a:buNone/>
              <a:defRPr sz="1900"/>
            </a:lvl7pPr>
            <a:lvl8pPr indent="0" lvl="7" rtl="0">
              <a:spcBef>
                <a:spcPts val="0"/>
              </a:spcBef>
              <a:buNone/>
              <a:defRPr sz="1900"/>
            </a:lvl8pPr>
            <a:lvl9pPr indent="0" lvl="8" rtl="0">
              <a:spcBef>
                <a:spcPts val="0"/>
              </a:spcBef>
              <a:buNone/>
              <a:defRPr sz="1900"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1364286" y="6457146"/>
            <a:ext cx="611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11" type="ftr"/>
          </p:nvPr>
        </p:nvSpPr>
        <p:spPr>
          <a:xfrm>
            <a:off x="7401522" y="6457146"/>
            <a:ext cx="385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/>
          <a:lstStyle>
            <a:lvl1pPr indent="0" lvl="0" marL="0" marR="0" rtl="0" algn="r">
              <a:spcBef>
                <a:spcPts val="0"/>
              </a:spcBef>
              <a:buSzPct val="211111"/>
              <a:buNone/>
              <a:defRPr b="0" i="0" sz="9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0"/>
              </a:spcBef>
              <a:buSzPct val="100000"/>
              <a:buNone/>
              <a:defRPr b="0" i="0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94" name="Shape 194"/>
          <p:cNvGrpSpPr/>
          <p:nvPr/>
        </p:nvGrpSpPr>
        <p:grpSpPr>
          <a:xfrm>
            <a:off x="584385" y="6495989"/>
            <a:ext cx="596502" cy="202013"/>
            <a:chOff x="-6" y="-2"/>
            <a:chExt cx="1194200" cy="404027"/>
          </a:xfrm>
        </p:grpSpPr>
        <p:sp>
          <p:nvSpPr>
            <p:cNvPr id="195" name="Shape 195"/>
            <p:cNvSpPr/>
            <p:nvPr/>
          </p:nvSpPr>
          <p:spPr>
            <a:xfrm>
              <a:off x="531818" y="86925"/>
              <a:ext cx="213000" cy="3171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29697" y="86915"/>
              <a:ext cx="214200" cy="3168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-5" y="86922"/>
              <a:ext cx="213900" cy="2322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978794" y="86916"/>
              <a:ext cx="215400" cy="2316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53241" y="86922"/>
              <a:ext cx="214200" cy="2313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7329" y="88985"/>
              <a:ext cx="60000" cy="2265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68" y="-1"/>
              <a:ext cx="67800" cy="678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hnak you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Shape 203"/>
          <p:cNvGrpSpPr/>
          <p:nvPr/>
        </p:nvGrpSpPr>
        <p:grpSpPr>
          <a:xfrm>
            <a:off x="-42592" y="0"/>
            <a:ext cx="14246151" cy="6956272"/>
            <a:chOff x="-42592" y="0"/>
            <a:chExt cx="14246151" cy="6956272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05" name="Shape 205"/>
            <p:cNvGrpSpPr/>
            <p:nvPr/>
          </p:nvGrpSpPr>
          <p:grpSpPr>
            <a:xfrm>
              <a:off x="3855432" y="4814343"/>
              <a:ext cx="4941252" cy="2141929"/>
              <a:chOff x="7718507" y="9044624"/>
              <a:chExt cx="11964291" cy="518125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3598101" y="9044624"/>
                <a:ext cx="4494000" cy="5123699"/>
              </a:xfrm>
              <a:custGeom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10843482" y="12227365"/>
                <a:ext cx="1704000" cy="1940700"/>
              </a:xfrm>
              <a:custGeom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1698374" y="10494477"/>
                <a:ext cx="1703999" cy="1946700"/>
              </a:xfrm>
              <a:custGeom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7978798" y="10757900"/>
                <a:ext cx="1704000" cy="1946700"/>
              </a:xfrm>
              <a:custGeom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3258008" y="6327405"/>
              <a:ext cx="571200" cy="516899"/>
            </a:xfrm>
            <a:custGeom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529811" y="5729560"/>
              <a:ext cx="559800" cy="1123500"/>
            </a:xfrm>
            <a:custGeom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164541" y="5954835"/>
              <a:ext cx="487500" cy="898200"/>
            </a:xfrm>
            <a:custGeom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675808" y="6070362"/>
              <a:ext cx="781800" cy="782700"/>
            </a:xfrm>
            <a:custGeom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14677" y="6278310"/>
              <a:ext cx="268200" cy="574800"/>
            </a:xfrm>
            <a:custGeom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724258" y="6489144"/>
              <a:ext cx="268200" cy="363900"/>
            </a:xfrm>
            <a:custGeom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22840" y="6050144"/>
              <a:ext cx="375000" cy="802800"/>
            </a:xfrm>
            <a:custGeom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-42592" y="6344735"/>
              <a:ext cx="375000" cy="508200"/>
            </a:xfrm>
            <a:custGeom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22825" lIns="45675" rIns="45675" tIns="2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19" name="Shape 219"/>
            <p:cNvGrpSpPr/>
            <p:nvPr/>
          </p:nvGrpSpPr>
          <p:grpSpPr>
            <a:xfrm>
              <a:off x="8139125" y="2628945"/>
              <a:ext cx="6064433" cy="3948995"/>
              <a:chOff x="17821246" y="7239529"/>
              <a:chExt cx="10158179" cy="6608091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18921632" y="9347882"/>
                <a:ext cx="4707600" cy="2928600"/>
              </a:xfrm>
              <a:custGeom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1076726" y="7239529"/>
                <a:ext cx="6902700" cy="4291800"/>
              </a:xfrm>
              <a:custGeom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19467415" y="11531321"/>
                <a:ext cx="3021000" cy="2316299"/>
              </a:xfrm>
              <a:custGeom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17821246" y="10274499"/>
                <a:ext cx="2200800" cy="1686600"/>
              </a:xfrm>
              <a:custGeom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24" name="Shape 224"/>
            <p:cNvGrpSpPr/>
            <p:nvPr/>
          </p:nvGrpSpPr>
          <p:grpSpPr>
            <a:xfrm>
              <a:off x="990949" y="653202"/>
              <a:ext cx="1547405" cy="513552"/>
              <a:chOff x="5813496" y="4786016"/>
              <a:chExt cx="12756842" cy="4230255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11495246" y="5628371"/>
                <a:ext cx="2274900" cy="3387900"/>
              </a:xfrm>
              <a:custGeom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8267514" y="5628312"/>
                <a:ext cx="2287500" cy="3383400"/>
              </a:xfrm>
              <a:custGeom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5813496" y="5628353"/>
                <a:ext cx="2286000" cy="2479800"/>
              </a:xfrm>
              <a:custGeom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16270539" y="5628326"/>
                <a:ext cx="2299800" cy="2474999"/>
              </a:xfrm>
              <a:custGeom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13860818" y="5628353"/>
                <a:ext cx="2288400" cy="2469600"/>
              </a:xfrm>
              <a:custGeom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10699396" y="5650435"/>
                <a:ext cx="642300" cy="2419200"/>
              </a:xfrm>
              <a:custGeom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10679950" y="4786016"/>
                <a:ext cx="700200" cy="707400"/>
              </a:xfrm>
              <a:custGeom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232" name="Shape 23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Shape 233"/>
          <p:cNvSpPr txBox="1"/>
          <p:nvPr/>
        </p:nvSpPr>
        <p:spPr>
          <a:xfrm>
            <a:off x="997507" y="3012007"/>
            <a:ext cx="687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2364" y="-798"/>
            <a:ext cx="12191946" cy="6858727"/>
            <a:chOff x="-1775" y="-600"/>
            <a:chExt cx="9153800" cy="5144174"/>
          </a:xfrm>
        </p:grpSpPr>
        <p:sp>
          <p:nvSpPr>
            <p:cNvPr id="28" name="Shape 28"/>
            <p:cNvSpPr/>
            <p:nvPr/>
          </p:nvSpPr>
          <p:spPr>
            <a:xfrm>
              <a:off x="8025" y="75"/>
              <a:ext cx="9144000" cy="514349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121825" lIns="121825" rIns="121825" tIns="121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-1775" y="-600"/>
              <a:ext cx="4609375" cy="5144099"/>
            </a:xfrm>
            <a:custGeom>
              <a:pathLst>
                <a:path extrusionOk="0" h="120000" w="120000">
                  <a:moveTo>
                    <a:pt x="119999" y="13"/>
                  </a:moveTo>
                  <a:lnTo>
                    <a:pt x="30" y="0"/>
                  </a:lnTo>
                  <a:lnTo>
                    <a:pt x="0" y="120000"/>
                  </a:lnTo>
                  <a:lnTo>
                    <a:pt x="81110" y="1200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" y="6039620"/>
            <a:ext cx="6790162" cy="818211"/>
            <a:chOff x="-2" y="4529828"/>
            <a:chExt cx="5098103" cy="613674"/>
          </a:xfrm>
        </p:grpSpPr>
        <p:sp>
          <p:nvSpPr>
            <p:cNvPr id="31" name="Shape 3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-2" y="4529828"/>
              <a:ext cx="3681999" cy="613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989" y="6453155"/>
            <a:ext cx="1287593" cy="229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10300788" y="6501782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11284842" y="6217621"/>
            <a:ext cx="7307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10687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3162" y="-3966"/>
            <a:ext cx="12182055" cy="6865761"/>
            <a:chOff x="-2375" y="-2975"/>
            <a:chExt cx="9146374" cy="5149450"/>
          </a:xfrm>
        </p:grpSpPr>
        <p:sp>
          <p:nvSpPr>
            <p:cNvPr id="40" name="Shape 40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20000" w="120000">
                  <a:moveTo>
                    <a:pt x="120000" y="119982"/>
                  </a:moveTo>
                  <a:lnTo>
                    <a:pt x="0" y="119999"/>
                  </a:lnTo>
                  <a:lnTo>
                    <a:pt x="0" y="0"/>
                  </a:lnTo>
                  <a:lnTo>
                    <a:pt x="89144" y="2347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2375" y="-2375"/>
              <a:ext cx="5194649" cy="1780750"/>
            </a:xfrm>
            <a:custGeom>
              <a:pathLst>
                <a:path extrusionOk="0" h="120000" w="120000">
                  <a:moveTo>
                    <a:pt x="0" y="64828"/>
                  </a:moveTo>
                  <a:lnTo>
                    <a:pt x="13" y="0"/>
                  </a:lnTo>
                  <a:lnTo>
                    <a:pt x="119999" y="69"/>
                  </a:lnTo>
                  <a:lnTo>
                    <a:pt x="73002" y="120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3156475" y="-2975"/>
              <a:ext cx="5987524" cy="5147675"/>
            </a:xfrm>
            <a:custGeom>
              <a:pathLst>
                <a:path extrusionOk="0" h="120000" w="120000">
                  <a:moveTo>
                    <a:pt x="21891" y="120000"/>
                  </a:moveTo>
                  <a:lnTo>
                    <a:pt x="120000" y="119986"/>
                  </a:lnTo>
                  <a:lnTo>
                    <a:pt x="119987" y="41"/>
                  </a:lnTo>
                  <a:lnTo>
                    <a:pt x="40742" y="0"/>
                  </a:lnTo>
                  <a:lnTo>
                    <a:pt x="0" y="415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Shape 43"/>
          <p:cNvGrpSpPr/>
          <p:nvPr/>
        </p:nvGrpSpPr>
        <p:grpSpPr>
          <a:xfrm>
            <a:off x="-3" y="6039620"/>
            <a:ext cx="6790162" cy="818211"/>
            <a:chOff x="-2" y="4529828"/>
            <a:chExt cx="5098103" cy="613674"/>
          </a:xfrm>
        </p:grpSpPr>
        <p:sp>
          <p:nvSpPr>
            <p:cNvPr id="44" name="Shape 4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Shape 45"/>
            <p:cNvSpPr/>
            <p:nvPr/>
          </p:nvSpPr>
          <p:spPr>
            <a:xfrm>
              <a:off x="-2" y="4529828"/>
              <a:ext cx="3681999" cy="613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989" y="6453155"/>
            <a:ext cx="1287593" cy="22949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0300788" y="6501782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-13735" y="-10765"/>
            <a:ext cx="12206364" cy="6892993"/>
            <a:chOff x="-10312" y="-8075"/>
            <a:chExt cx="9164625" cy="5169875"/>
          </a:xfrm>
        </p:grpSpPr>
        <p:sp>
          <p:nvSpPr>
            <p:cNvPr id="50" name="Shape 50"/>
            <p:cNvSpPr/>
            <p:nvPr/>
          </p:nvSpPr>
          <p:spPr>
            <a:xfrm>
              <a:off x="-10312" y="-8075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rot="10800000">
              <a:off x="-10311" y="2150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Shape 52"/>
          <p:cNvSpPr txBox="1"/>
          <p:nvPr/>
        </p:nvSpPr>
        <p:spPr>
          <a:xfrm>
            <a:off x="10300788" y="6501782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3735" y="-10765"/>
            <a:ext cx="12206364" cy="6892993"/>
            <a:chOff x="-10312" y="-8075"/>
            <a:chExt cx="9164625" cy="5169875"/>
          </a:xfrm>
        </p:grpSpPr>
        <p:sp>
          <p:nvSpPr>
            <p:cNvPr id="55" name="Shape 55"/>
            <p:cNvSpPr/>
            <p:nvPr/>
          </p:nvSpPr>
          <p:spPr>
            <a:xfrm>
              <a:off x="-10312" y="-8075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 rot="10800000">
              <a:off x="-10311" y="2150"/>
              <a:ext cx="9164624" cy="51596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Shape 57"/>
          <p:cNvSpPr txBox="1"/>
          <p:nvPr/>
        </p:nvSpPr>
        <p:spPr>
          <a:xfrm>
            <a:off x="10300788" y="6501782"/>
            <a:ext cx="1815299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-7469"/>
            <a:ext cx="12197699" cy="68808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8143784" y="2629157"/>
            <a:ext cx="4076699" cy="3950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Shape 61"/>
          <p:cNvGrpSpPr/>
          <p:nvPr/>
        </p:nvGrpSpPr>
        <p:grpSpPr>
          <a:xfrm>
            <a:off x="3855432" y="4814343"/>
            <a:ext cx="4941252" cy="2141929"/>
            <a:chOff x="7718507" y="9044624"/>
            <a:chExt cx="11964291" cy="5181250"/>
          </a:xfrm>
        </p:grpSpPr>
        <p:sp>
          <p:nvSpPr>
            <p:cNvPr id="62" name="Shape 62"/>
            <p:cNvSpPr/>
            <p:nvPr/>
          </p:nvSpPr>
          <p:spPr>
            <a:xfrm>
              <a:off x="7718507" y="10812175"/>
              <a:ext cx="2997900" cy="3413699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45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3598101" y="9044624"/>
              <a:ext cx="4494000" cy="5123699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0843482" y="12227364"/>
              <a:ext cx="1704000" cy="1940699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1698374" y="10494477"/>
              <a:ext cx="1703998" cy="1946699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7978798" y="10757900"/>
              <a:ext cx="1704000" cy="1946699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Shape 67"/>
          <p:cNvSpPr/>
          <p:nvPr/>
        </p:nvSpPr>
        <p:spPr>
          <a:xfrm>
            <a:off x="3258008" y="6327405"/>
            <a:ext cx="571200" cy="516899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9811" y="5729560"/>
            <a:ext cx="559799" cy="11235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490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164541" y="5954835"/>
            <a:ext cx="487499" cy="8982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75808" y="6070362"/>
            <a:ext cx="781800" cy="782699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66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914676" y="6278310"/>
            <a:ext cx="268200" cy="574799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724258" y="6489144"/>
            <a:ext cx="268200" cy="363899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86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2839" y="6050144"/>
            <a:ext cx="375000" cy="802799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-42592" y="6344735"/>
            <a:ext cx="375000" cy="5082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22825" lIns="45675" rIns="45675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990949" y="653202"/>
            <a:ext cx="1547405" cy="513552"/>
            <a:chOff x="5813496" y="4786016"/>
            <a:chExt cx="12756843" cy="4230255"/>
          </a:xfrm>
        </p:grpSpPr>
        <p:sp>
          <p:nvSpPr>
            <p:cNvPr id="76" name="Shape 76"/>
            <p:cNvSpPr/>
            <p:nvPr/>
          </p:nvSpPr>
          <p:spPr>
            <a:xfrm>
              <a:off x="11495246" y="5628371"/>
              <a:ext cx="2274900" cy="3387899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267514" y="5628312"/>
              <a:ext cx="2287499" cy="3383399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5813496" y="5628353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6270539" y="5628326"/>
              <a:ext cx="2299800" cy="2474999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3860818" y="5628353"/>
              <a:ext cx="2288399" cy="2469599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99396" y="5650435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679950" y="4786016"/>
              <a:ext cx="700200" cy="707399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Shape 83"/>
          <p:cNvCxnSpPr/>
          <p:nvPr/>
        </p:nvCxnSpPr>
        <p:spPr>
          <a:xfrm>
            <a:off x="957336" y="3970357"/>
            <a:ext cx="112221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ctrTitle"/>
          </p:nvPr>
        </p:nvSpPr>
        <p:spPr>
          <a:xfrm>
            <a:off x="950912" y="2497308"/>
            <a:ext cx="8085599" cy="13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0" i="0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50912" y="4040187"/>
            <a:ext cx="7994999" cy="7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9217267" y="6521907"/>
            <a:ext cx="22484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D63"/>
              </a:buClr>
              <a:buSzPct val="25000"/>
              <a:buFont typeface="Helvetica Neue"/>
              <a:buNone/>
            </a:pPr>
            <a:r>
              <a:rPr b="0" i="0" lang="en-US" sz="900" u="none" cap="none" strike="noStrike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7608" y="264366"/>
            <a:ext cx="103871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  <a:defRPr b="0" i="0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7608" y="1250558"/>
            <a:ext cx="10387199" cy="4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3813" lvl="0" marL="230186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587" lvl="1" marL="573087" marR="0" rtl="0" algn="l">
              <a:lnSpc>
                <a:spcPct val="115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987" lvl="2" marL="915987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687" lvl="3" marL="1258887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" lvl="4" marL="1600200" marR="0" rtl="0" algn="l">
              <a:lnSpc>
                <a:spcPct val="115000"/>
              </a:lnSpc>
              <a:spcBef>
                <a:spcPts val="32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1364285" y="6457146"/>
            <a:ext cx="611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1" name="Shape 91"/>
          <p:cNvSpPr/>
          <p:nvPr/>
        </p:nvSpPr>
        <p:spPr>
          <a:xfrm>
            <a:off x="9217267" y="6521907"/>
            <a:ext cx="22484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Helvetica Neue"/>
              <a:buNone/>
            </a:pPr>
            <a:r>
              <a:rPr b="0" i="0" lang="en-US" sz="900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166" y="593366"/>
            <a:ext cx="113489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166" y="1536633"/>
            <a:ext cx="113489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84842" y="6217621"/>
            <a:ext cx="7307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15167" y="593366"/>
            <a:ext cx="1134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5167" y="1536633"/>
            <a:ext cx="11349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1284843" y="6217622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rIns="121825" tIns="1218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720581" y="2213731"/>
            <a:ext cx="56358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rIns="121825" tIns="12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5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Roboto"/>
              <a:buNone/>
            </a:pPr>
            <a:r>
              <a:rPr lang="en-US" sz="35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Caching and </a:t>
            </a:r>
            <a:r>
              <a:rPr b="0" i="0" lang="en-US" sz="35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370037" y="522375"/>
            <a:ext cx="66140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Value Maps Encryption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687725" y="2347050"/>
            <a:ext cx="6008399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Values encrypted with Edge-generated </a:t>
            </a:r>
            <a:r>
              <a:rPr b="1" i="0" lang="en-US" sz="1800" u="none" cap="none" strike="noStrike">
                <a:solidFill>
                  <a:srgbClr val="4285F4"/>
                </a:solidFill>
                <a:latin typeface="Inconsolata"/>
                <a:ea typeface="Inconsolata"/>
                <a:cs typeface="Inconsolata"/>
                <a:sym typeface="Inconsolata"/>
              </a:rPr>
              <a:t>AES-128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cipher key.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masked with asterisks in the UI.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not displayed in clear text in Trace and debug sessions, use </a:t>
            </a:r>
            <a:r>
              <a:rPr b="1" i="0" lang="en-US" sz="1800" u="none" cap="none" strike="noStrike">
                <a:solidFill>
                  <a:srgbClr val="4285F4"/>
                </a:solidFill>
                <a:latin typeface="Inconsolata"/>
                <a:ea typeface="Inconsolata"/>
                <a:cs typeface="Inconsolata"/>
                <a:sym typeface="Inconsolata"/>
              </a:rPr>
              <a:t>private.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prefix for variable name when reading value.</a:t>
            </a:r>
          </a:p>
        </p:txBody>
      </p:sp>
      <p:sp>
        <p:nvSpPr>
          <p:cNvPr id="329" name="Shape 329"/>
          <p:cNvSpPr/>
          <p:nvPr/>
        </p:nvSpPr>
        <p:spPr>
          <a:xfrm>
            <a:off x="777350" y="2129700"/>
            <a:ext cx="3405900" cy="2598599"/>
          </a:xfrm>
          <a:prstGeom prst="roundRect">
            <a:avLst>
              <a:gd fmla="val 591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Shape 330"/>
          <p:cNvCxnSpPr/>
          <p:nvPr/>
        </p:nvCxnSpPr>
        <p:spPr>
          <a:xfrm>
            <a:off x="2315072" y="4279169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34935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2315072" y="3739941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2315072" y="3197421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2315072" y="2654900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Shape 334"/>
          <p:cNvSpPr/>
          <p:nvPr/>
        </p:nvSpPr>
        <p:spPr>
          <a:xfrm>
            <a:off x="2645915" y="2430016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***</a:t>
            </a:r>
          </a:p>
        </p:txBody>
      </p:sp>
      <p:sp>
        <p:nvSpPr>
          <p:cNvPr id="335" name="Shape 335"/>
          <p:cNvSpPr/>
          <p:nvPr/>
        </p:nvSpPr>
        <p:spPr>
          <a:xfrm>
            <a:off x="896559" y="2430016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36" name="Shape 336"/>
          <p:cNvSpPr/>
          <p:nvPr/>
        </p:nvSpPr>
        <p:spPr>
          <a:xfrm>
            <a:off x="2645915" y="2972538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***</a:t>
            </a:r>
          </a:p>
        </p:txBody>
      </p:sp>
      <p:sp>
        <p:nvSpPr>
          <p:cNvPr id="337" name="Shape 337"/>
          <p:cNvSpPr/>
          <p:nvPr/>
        </p:nvSpPr>
        <p:spPr>
          <a:xfrm>
            <a:off x="896559" y="2972538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38" name="Shape 338"/>
          <p:cNvSpPr/>
          <p:nvPr/>
        </p:nvSpPr>
        <p:spPr>
          <a:xfrm>
            <a:off x="2645915" y="3515057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***</a:t>
            </a:r>
          </a:p>
        </p:txBody>
      </p:sp>
      <p:sp>
        <p:nvSpPr>
          <p:cNvPr id="339" name="Shape 339"/>
          <p:cNvSpPr/>
          <p:nvPr/>
        </p:nvSpPr>
        <p:spPr>
          <a:xfrm>
            <a:off x="896559" y="3515057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40" name="Shape 340"/>
          <p:cNvSpPr/>
          <p:nvPr/>
        </p:nvSpPr>
        <p:spPr>
          <a:xfrm>
            <a:off x="2645915" y="4057578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***</a:t>
            </a:r>
          </a:p>
        </p:txBody>
      </p:sp>
      <p:sp>
        <p:nvSpPr>
          <p:cNvPr id="341" name="Shape 341"/>
          <p:cNvSpPr/>
          <p:nvPr/>
        </p:nvSpPr>
        <p:spPr>
          <a:xfrm>
            <a:off x="896559" y="4057578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42" name="Shape 342"/>
          <p:cNvSpPr/>
          <p:nvPr/>
        </p:nvSpPr>
        <p:spPr>
          <a:xfrm>
            <a:off x="2194725" y="2572443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194725" y="3111627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194725" y="3654148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194725" y="4193332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601616" y="2572443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601616" y="3111627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601616" y="3654148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601616" y="4193332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226632" y="2604349"/>
            <a:ext cx="107700" cy="107700"/>
          </a:xfrm>
          <a:prstGeom prst="ellips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226632" y="3143533"/>
            <a:ext cx="107700" cy="107700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226632" y="3686053"/>
            <a:ext cx="107700" cy="107700"/>
          </a:xfrm>
          <a:prstGeom prst="ellips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226632" y="4228573"/>
            <a:ext cx="107700" cy="107700"/>
          </a:xfrm>
          <a:prstGeom prst="ellips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33523" y="2604349"/>
            <a:ext cx="107700" cy="107700"/>
          </a:xfrm>
          <a:prstGeom prst="ellips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633523" y="3143533"/>
            <a:ext cx="107700" cy="1077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633523" y="3686053"/>
            <a:ext cx="107700" cy="1077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633523" y="4228573"/>
            <a:ext cx="107700" cy="107700"/>
          </a:xfrm>
          <a:prstGeom prst="ellips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655425" y="1920700"/>
            <a:ext cx="409199" cy="409199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774228" y="2013471"/>
            <a:ext cx="171599" cy="223681"/>
          </a:xfrm>
          <a:custGeom>
            <a:pathLst>
              <a:path extrusionOk="0" h="120000" w="120000">
                <a:moveTo>
                  <a:pt x="105035" y="40109"/>
                </a:moveTo>
                <a:lnTo>
                  <a:pt x="97339" y="40109"/>
                </a:lnTo>
                <a:lnTo>
                  <a:pt x="97339" y="28743"/>
                </a:lnTo>
                <a:cubicBezTo>
                  <a:pt x="97339" y="13005"/>
                  <a:pt x="80950" y="0"/>
                  <a:pt x="60000" y="0"/>
                </a:cubicBezTo>
                <a:cubicBezTo>
                  <a:pt x="39049" y="0"/>
                  <a:pt x="22517" y="12677"/>
                  <a:pt x="22517" y="28743"/>
                </a:cubicBezTo>
                <a:lnTo>
                  <a:pt x="22517" y="40109"/>
                </a:lnTo>
                <a:lnTo>
                  <a:pt x="14964" y="40109"/>
                </a:lnTo>
                <a:cubicBezTo>
                  <a:pt x="6840" y="40109"/>
                  <a:pt x="0" y="45355"/>
                  <a:pt x="0" y="51475"/>
                </a:cubicBezTo>
                <a:lnTo>
                  <a:pt x="0" y="108415"/>
                </a:lnTo>
                <a:cubicBezTo>
                  <a:pt x="0" y="114644"/>
                  <a:pt x="6840" y="119890"/>
                  <a:pt x="14964" y="119890"/>
                </a:cubicBezTo>
                <a:lnTo>
                  <a:pt x="104180" y="119890"/>
                </a:lnTo>
                <a:cubicBezTo>
                  <a:pt x="112304" y="119890"/>
                  <a:pt x="119144" y="114644"/>
                  <a:pt x="119144" y="108415"/>
                </a:cubicBezTo>
                <a:lnTo>
                  <a:pt x="119144" y="51475"/>
                </a:lnTo>
                <a:cubicBezTo>
                  <a:pt x="119857" y="45027"/>
                  <a:pt x="113444" y="40109"/>
                  <a:pt x="105035" y="40109"/>
                </a:cubicBezTo>
                <a:close/>
                <a:moveTo>
                  <a:pt x="60427" y="91147"/>
                </a:moveTo>
                <a:cubicBezTo>
                  <a:pt x="52304" y="91147"/>
                  <a:pt x="45463" y="85901"/>
                  <a:pt x="45463" y="79890"/>
                </a:cubicBezTo>
                <a:cubicBezTo>
                  <a:pt x="45463" y="73770"/>
                  <a:pt x="52446" y="68524"/>
                  <a:pt x="60427" y="68524"/>
                </a:cubicBezTo>
                <a:cubicBezTo>
                  <a:pt x="68551" y="68524"/>
                  <a:pt x="75249" y="73770"/>
                  <a:pt x="75249" y="79890"/>
                </a:cubicBezTo>
                <a:cubicBezTo>
                  <a:pt x="75249" y="85901"/>
                  <a:pt x="68836" y="91147"/>
                  <a:pt x="60427" y="91147"/>
                </a:cubicBezTo>
                <a:close/>
                <a:moveTo>
                  <a:pt x="37482" y="40109"/>
                </a:moveTo>
                <a:lnTo>
                  <a:pt x="37482" y="28743"/>
                </a:lnTo>
                <a:cubicBezTo>
                  <a:pt x="37482" y="18797"/>
                  <a:pt x="48028" y="11147"/>
                  <a:pt x="60427" y="11147"/>
                </a:cubicBezTo>
                <a:cubicBezTo>
                  <a:pt x="72969" y="11147"/>
                  <a:pt x="83372" y="19125"/>
                  <a:pt x="83372" y="28743"/>
                </a:cubicBezTo>
                <a:lnTo>
                  <a:pt x="83372" y="40109"/>
                </a:lnTo>
                <a:lnTo>
                  <a:pt x="37482" y="40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</a:p>
        </p:txBody>
      </p:sp>
      <p:sp>
        <p:nvSpPr>
          <p:cNvPr id="365" name="Shape 365"/>
          <p:cNvSpPr txBox="1"/>
          <p:nvPr>
            <p:ph idx="4294967295" type="body"/>
          </p:nvPr>
        </p:nvSpPr>
        <p:spPr>
          <a:xfrm>
            <a:off x="477604" y="1250550"/>
            <a:ext cx="48774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 Cache for unique requests to minimize impact on backend systems</a:t>
            </a: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Populate/Lookup cache to hold temporary values to optimize flow (e.g. backend token) </a:t>
            </a:r>
          </a:p>
        </p:txBody>
      </p:sp>
      <p:sp>
        <p:nvSpPr>
          <p:cNvPr id="366" name="Shape 366"/>
          <p:cNvSpPr txBox="1"/>
          <p:nvPr>
            <p:ph idx="4294967295" type="body"/>
          </p:nvPr>
        </p:nvSpPr>
        <p:spPr>
          <a:xfrm>
            <a:off x="5570179" y="1250550"/>
            <a:ext cx="4877399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KVM</a:t>
            </a: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to hold organization and environment specific parameters, allows code to be the same across orgs/envs</a:t>
            </a: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Common examples:</a:t>
            </a:r>
          </a:p>
          <a:p>
            <a:pPr indent="-330200" lvl="1" marL="1371600" marR="0" rtl="0" algn="l">
              <a:lnSpc>
                <a:spcPct val="90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 control and parameters</a:t>
            </a:r>
          </a:p>
          <a:p>
            <a:pPr indent="-330200" lvl="1" marL="1371600" marR="0" rtl="0" algn="l">
              <a:lnSpc>
                <a:spcPct val="90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 values</a:t>
            </a:r>
          </a:p>
          <a:p>
            <a:pPr indent="-330200" lvl="1" marL="1371600" marR="0" rtl="0" algn="l">
              <a:lnSpc>
                <a:spcPct val="90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Error code to error message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Requirements as we understand</a:t>
            </a:r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477601" y="1047366"/>
            <a:ext cx="11263200" cy="5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lv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 Statement:</a:t>
            </a: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Improve response performance, avoid latency (e.g. relatively static data)</a:t>
            </a: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Minimize impact on backend systems during spike situations (e.g. during outages)</a:t>
            </a:r>
          </a:p>
          <a:p>
            <a:pPr indent="-330200" lvl="1" marL="91440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need your input for frequency of change on resources from a business perspective</a:t>
            </a:r>
          </a:p>
          <a:p>
            <a:pPr indent="-330200" lvl="1" marL="91440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all traffic goes through Edge, need to cache that as well </a:t>
            </a: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KVM</a:t>
            </a: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Parameterize configuration data per environment (e.g. logging control)</a:t>
            </a:r>
          </a:p>
          <a:p>
            <a:pPr lv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784150" y="1278075"/>
            <a:ext cx="105387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Transient data (key / value)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Expiration settings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Key/Value Map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Persistent data (key / value)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expiration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 is not a database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70037" y="522375"/>
            <a:ext cx="66140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Caching and </a:t>
            </a: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797700" y="2226900"/>
            <a:ext cx="1671899" cy="1757099"/>
          </a:xfrm>
          <a:prstGeom prst="can">
            <a:avLst>
              <a:gd fmla="val 25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765375" y="1540800"/>
            <a:ext cx="53883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 caching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ResponseCache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caching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LookupCache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PopulateCache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InvalidateCache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70037" y="522375"/>
            <a:ext cx="66140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Caching Policies</a:t>
            </a:r>
          </a:p>
        </p:txBody>
      </p:sp>
      <p:sp>
        <p:nvSpPr>
          <p:cNvPr id="261" name="Shape 261"/>
          <p:cNvSpPr/>
          <p:nvPr/>
        </p:nvSpPr>
        <p:spPr>
          <a:xfrm>
            <a:off x="1264300" y="2455500"/>
            <a:ext cx="1671899" cy="1757099"/>
          </a:xfrm>
          <a:prstGeom prst="can">
            <a:avLst>
              <a:gd fmla="val 25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 Cache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477600" y="1047372"/>
            <a:ext cx="112632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Reduces latency and network traffic by avoiding calls to backend and extra processing.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 Key</a:t>
            </a:r>
          </a:p>
          <a:p>
            <a:pPr indent="-406400" lvl="0" marL="609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use multiple key fragments</a:t>
            </a:r>
          </a:p>
          <a:p>
            <a:pPr indent="-406400" lvl="0" marL="609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nclude a unique user identifier if user data is cached</a:t>
            </a:r>
          </a:p>
          <a:p>
            <a:pPr indent="-406400" lvl="0" marL="609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coping affects the cache key</a:t>
            </a:r>
          </a:p>
          <a:p>
            <a:pPr indent="-228600" lvl="0" marL="2413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Expiration</a:t>
            </a:r>
          </a:p>
          <a:p>
            <a:pPr indent="-406400" lvl="0" marL="609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specify a time of day or date the cache entry expires</a:t>
            </a:r>
          </a:p>
          <a:p>
            <a:pPr indent="-406400" lvl="0" marL="609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 TTL based on backend response HTTP cache headers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(UseResponseCacheHeaders configuration)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Populate Cache / Lookup Cache</a:t>
            </a:r>
          </a:p>
        </p:txBody>
      </p:sp>
      <p:sp>
        <p:nvSpPr>
          <p:cNvPr id="273" name="Shape 273"/>
          <p:cNvSpPr txBox="1"/>
          <p:nvPr>
            <p:ph idx="4294967295" type="body"/>
          </p:nvPr>
        </p:nvSpPr>
        <p:spPr>
          <a:xfrm>
            <a:off x="477608" y="1250558"/>
            <a:ext cx="103872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Optimizes API performance by reducing request or response processing.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cache any object.  Typically used after building custom data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eparate policies for cache population vs. lookup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pecify a time-to-live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ull control of population and lookup of cache via policies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Clearing the cache</a:t>
            </a:r>
          </a:p>
        </p:txBody>
      </p: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477608" y="1250558"/>
            <a:ext cx="103872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12700" lvl="0" marL="30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the UI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llows you to clear the entries for a complete cache resource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ypically used to invalidate all cache entries</a:t>
            </a:r>
          </a:p>
          <a:p>
            <a:pPr indent="-22225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37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0" marL="30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 API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ame as UI with the addition of being able to specify a prefix used for cache keys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ypically used to invalidate all cache entries</a:t>
            </a:r>
          </a:p>
          <a:p>
            <a:pPr indent="-22225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37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0" marL="30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Invalidate Cache Policy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llows you build a fully customized API resource to invalidate specific entries</a:t>
            </a:r>
          </a:p>
          <a:p>
            <a:pPr indent="-177800" lvl="1" marL="571500" marR="0" rtl="0" algn="l">
              <a:lnSpc>
                <a:spcPct val="90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Roboto"/>
              <a:buChar char="–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sed in implementations to invalidate specific cache entries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Choosing which caching policy to use…</a:t>
            </a:r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477608" y="1250558"/>
            <a:ext cx="103872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203200" lvl="0" marL="2413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Response Cache:</a:t>
            </a:r>
          </a:p>
          <a:p>
            <a:pPr indent="-21590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hen identical requests and their corresponding identical responses are common (cache hits will be frequent)</a:t>
            </a:r>
          </a:p>
          <a:p>
            <a:pPr indent="-21590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reduce unnecessary traffic to backend</a:t>
            </a:r>
          </a:p>
          <a:p>
            <a:pPr indent="-21590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reduce latency for common requests</a:t>
            </a:r>
          </a:p>
          <a:p>
            <a:pPr indent="-228600" lvl="0" marL="2413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413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Populate Cache / Lookup Cache:</a:t>
            </a:r>
          </a:p>
          <a:p>
            <a:pPr indent="-21590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hen storing custom data objects (not always backend http response) to store data sets that have a specific maximum number of entries (vs. key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 maps)</a:t>
            </a:r>
          </a:p>
          <a:p>
            <a:pPr indent="-215900" lvl="1" marL="5715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persist data across multiple API transactions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777350" y="2129700"/>
            <a:ext cx="3405900" cy="2598599"/>
          </a:xfrm>
          <a:prstGeom prst="roundRect">
            <a:avLst>
              <a:gd fmla="val 591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Shape 292"/>
          <p:cNvCxnSpPr/>
          <p:nvPr/>
        </p:nvCxnSpPr>
        <p:spPr>
          <a:xfrm>
            <a:off x="2315072" y="4279169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34935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>
            <a:off x="2315072" y="3739941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2315072" y="3197421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2315072" y="2654900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Shape 296"/>
          <p:cNvSpPr txBox="1"/>
          <p:nvPr/>
        </p:nvSpPr>
        <p:spPr>
          <a:xfrm>
            <a:off x="5784975" y="2338050"/>
            <a:ext cx="5683800" cy="21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/ value pairs can be stored, retrieved and deleted from named maps.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cannot be more than 2 KB.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Scales well and has no limit on number of entries.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Older Non-CPS orgs had a 15 MB limit on an entry and was more suitable as a config store.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70037" y="522375"/>
            <a:ext cx="66140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Value Map</a:t>
            </a:r>
          </a:p>
        </p:txBody>
      </p:sp>
      <p:sp>
        <p:nvSpPr>
          <p:cNvPr id="298" name="Shape 298"/>
          <p:cNvSpPr/>
          <p:nvPr/>
        </p:nvSpPr>
        <p:spPr>
          <a:xfrm>
            <a:off x="2645915" y="2430016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</p:txBody>
      </p:sp>
      <p:sp>
        <p:nvSpPr>
          <p:cNvPr id="299" name="Shape 299"/>
          <p:cNvSpPr/>
          <p:nvPr/>
        </p:nvSpPr>
        <p:spPr>
          <a:xfrm>
            <a:off x="896559" y="2430016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00" name="Shape 300"/>
          <p:cNvSpPr/>
          <p:nvPr/>
        </p:nvSpPr>
        <p:spPr>
          <a:xfrm>
            <a:off x="2645915" y="2972538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</p:txBody>
      </p:sp>
      <p:sp>
        <p:nvSpPr>
          <p:cNvPr id="301" name="Shape 301"/>
          <p:cNvSpPr/>
          <p:nvPr/>
        </p:nvSpPr>
        <p:spPr>
          <a:xfrm>
            <a:off x="896559" y="2972538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02" name="Shape 302"/>
          <p:cNvSpPr/>
          <p:nvPr/>
        </p:nvSpPr>
        <p:spPr>
          <a:xfrm>
            <a:off x="2645915" y="3515057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</p:txBody>
      </p:sp>
      <p:sp>
        <p:nvSpPr>
          <p:cNvPr id="303" name="Shape 303"/>
          <p:cNvSpPr/>
          <p:nvPr/>
        </p:nvSpPr>
        <p:spPr>
          <a:xfrm>
            <a:off x="896559" y="3515057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04" name="Shape 304"/>
          <p:cNvSpPr/>
          <p:nvPr/>
        </p:nvSpPr>
        <p:spPr>
          <a:xfrm>
            <a:off x="2645915" y="4057578"/>
            <a:ext cx="1418699" cy="449700"/>
          </a:xfrm>
          <a:prstGeom prst="roundRect">
            <a:avLst>
              <a:gd fmla="val 16667" name="adj"/>
            </a:avLst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</p:txBody>
      </p:sp>
      <p:sp>
        <p:nvSpPr>
          <p:cNvPr id="305" name="Shape 305"/>
          <p:cNvSpPr/>
          <p:nvPr/>
        </p:nvSpPr>
        <p:spPr>
          <a:xfrm>
            <a:off x="896559" y="4057578"/>
            <a:ext cx="1418700" cy="449700"/>
          </a:xfrm>
          <a:prstGeom prst="roundRect">
            <a:avLst>
              <a:gd fmla="val 16667" name="adj"/>
            </a:avLst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</a:p>
        </p:txBody>
      </p:sp>
      <p:sp>
        <p:nvSpPr>
          <p:cNvPr id="306" name="Shape 306"/>
          <p:cNvSpPr/>
          <p:nvPr/>
        </p:nvSpPr>
        <p:spPr>
          <a:xfrm>
            <a:off x="2194725" y="2572443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194725" y="3111627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194725" y="3654148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194725" y="4193332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601616" y="2572443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601616" y="3111627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601616" y="3654148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601616" y="4193332"/>
            <a:ext cx="171599" cy="171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226632" y="2604349"/>
            <a:ext cx="107700" cy="107700"/>
          </a:xfrm>
          <a:prstGeom prst="ellips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2226632" y="3143533"/>
            <a:ext cx="107700" cy="107700"/>
          </a:xfrm>
          <a:prstGeom prst="ellips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226632" y="3686053"/>
            <a:ext cx="107700" cy="107700"/>
          </a:xfrm>
          <a:prstGeom prst="ellips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226632" y="4228573"/>
            <a:ext cx="107700" cy="107700"/>
          </a:xfrm>
          <a:prstGeom prst="ellips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633523" y="2604349"/>
            <a:ext cx="107700" cy="107700"/>
          </a:xfrm>
          <a:prstGeom prst="ellips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33523" y="3143533"/>
            <a:ext cx="107700" cy="1077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633523" y="3686053"/>
            <a:ext cx="107700" cy="1077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633523" y="4228573"/>
            <a:ext cx="107700" cy="107700"/>
          </a:xfrm>
          <a:prstGeom prst="ellips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