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20725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Inconsolata"/>
      <p:regular r:id="rId22"/>
      <p:bold r:id="rId23"/>
    </p:embeddedFont>
    <p:embeddedFont>
      <p:font typeface="Permanent Marker"/>
      <p:regular r:id="rId24"/>
    </p:embeddedFont>
    <p:embeddedFont>
      <p:font typeface="Roboto Light"/>
      <p:regular r:id="rId25"/>
      <p:bold r:id="rId26"/>
      <p:italic r:id="rId27"/>
      <p:boldItalic r:id="rId28"/>
    </p:embeddedFont>
    <p:embeddedFont>
      <p:font typeface="Helvetica Neue Light"/>
      <p:regular r:id="rId29"/>
      <p:bold r:id="rId30"/>
      <p:italic r:id="rId31"/>
      <p:boldItalic r:id="rId32"/>
    </p:embeddedFont>
    <p:embeddedFont>
      <p:font typeface="Special Elit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7781045-A9D8-4506-970D-6A4FFD880CEB}">
  <a:tblStyle styleId="{77781045-A9D8-4506-970D-6A4FFD880C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Inconsolata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PermanentMarker-regular.fntdata"/><Relationship Id="rId23" Type="http://schemas.openxmlformats.org/officeDocument/2006/relationships/font" Target="fonts/Inconsolata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Light-bold.fntdata"/><Relationship Id="rId25" Type="http://schemas.openxmlformats.org/officeDocument/2006/relationships/font" Target="fonts/RobotoLight-regular.fntdata"/><Relationship Id="rId28" Type="http://schemas.openxmlformats.org/officeDocument/2006/relationships/font" Target="fonts/RobotoLight-boldItalic.fntdata"/><Relationship Id="rId27" Type="http://schemas.openxmlformats.org/officeDocument/2006/relationships/font" Target="fonts/Roboto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italic.fntdata"/><Relationship Id="rId30" Type="http://schemas.openxmlformats.org/officeDocument/2006/relationships/font" Target="fonts/HelveticaNeueLight-bold.fntdata"/><Relationship Id="rId11" Type="http://schemas.openxmlformats.org/officeDocument/2006/relationships/slide" Target="slides/slide5.xml"/><Relationship Id="rId33" Type="http://schemas.openxmlformats.org/officeDocument/2006/relationships/font" Target="fonts/SpecialElite-regular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77487" y="685800"/>
            <a:ext cx="610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2a1ee9ae_0_0:notes"/>
          <p:cNvSpPr/>
          <p:nvPr>
            <p:ph idx="2" type="sldImg"/>
          </p:nvPr>
        </p:nvSpPr>
        <p:spPr>
          <a:xfrm>
            <a:off x="377488" y="685800"/>
            <a:ext cx="610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2a1ee9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f2a1ee9ae_0_178:notes"/>
          <p:cNvSpPr/>
          <p:nvPr>
            <p:ph idx="2" type="sldImg"/>
          </p:nvPr>
        </p:nvSpPr>
        <p:spPr>
          <a:xfrm>
            <a:off x="377488" y="685800"/>
            <a:ext cx="610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f2a1ee9a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f2a1ee9ae_0_200:notes"/>
          <p:cNvSpPr/>
          <p:nvPr>
            <p:ph idx="2" type="sldImg"/>
          </p:nvPr>
        </p:nvSpPr>
        <p:spPr>
          <a:xfrm>
            <a:off x="377488" y="685800"/>
            <a:ext cx="610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f2a1ee9a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2a1ee9ae_0_4:notes"/>
          <p:cNvSpPr/>
          <p:nvPr>
            <p:ph idx="2" type="sldImg"/>
          </p:nvPr>
        </p:nvSpPr>
        <p:spPr>
          <a:xfrm>
            <a:off x="377488" y="685800"/>
            <a:ext cx="610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f2a1ee9a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2a1ee9ae_0_39:notes"/>
          <p:cNvSpPr/>
          <p:nvPr>
            <p:ph idx="2" type="sldImg"/>
          </p:nvPr>
        </p:nvSpPr>
        <p:spPr>
          <a:xfrm>
            <a:off x="377488" y="685800"/>
            <a:ext cx="610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2a1ee9a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f2a1ee9ae_0_83:notes"/>
          <p:cNvSpPr/>
          <p:nvPr>
            <p:ph idx="2" type="sldImg"/>
          </p:nvPr>
        </p:nvSpPr>
        <p:spPr>
          <a:xfrm>
            <a:off x="377488" y="685800"/>
            <a:ext cx="610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f2a1ee9a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f2a1ee9ae_0_106:notes"/>
          <p:cNvSpPr/>
          <p:nvPr>
            <p:ph idx="2" type="sldImg"/>
          </p:nvPr>
        </p:nvSpPr>
        <p:spPr>
          <a:xfrm>
            <a:off x="377488" y="685800"/>
            <a:ext cx="610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f2a1ee9a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f2a1ee9ae_0_120:notes"/>
          <p:cNvSpPr/>
          <p:nvPr>
            <p:ph idx="2" type="sldImg"/>
          </p:nvPr>
        </p:nvSpPr>
        <p:spPr>
          <a:xfrm>
            <a:off x="377487" y="685800"/>
            <a:ext cx="6103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f2a1ee9a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f2a1ee9ae_0_133:notes"/>
          <p:cNvSpPr/>
          <p:nvPr>
            <p:ph idx="2" type="sldImg"/>
          </p:nvPr>
        </p:nvSpPr>
        <p:spPr>
          <a:xfrm>
            <a:off x="377488" y="685800"/>
            <a:ext cx="610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f2a1ee9a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f2a1ee9ae_0_138:notes"/>
          <p:cNvSpPr/>
          <p:nvPr>
            <p:ph idx="2" type="sldImg"/>
          </p:nvPr>
        </p:nvSpPr>
        <p:spPr>
          <a:xfrm>
            <a:off x="377488" y="685800"/>
            <a:ext cx="610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f2a1ee9a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f2a1ee9ae_0_158:notes"/>
          <p:cNvSpPr/>
          <p:nvPr>
            <p:ph idx="2" type="sldImg"/>
          </p:nvPr>
        </p:nvSpPr>
        <p:spPr>
          <a:xfrm>
            <a:off x="377488" y="685800"/>
            <a:ext cx="610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f2a1ee9a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613283" y="290856"/>
            <a:ext cx="10980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00" lIns="122000" spcFirstLastPara="1" rIns="122000" wrap="square" tIns="1220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oboto"/>
              <a:buNone/>
              <a:defRPr b="0" i="0" sz="37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9pPr>
          </a:lstStyle>
          <a:p/>
        </p:txBody>
      </p:sp>
      <p:sp>
        <p:nvSpPr>
          <p:cNvPr id="19" name="Google Shape;19;p2"/>
          <p:cNvSpPr txBox="1"/>
          <p:nvPr/>
        </p:nvSpPr>
        <p:spPr>
          <a:xfrm>
            <a:off x="11442640" y="1"/>
            <a:ext cx="732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00" lIns="122000" spcFirstLastPara="1" rIns="122000" wrap="square" tIns="12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4043652" y="6516447"/>
            <a:ext cx="41199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75" lIns="122000" spcFirstLastPara="1" rIns="122000" wrap="square" tIns="60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Light"/>
              <a:buNone/>
            </a:pPr>
            <a:r>
              <a:rPr b="0" i="0" lang="en" sz="900" u="none" cap="none" strike="noStrike">
                <a:solidFill>
                  <a:srgbClr val="999999"/>
                </a:solidFill>
                <a:latin typeface="Roboto Light"/>
                <a:ea typeface="Roboto Light"/>
                <a:cs typeface="Roboto Light"/>
                <a:sym typeface="Roboto Light"/>
              </a:rPr>
              <a:t>Proprietary and confidential</a:t>
            </a:r>
            <a:endParaRPr sz="1900">
              <a:solidFill>
                <a:srgbClr val="99999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" showMasterSp="0">
  <p:cSld name="2_Title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79298" cy="517362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/>
          <p:nvPr/>
        </p:nvSpPr>
        <p:spPr>
          <a:xfrm>
            <a:off x="0" y="324"/>
            <a:ext cx="12207300" cy="5191200"/>
          </a:xfrm>
          <a:prstGeom prst="rect">
            <a:avLst/>
          </a:prstGeom>
          <a:solidFill>
            <a:schemeClr val="dk1">
              <a:alpha val="14900"/>
            </a:schemeClr>
          </a:solidFill>
          <a:ln>
            <a:noFill/>
          </a:ln>
        </p:spPr>
        <p:txBody>
          <a:bodyPr anchorCtr="0" anchor="ctr" bIns="30400" lIns="60850" spcFirstLastPara="1" rIns="60850" wrap="square" tIns="30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" name="Google Shape;63;p11"/>
          <p:cNvSpPr/>
          <p:nvPr/>
        </p:nvSpPr>
        <p:spPr>
          <a:xfrm>
            <a:off x="0" y="0"/>
            <a:ext cx="12207300" cy="5191500"/>
          </a:xfrm>
          <a:prstGeom prst="rect">
            <a:avLst/>
          </a:prstGeom>
          <a:gradFill>
            <a:gsLst>
              <a:gs pos="0">
                <a:srgbClr val="FD2A00">
                  <a:alpha val="78823"/>
                </a:srgbClr>
              </a:gs>
              <a:gs pos="36000">
                <a:srgbClr val="FD2A00">
                  <a:alpha val="78823"/>
                </a:srgbClr>
              </a:gs>
              <a:gs pos="100000">
                <a:srgbClr val="940000">
                  <a:alpha val="8392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30400" lIns="60850" spcFirstLastPara="1" rIns="60850" wrap="square" tIns="30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11"/>
          <p:cNvSpPr txBox="1"/>
          <p:nvPr>
            <p:ph type="ctrTitle"/>
          </p:nvPr>
        </p:nvSpPr>
        <p:spPr>
          <a:xfrm>
            <a:off x="323132" y="4070039"/>
            <a:ext cx="118842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00" lIns="122000" spcFirstLastPara="1" rIns="122000" wrap="square" tIns="1220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oboto"/>
              <a:buNone/>
              <a:defRPr b="0" i="0" sz="6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9pPr>
          </a:lstStyle>
          <a:p/>
        </p:txBody>
      </p:sp>
      <p:sp>
        <p:nvSpPr>
          <p:cNvPr id="65" name="Google Shape;65;p11"/>
          <p:cNvSpPr txBox="1"/>
          <p:nvPr>
            <p:ph idx="1" type="subTitle"/>
          </p:nvPr>
        </p:nvSpPr>
        <p:spPr>
          <a:xfrm>
            <a:off x="323132" y="5179026"/>
            <a:ext cx="118842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1A1A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45454"/>
              </a:buClr>
              <a:buSzPts val="1900"/>
              <a:buFont typeface="Arial"/>
              <a:buNone/>
              <a:defRPr b="0" i="0" sz="20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45454"/>
              </a:buClr>
              <a:buSzPts val="1900"/>
              <a:buFont typeface="Arial"/>
              <a:buNone/>
              <a:defRPr b="0" i="0" sz="18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45454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45454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1"/>
          <p:cNvSpPr txBox="1"/>
          <p:nvPr/>
        </p:nvSpPr>
        <p:spPr>
          <a:xfrm>
            <a:off x="4043652" y="6516447"/>
            <a:ext cx="41199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00" lIns="121825" spcFirstLastPara="1" rIns="121825" wrap="square" tIns="60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 Light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Proprietary and confidential</a:t>
            </a:r>
            <a:endParaRPr sz="1900"/>
          </a:p>
        </p:txBody>
      </p:sp>
      <p:pic>
        <p:nvPicPr>
          <p:cNvPr id="67" name="Google Shape;6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4535" y="6508238"/>
            <a:ext cx="1303289" cy="2357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11"/>
          <p:cNvGrpSpPr/>
          <p:nvPr/>
        </p:nvGrpSpPr>
        <p:grpSpPr>
          <a:xfrm>
            <a:off x="451554" y="603803"/>
            <a:ext cx="1378181" cy="456926"/>
            <a:chOff x="2005661" y="1306799"/>
            <a:chExt cx="3098429" cy="1027493"/>
          </a:xfrm>
        </p:grpSpPr>
        <p:sp>
          <p:nvSpPr>
            <p:cNvPr id="69" name="Google Shape;69;p11"/>
            <p:cNvSpPr/>
            <p:nvPr/>
          </p:nvSpPr>
          <p:spPr>
            <a:xfrm>
              <a:off x="3385657" y="1511392"/>
              <a:ext cx="552600" cy="822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Gill Sans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2601698" y="1511378"/>
              <a:ext cx="555600" cy="8217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Gill Sans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2005661" y="1511388"/>
              <a:ext cx="555300" cy="6024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Gill Sans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4545490" y="1511381"/>
              <a:ext cx="558600" cy="6012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Gill Sans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3960212" y="1511388"/>
              <a:ext cx="555900" cy="5997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Gill Sans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3192359" y="1516751"/>
              <a:ext cx="156000" cy="5877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Gill Sans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3187636" y="1306799"/>
              <a:ext cx="170100" cy="1719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11310740" y="6217622"/>
            <a:ext cx="732600" cy="524700"/>
          </a:xfrm>
          <a:prstGeom prst="rect">
            <a:avLst/>
          </a:prstGeom>
        </p:spPr>
        <p:txBody>
          <a:bodyPr anchorCtr="0" anchor="ctr" bIns="122000" lIns="122000" spcFirstLastPara="1" rIns="122000" wrap="square" tIns="1220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10713" y="100"/>
            <a:ext cx="122073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122000" lIns="122000" spcFirstLastPara="1" rIns="122000" wrap="square" tIns="12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5"/>
          <p:cNvGrpSpPr/>
          <p:nvPr/>
        </p:nvGrpSpPr>
        <p:grpSpPr>
          <a:xfrm>
            <a:off x="-13767" y="-10766"/>
            <a:ext cx="12234774" cy="6892994"/>
            <a:chOff x="-10312" y="-8075"/>
            <a:chExt cx="9164625" cy="5169875"/>
          </a:xfrm>
        </p:grpSpPr>
        <p:sp>
          <p:nvSpPr>
            <p:cNvPr id="86" name="Google Shape;86;p15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87" name="Google Shape;87;p1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88" name="Google Shape;88;p15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809545" y="988200"/>
            <a:ext cx="1920801" cy="4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9889892" y="5870651"/>
            <a:ext cx="18195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00" lIns="122000" spcFirstLastPara="1" rIns="122000" wrap="square" tIns="12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>
            <a:off x="-2370" y="-800"/>
            <a:ext cx="12220323" cy="6858729"/>
            <a:chOff x="-1775" y="-600"/>
            <a:chExt cx="9153800" cy="5144175"/>
          </a:xfrm>
        </p:grpSpPr>
        <p:sp>
          <p:nvSpPr>
            <p:cNvPr id="92" name="Google Shape;92;p16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122000" lIns="122000" spcFirstLastPara="1" rIns="122000" wrap="square" tIns="1220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94" name="Google Shape;94;p16"/>
          <p:cNvGrpSpPr/>
          <p:nvPr/>
        </p:nvGrpSpPr>
        <p:grpSpPr>
          <a:xfrm>
            <a:off x="-4" y="6039622"/>
            <a:ext cx="6805968" cy="818213"/>
            <a:chOff x="-3" y="4529830"/>
            <a:chExt cx="5098103" cy="613675"/>
          </a:xfrm>
        </p:grpSpPr>
        <p:sp>
          <p:nvSpPr>
            <p:cNvPr id="95" name="Google Shape;95;p1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96" name="Google Shape;96;p1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97" name="Google Shape;9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965" y="6453156"/>
            <a:ext cx="1288935" cy="22973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10324428" y="6501783"/>
            <a:ext cx="18195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00" lIns="122000" spcFirstLastPara="1" rIns="122000" wrap="square" tIns="12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10713" y="100"/>
            <a:ext cx="122073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122000" lIns="122000" spcFirstLastPara="1" rIns="122000" wrap="square" tIns="12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7"/>
          <p:cNvGrpSpPr/>
          <p:nvPr/>
        </p:nvGrpSpPr>
        <p:grpSpPr>
          <a:xfrm>
            <a:off x="-4" y="6039622"/>
            <a:ext cx="6805968" cy="818213"/>
            <a:chOff x="-3" y="4529830"/>
            <a:chExt cx="5098103" cy="613675"/>
          </a:xfrm>
        </p:grpSpPr>
        <p:sp>
          <p:nvSpPr>
            <p:cNvPr id="102" name="Google Shape;102;p17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103" name="Google Shape;103;p17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104" name="Google Shape;10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965" y="6453156"/>
            <a:ext cx="1288935" cy="22973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10324428" y="6501783"/>
            <a:ext cx="18195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00" lIns="122000" spcFirstLastPara="1" rIns="122000" wrap="square" tIns="12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8"/>
          <p:cNvGrpSpPr/>
          <p:nvPr/>
        </p:nvGrpSpPr>
        <p:grpSpPr>
          <a:xfrm>
            <a:off x="-3171" y="-3967"/>
            <a:ext cx="12210411" cy="6865762"/>
            <a:chOff x="-2375" y="-2975"/>
            <a:chExt cx="9146375" cy="5149450"/>
          </a:xfrm>
        </p:grpSpPr>
        <p:sp>
          <p:nvSpPr>
            <p:cNvPr id="108" name="Google Shape;108;p18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109" name="Google Shape;109;p18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110" name="Google Shape;110;p18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111" name="Google Shape;111;p18"/>
          <p:cNvGrpSpPr/>
          <p:nvPr/>
        </p:nvGrpSpPr>
        <p:grpSpPr>
          <a:xfrm>
            <a:off x="-4" y="6039622"/>
            <a:ext cx="6805968" cy="818213"/>
            <a:chOff x="-3" y="4529830"/>
            <a:chExt cx="5098103" cy="613675"/>
          </a:xfrm>
        </p:grpSpPr>
        <p:sp>
          <p:nvSpPr>
            <p:cNvPr id="112" name="Google Shape;112;p1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113" name="Google Shape;113;p1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114" name="Google Shape;11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965" y="6453156"/>
            <a:ext cx="1288935" cy="22973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10324428" y="6501783"/>
            <a:ext cx="18195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00" lIns="122000" spcFirstLastPara="1" rIns="122000" wrap="square" tIns="12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9"/>
          <p:cNvGrpSpPr/>
          <p:nvPr/>
        </p:nvGrpSpPr>
        <p:grpSpPr>
          <a:xfrm>
            <a:off x="-13767" y="-10766"/>
            <a:ext cx="12234774" cy="6892994"/>
            <a:chOff x="-10312" y="-8075"/>
            <a:chExt cx="9164625" cy="5169875"/>
          </a:xfrm>
        </p:grpSpPr>
        <p:sp>
          <p:nvSpPr>
            <p:cNvPr id="118" name="Google Shape;118;p19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119" name="Google Shape;119;p19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20" name="Google Shape;120;p19"/>
          <p:cNvSpPr txBox="1"/>
          <p:nvPr/>
        </p:nvSpPr>
        <p:spPr>
          <a:xfrm>
            <a:off x="10324428" y="6501783"/>
            <a:ext cx="18195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00" lIns="122000" spcFirstLastPara="1" rIns="122000" wrap="square" tIns="12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0"/>
          <p:cNvGrpSpPr/>
          <p:nvPr/>
        </p:nvGrpSpPr>
        <p:grpSpPr>
          <a:xfrm>
            <a:off x="-13767" y="-10766"/>
            <a:ext cx="12234774" cy="6892994"/>
            <a:chOff x="-10312" y="-8075"/>
            <a:chExt cx="9164625" cy="5169875"/>
          </a:xfrm>
        </p:grpSpPr>
        <p:sp>
          <p:nvSpPr>
            <p:cNvPr id="123" name="Google Shape;123;p20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124" name="Google Shape;124;p20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125" name="Google Shape;125;p20"/>
          <p:cNvSpPr txBox="1"/>
          <p:nvPr/>
        </p:nvSpPr>
        <p:spPr>
          <a:xfrm>
            <a:off x="10324428" y="6501783"/>
            <a:ext cx="18195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00" lIns="122000" spcFirstLastPara="1" rIns="122000" wrap="square" tIns="12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3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>
  <p:cSld name="Title an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13283" y="290856"/>
            <a:ext cx="10980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00" lIns="122000" spcFirstLastPara="1" rIns="122000" wrap="square" tIns="1220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oboto"/>
              <a:buNone/>
              <a:defRPr b="0" i="0" sz="37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79640" y="1418076"/>
            <a:ext cx="104478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00" lIns="122000" spcFirstLastPara="1" rIns="122000" wrap="square" tIns="122000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/>
        </p:nvSpPr>
        <p:spPr>
          <a:xfrm>
            <a:off x="11442640" y="1"/>
            <a:ext cx="732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00" lIns="122000" spcFirstLastPara="1" rIns="122000" wrap="square" tIns="12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4043652" y="6516447"/>
            <a:ext cx="41199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75" lIns="122000" spcFirstLastPara="1" rIns="122000" wrap="square" tIns="60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Light"/>
              <a:buNone/>
            </a:pPr>
            <a:r>
              <a:rPr b="0" i="0" lang="en" sz="900" u="none" cap="none" strike="noStrike">
                <a:solidFill>
                  <a:srgbClr val="999999"/>
                </a:solidFill>
                <a:latin typeface="Roboto Light"/>
                <a:ea typeface="Roboto Light"/>
                <a:cs typeface="Roboto Light"/>
                <a:sym typeface="Roboto Light"/>
              </a:rPr>
              <a:t>Proprietary and confidential</a:t>
            </a:r>
            <a:endParaRPr sz="1900">
              <a:solidFill>
                <a:srgbClr val="99999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13283" y="290856"/>
            <a:ext cx="10980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00" lIns="122000" spcFirstLastPara="1" rIns="122000" wrap="square" tIns="1220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oboto"/>
              <a:buNone/>
              <a:defRPr b="0" i="0" sz="37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79640" y="1418076"/>
            <a:ext cx="49245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00" lIns="122000" spcFirstLastPara="1" rIns="122000" wrap="square" tIns="122000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6406948" y="1418076"/>
            <a:ext cx="49245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00" lIns="122000" spcFirstLastPara="1" rIns="122000" wrap="square" tIns="122000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/>
        </p:nvSpPr>
        <p:spPr>
          <a:xfrm>
            <a:off x="11442640" y="1"/>
            <a:ext cx="732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00" lIns="122000" spcFirstLastPara="1" rIns="122000" wrap="square" tIns="12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Three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13283" y="290856"/>
            <a:ext cx="10980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00" lIns="122000" spcFirstLastPara="1" rIns="122000" wrap="square" tIns="1220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oboto"/>
              <a:buNone/>
              <a:defRPr b="0" i="0" sz="37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79642" y="1418077"/>
            <a:ext cx="30846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00" lIns="122000" spcFirstLastPara="1" rIns="122000" wrap="square" tIns="122000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561355" y="1418076"/>
            <a:ext cx="30846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00" lIns="122000" spcFirstLastPara="1" rIns="122000" wrap="square" tIns="122000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8251176" y="1418075"/>
            <a:ext cx="30846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00" lIns="122000" spcFirstLastPara="1" rIns="122000" wrap="square" tIns="122000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/>
        </p:nvSpPr>
        <p:spPr>
          <a:xfrm>
            <a:off x="11442640" y="1"/>
            <a:ext cx="732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00" lIns="122000" spcFirstLastPara="1" rIns="122000" wrap="square" tIns="12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">
  <p:cSld name="Four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13283" y="290856"/>
            <a:ext cx="10980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00" lIns="122000" spcFirstLastPara="1" rIns="122000" wrap="square" tIns="1220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oboto"/>
              <a:buNone/>
              <a:defRPr b="0" i="0" sz="37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79642" y="1418076"/>
            <a:ext cx="21678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00" lIns="122000" spcFirstLastPara="1" rIns="122000" wrap="square" tIns="122000"/>
          <a:lstStyle>
            <a:lvl1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404845" y="1418076"/>
            <a:ext cx="21678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00" lIns="122000" spcFirstLastPara="1" rIns="122000" wrap="square" tIns="122000"/>
          <a:lstStyle>
            <a:lvl1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9167324" y="1418076"/>
            <a:ext cx="21678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00" lIns="122000" spcFirstLastPara="1" rIns="122000" wrap="square" tIns="122000"/>
          <a:lstStyle>
            <a:lvl1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3642243" y="1418076"/>
            <a:ext cx="21678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00" lIns="122000" spcFirstLastPara="1" rIns="122000" wrap="square" tIns="122000"/>
          <a:lstStyle>
            <a:lvl1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/>
        </p:nvSpPr>
        <p:spPr>
          <a:xfrm>
            <a:off x="11442640" y="1"/>
            <a:ext cx="732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00" lIns="122000" spcFirstLastPara="1" rIns="122000" wrap="square" tIns="12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ement">
  <p:cSld name="Statem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" type="body"/>
          </p:nvPr>
        </p:nvSpPr>
        <p:spPr>
          <a:xfrm>
            <a:off x="1527778" y="2277035"/>
            <a:ext cx="91518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00" lIns="122000" spcFirstLastPara="1" rIns="122000" wrap="square" tIns="1220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Roboto"/>
              <a:buNone/>
              <a:defRPr b="0" i="0" sz="4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None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None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None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None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/>
        </p:nvSpPr>
        <p:spPr>
          <a:xfrm>
            <a:off x="11442640" y="1"/>
            <a:ext cx="732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00" lIns="122000" spcFirstLastPara="1" rIns="122000" wrap="square" tIns="12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/>
        </p:nvSpPr>
        <p:spPr>
          <a:xfrm>
            <a:off x="4043652" y="6516447"/>
            <a:ext cx="41199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75" lIns="122000" spcFirstLastPara="1" rIns="122000" wrap="square" tIns="60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 Light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Proprietary and confidential</a:t>
            </a:r>
            <a:endParaRPr sz="1900"/>
          </a:p>
        </p:txBody>
      </p:sp>
      <p:sp>
        <p:nvSpPr>
          <p:cNvPr id="49" name="Google Shape;49;p8"/>
          <p:cNvSpPr txBox="1"/>
          <p:nvPr/>
        </p:nvSpPr>
        <p:spPr>
          <a:xfrm>
            <a:off x="11442640" y="1"/>
            <a:ext cx="732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00" lIns="122000" spcFirstLastPara="1" rIns="122000" wrap="square" tIns="12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6103625" y="-1"/>
            <a:ext cx="610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75" lIns="122000" spcFirstLastPara="1" rIns="122000" wrap="square" tIns="60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79640" y="1418076"/>
            <a:ext cx="49245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00" lIns="122000" spcFirstLastPara="1" rIns="122000" wrap="square" tIns="122000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6406948" y="1418076"/>
            <a:ext cx="49245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00" lIns="122000" spcFirstLastPara="1" rIns="122000" wrap="square" tIns="122000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879639" y="290859"/>
            <a:ext cx="49245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00" lIns="122000" spcFirstLastPara="1" rIns="122000" wrap="square" tIns="1220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None/>
              <a:defRPr b="0" i="0" sz="3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6406948" y="290857"/>
            <a:ext cx="49245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00" lIns="122000" spcFirstLastPara="1" rIns="122000" wrap="square" tIns="1220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b="0" i="0" sz="3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6" name="Google Shape;5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73342" y="6508238"/>
            <a:ext cx="1304648" cy="23601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/>
          <p:nvPr/>
        </p:nvSpPr>
        <p:spPr>
          <a:xfrm>
            <a:off x="11442640" y="1"/>
            <a:ext cx="732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00" lIns="122000" spcFirstLastPara="1" rIns="122000" wrap="square" tIns="12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/>
        </p:nvSpPr>
        <p:spPr>
          <a:xfrm>
            <a:off x="11442640" y="1"/>
            <a:ext cx="732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00" lIns="122000" spcFirstLastPara="1" rIns="122000" wrap="square" tIns="122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3283" y="290856"/>
            <a:ext cx="10980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00" lIns="122000" spcFirstLastPara="1" rIns="122000" wrap="square" tIns="1220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oboto"/>
              <a:buNone/>
              <a:defRPr b="0" i="0" sz="37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9pPr>
          </a:lstStyle>
          <a:p/>
        </p:txBody>
      </p:sp>
      <p:sp>
        <p:nvSpPr>
          <p:cNvPr id="7" name="Google Shape;7;p1"/>
          <p:cNvSpPr txBox="1"/>
          <p:nvPr/>
        </p:nvSpPr>
        <p:spPr>
          <a:xfrm>
            <a:off x="4043652" y="6516447"/>
            <a:ext cx="41199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75" lIns="122000" spcFirstLastPara="1" rIns="122000" wrap="square" tIns="60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 Light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Proprietary and confidential</a:t>
            </a:r>
            <a:endParaRPr sz="1900"/>
          </a:p>
        </p:txBody>
      </p:sp>
      <p:grpSp>
        <p:nvGrpSpPr>
          <p:cNvPr id="8" name="Google Shape;8;p1"/>
          <p:cNvGrpSpPr/>
          <p:nvPr/>
        </p:nvGrpSpPr>
        <p:grpSpPr>
          <a:xfrm>
            <a:off x="214726" y="6523369"/>
            <a:ext cx="667657" cy="225419"/>
            <a:chOff x="3719513" y="2933700"/>
            <a:chExt cx="5027540" cy="1698710"/>
          </a:xfrm>
        </p:grpSpPr>
        <p:sp>
          <p:nvSpPr>
            <p:cNvPr id="9" name="Google Shape;9;p1"/>
            <p:cNvSpPr/>
            <p:nvPr/>
          </p:nvSpPr>
          <p:spPr>
            <a:xfrm>
              <a:off x="3719513" y="3300410"/>
              <a:ext cx="898500" cy="973200"/>
            </a:xfrm>
            <a:custGeom>
              <a:rect b="b" l="l" r="r" t="t"/>
              <a:pathLst>
                <a:path extrusionOk="0" h="120000" w="120000">
                  <a:moveTo>
                    <a:pt x="86271" y="60199"/>
                  </a:moveTo>
                  <a:cubicBezTo>
                    <a:pt x="86271" y="45360"/>
                    <a:pt x="78091" y="28522"/>
                    <a:pt x="60336" y="28522"/>
                  </a:cubicBezTo>
                  <a:cubicBezTo>
                    <a:pt x="41812" y="28522"/>
                    <a:pt x="33632" y="45360"/>
                    <a:pt x="33632" y="60199"/>
                  </a:cubicBezTo>
                  <a:cubicBezTo>
                    <a:pt x="33632" y="75083"/>
                    <a:pt x="42052" y="91521"/>
                    <a:pt x="60336" y="91521"/>
                  </a:cubicBezTo>
                  <a:cubicBezTo>
                    <a:pt x="77802" y="91521"/>
                    <a:pt x="86271" y="75083"/>
                    <a:pt x="86271" y="60199"/>
                  </a:cubicBezTo>
                  <a:close/>
                  <a:moveTo>
                    <a:pt x="103785" y="118711"/>
                  </a:moveTo>
                  <a:cubicBezTo>
                    <a:pt x="93921" y="118711"/>
                    <a:pt x="89975" y="113691"/>
                    <a:pt x="87618" y="105516"/>
                  </a:cubicBezTo>
                  <a:cubicBezTo>
                    <a:pt x="79005" y="115024"/>
                    <a:pt x="68468" y="119955"/>
                    <a:pt x="55573" y="119955"/>
                  </a:cubicBezTo>
                  <a:cubicBezTo>
                    <a:pt x="24057" y="119955"/>
                    <a:pt x="0" y="95120"/>
                    <a:pt x="0" y="60199"/>
                  </a:cubicBezTo>
                  <a:cubicBezTo>
                    <a:pt x="0" y="26123"/>
                    <a:pt x="24779" y="0"/>
                    <a:pt x="55573" y="0"/>
                  </a:cubicBezTo>
                  <a:cubicBezTo>
                    <a:pt x="67987" y="0"/>
                    <a:pt x="80160" y="4531"/>
                    <a:pt x="87618" y="14216"/>
                  </a:cubicBezTo>
                  <a:cubicBezTo>
                    <a:pt x="88580" y="6664"/>
                    <a:pt x="95605" y="1288"/>
                    <a:pt x="103785" y="1288"/>
                  </a:cubicBezTo>
                  <a:cubicBezTo>
                    <a:pt x="119951" y="1288"/>
                    <a:pt x="119951" y="13639"/>
                    <a:pt x="119951" y="21636"/>
                  </a:cubicBezTo>
                  <a:lnTo>
                    <a:pt x="119951" y="98407"/>
                  </a:lnTo>
                  <a:cubicBezTo>
                    <a:pt x="119951" y="106360"/>
                    <a:pt x="119951" y="118711"/>
                    <a:pt x="103785" y="118711"/>
                  </a:cubicBezTo>
                  <a:close/>
                </a:path>
              </a:pathLst>
            </a:custGeom>
            <a:solidFill>
              <a:srgbClr val="6E6D71"/>
            </a:solidFill>
            <a:ln>
              <a:noFill/>
            </a:ln>
          </p:spPr>
          <p:txBody>
            <a:bodyPr anchorCtr="0" anchor="ctr" bIns="60975" lIns="122000" spcFirstLastPara="1" rIns="122000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4687892" y="3300410"/>
              <a:ext cx="897000" cy="1332000"/>
            </a:xfrm>
            <a:custGeom>
              <a:rect b="b" l="l" r="r" t="t"/>
              <a:pathLst>
                <a:path extrusionOk="0" h="120000" w="120000">
                  <a:moveTo>
                    <a:pt x="86305" y="43934"/>
                  </a:moveTo>
                  <a:cubicBezTo>
                    <a:pt x="86305" y="33266"/>
                    <a:pt x="77641" y="20815"/>
                    <a:pt x="60168" y="20815"/>
                  </a:cubicBezTo>
                  <a:cubicBezTo>
                    <a:pt x="42069" y="20815"/>
                    <a:pt x="33694" y="32131"/>
                    <a:pt x="33694" y="43155"/>
                  </a:cubicBezTo>
                  <a:cubicBezTo>
                    <a:pt x="33694" y="54179"/>
                    <a:pt x="41636" y="66760"/>
                    <a:pt x="60168" y="66760"/>
                  </a:cubicBezTo>
                  <a:cubicBezTo>
                    <a:pt x="77641" y="66760"/>
                    <a:pt x="86305" y="54471"/>
                    <a:pt x="86305" y="43934"/>
                  </a:cubicBezTo>
                  <a:close/>
                  <a:moveTo>
                    <a:pt x="0" y="13553"/>
                  </a:moveTo>
                  <a:cubicBezTo>
                    <a:pt x="0" y="5998"/>
                    <a:pt x="6979" y="940"/>
                    <a:pt x="16847" y="940"/>
                  </a:cubicBezTo>
                  <a:cubicBezTo>
                    <a:pt x="26137" y="940"/>
                    <a:pt x="31576" y="4442"/>
                    <a:pt x="33694" y="10375"/>
                  </a:cubicBezTo>
                  <a:cubicBezTo>
                    <a:pt x="40000" y="3469"/>
                    <a:pt x="53092" y="0"/>
                    <a:pt x="65752" y="0"/>
                  </a:cubicBezTo>
                  <a:cubicBezTo>
                    <a:pt x="101949" y="0"/>
                    <a:pt x="119951" y="22858"/>
                    <a:pt x="119951" y="44841"/>
                  </a:cubicBezTo>
                  <a:cubicBezTo>
                    <a:pt x="119951" y="66306"/>
                    <a:pt x="98531" y="87543"/>
                    <a:pt x="64596" y="87543"/>
                  </a:cubicBezTo>
                  <a:cubicBezTo>
                    <a:pt x="54007" y="87543"/>
                    <a:pt x="42599" y="84852"/>
                    <a:pt x="33694" y="79664"/>
                  </a:cubicBezTo>
                  <a:lnTo>
                    <a:pt x="33694" y="107387"/>
                  </a:lnTo>
                  <a:cubicBezTo>
                    <a:pt x="33694" y="114941"/>
                    <a:pt x="26714" y="119967"/>
                    <a:pt x="16847" y="119967"/>
                  </a:cubicBezTo>
                  <a:cubicBezTo>
                    <a:pt x="7027" y="119967"/>
                    <a:pt x="48" y="114941"/>
                    <a:pt x="48" y="107387"/>
                  </a:cubicBezTo>
                  <a:lnTo>
                    <a:pt x="48" y="13553"/>
                  </a:lnTo>
                  <a:lnTo>
                    <a:pt x="0" y="13553"/>
                  </a:lnTo>
                  <a:close/>
                </a:path>
              </a:pathLst>
            </a:custGeom>
            <a:solidFill>
              <a:srgbClr val="6E6D71"/>
            </a:solidFill>
            <a:ln>
              <a:noFill/>
            </a:ln>
          </p:spPr>
          <p:txBody>
            <a:bodyPr anchorCtr="0" anchor="ctr" bIns="60975" lIns="122000" spcFirstLastPara="1" rIns="122000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5627684" y="2933700"/>
              <a:ext cx="284100" cy="1328700"/>
            </a:xfrm>
            <a:custGeom>
              <a:rect b="b" l="l" r="r" t="t"/>
              <a:pathLst>
                <a:path extrusionOk="0" h="120000" w="120000">
                  <a:moveTo>
                    <a:pt x="59923" y="34086"/>
                  </a:moveTo>
                  <a:cubicBezTo>
                    <a:pt x="90950" y="34086"/>
                    <a:pt x="113003" y="39155"/>
                    <a:pt x="113003" y="46726"/>
                  </a:cubicBezTo>
                  <a:lnTo>
                    <a:pt x="113003" y="107294"/>
                  </a:lnTo>
                  <a:cubicBezTo>
                    <a:pt x="113003" y="114898"/>
                    <a:pt x="90950" y="119967"/>
                    <a:pt x="59923" y="119967"/>
                  </a:cubicBezTo>
                  <a:cubicBezTo>
                    <a:pt x="28745" y="119967"/>
                    <a:pt x="6692" y="114898"/>
                    <a:pt x="6692" y="107294"/>
                  </a:cubicBezTo>
                  <a:lnTo>
                    <a:pt x="6692" y="46726"/>
                  </a:lnTo>
                  <a:cubicBezTo>
                    <a:pt x="6692" y="39155"/>
                    <a:pt x="28745" y="34086"/>
                    <a:pt x="59923" y="34086"/>
                  </a:cubicBezTo>
                  <a:close/>
                  <a:moveTo>
                    <a:pt x="59771" y="25572"/>
                  </a:moveTo>
                  <a:cubicBezTo>
                    <a:pt x="27984" y="25572"/>
                    <a:pt x="0" y="19431"/>
                    <a:pt x="0" y="12477"/>
                  </a:cubicBezTo>
                  <a:cubicBezTo>
                    <a:pt x="0" y="6011"/>
                    <a:pt x="27984" y="0"/>
                    <a:pt x="59771" y="0"/>
                  </a:cubicBezTo>
                  <a:cubicBezTo>
                    <a:pt x="91558" y="0"/>
                    <a:pt x="119847" y="5848"/>
                    <a:pt x="119847" y="12477"/>
                  </a:cubicBezTo>
                  <a:cubicBezTo>
                    <a:pt x="119847" y="19593"/>
                    <a:pt x="93079" y="25572"/>
                    <a:pt x="59771" y="25572"/>
                  </a:cubicBezTo>
                  <a:close/>
                </a:path>
              </a:pathLst>
            </a:custGeom>
            <a:solidFill>
              <a:srgbClr val="6E6D71"/>
            </a:solidFill>
            <a:ln>
              <a:noFill/>
            </a:ln>
          </p:spPr>
          <p:txBody>
            <a:bodyPr anchorCtr="0" anchor="ctr" bIns="60975" lIns="122000" spcFirstLastPara="1" rIns="122000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5954709" y="3300410"/>
              <a:ext cx="897000" cy="1332000"/>
            </a:xfrm>
            <a:custGeom>
              <a:rect b="b" l="l" r="r" t="t"/>
              <a:pathLst>
                <a:path extrusionOk="0" h="120000" w="120000">
                  <a:moveTo>
                    <a:pt x="33694" y="43577"/>
                  </a:moveTo>
                  <a:cubicBezTo>
                    <a:pt x="33694" y="55736"/>
                    <a:pt x="42262" y="66792"/>
                    <a:pt x="59831" y="66792"/>
                  </a:cubicBezTo>
                  <a:cubicBezTo>
                    <a:pt x="77833" y="66792"/>
                    <a:pt x="86257" y="55412"/>
                    <a:pt x="86257" y="44388"/>
                  </a:cubicBezTo>
                  <a:cubicBezTo>
                    <a:pt x="86257" y="33396"/>
                    <a:pt x="78315" y="20815"/>
                    <a:pt x="59831" y="20815"/>
                  </a:cubicBezTo>
                  <a:cubicBezTo>
                    <a:pt x="42262" y="20815"/>
                    <a:pt x="33694" y="33104"/>
                    <a:pt x="33694" y="43577"/>
                  </a:cubicBezTo>
                  <a:close/>
                  <a:moveTo>
                    <a:pt x="55210" y="119967"/>
                  </a:moveTo>
                  <a:cubicBezTo>
                    <a:pt x="41395" y="119967"/>
                    <a:pt x="2117" y="115428"/>
                    <a:pt x="2117" y="103009"/>
                  </a:cubicBezTo>
                  <a:cubicBezTo>
                    <a:pt x="2117" y="98697"/>
                    <a:pt x="9145" y="93023"/>
                    <a:pt x="15691" y="93023"/>
                  </a:cubicBezTo>
                  <a:cubicBezTo>
                    <a:pt x="26425" y="93023"/>
                    <a:pt x="38315" y="100156"/>
                    <a:pt x="57761" y="100156"/>
                  </a:cubicBezTo>
                  <a:cubicBezTo>
                    <a:pt x="74079" y="100156"/>
                    <a:pt x="86257" y="93704"/>
                    <a:pt x="86257" y="82194"/>
                  </a:cubicBezTo>
                  <a:lnTo>
                    <a:pt x="86257" y="76844"/>
                  </a:lnTo>
                  <a:lnTo>
                    <a:pt x="85824" y="76844"/>
                  </a:lnTo>
                  <a:cubicBezTo>
                    <a:pt x="78748" y="83815"/>
                    <a:pt x="67340" y="87543"/>
                    <a:pt x="51841" y="87543"/>
                  </a:cubicBezTo>
                  <a:cubicBezTo>
                    <a:pt x="16654" y="87543"/>
                    <a:pt x="0" y="66598"/>
                    <a:pt x="0" y="44063"/>
                  </a:cubicBezTo>
                  <a:cubicBezTo>
                    <a:pt x="0" y="21269"/>
                    <a:pt x="21564" y="0"/>
                    <a:pt x="55403" y="0"/>
                  </a:cubicBezTo>
                  <a:cubicBezTo>
                    <a:pt x="66859" y="0"/>
                    <a:pt x="79951" y="3469"/>
                    <a:pt x="86257" y="10375"/>
                  </a:cubicBezTo>
                  <a:cubicBezTo>
                    <a:pt x="88375" y="4442"/>
                    <a:pt x="93718" y="940"/>
                    <a:pt x="103104" y="940"/>
                  </a:cubicBezTo>
                  <a:cubicBezTo>
                    <a:pt x="112972" y="940"/>
                    <a:pt x="119951" y="5998"/>
                    <a:pt x="119951" y="13553"/>
                  </a:cubicBezTo>
                  <a:lnTo>
                    <a:pt x="119951" y="79081"/>
                  </a:lnTo>
                  <a:cubicBezTo>
                    <a:pt x="119951" y="106317"/>
                    <a:pt x="93477" y="119967"/>
                    <a:pt x="55210" y="119967"/>
                  </a:cubicBezTo>
                  <a:close/>
                </a:path>
              </a:pathLst>
            </a:custGeom>
            <a:solidFill>
              <a:srgbClr val="6E6D71"/>
            </a:solidFill>
            <a:ln>
              <a:noFill/>
            </a:ln>
          </p:spPr>
          <p:txBody>
            <a:bodyPr anchorCtr="0" anchor="ctr" bIns="60975" lIns="122000" spcFirstLastPara="1" rIns="122000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6897687" y="3300410"/>
              <a:ext cx="904800" cy="973200"/>
            </a:xfrm>
            <a:custGeom>
              <a:rect b="b" l="l" r="r" t="t"/>
              <a:pathLst>
                <a:path extrusionOk="0" h="120000" w="120000">
                  <a:moveTo>
                    <a:pt x="59880" y="25945"/>
                  </a:moveTo>
                  <a:cubicBezTo>
                    <a:pt x="45029" y="25945"/>
                    <a:pt x="35001" y="36475"/>
                    <a:pt x="33378" y="49714"/>
                  </a:cubicBezTo>
                  <a:lnTo>
                    <a:pt x="86526" y="49714"/>
                  </a:lnTo>
                  <a:cubicBezTo>
                    <a:pt x="84711" y="36075"/>
                    <a:pt x="75447" y="25945"/>
                    <a:pt x="59880" y="25945"/>
                  </a:cubicBezTo>
                  <a:close/>
                  <a:moveTo>
                    <a:pt x="34142" y="70373"/>
                  </a:moveTo>
                  <a:cubicBezTo>
                    <a:pt x="36434" y="85657"/>
                    <a:pt x="50139" y="92765"/>
                    <a:pt x="65658" y="92765"/>
                  </a:cubicBezTo>
                  <a:cubicBezTo>
                    <a:pt x="82849" y="92765"/>
                    <a:pt x="94643" y="80281"/>
                    <a:pt x="103477" y="80281"/>
                  </a:cubicBezTo>
                  <a:cubicBezTo>
                    <a:pt x="110688" y="80281"/>
                    <a:pt x="117182" y="86945"/>
                    <a:pt x="117182" y="93654"/>
                  </a:cubicBezTo>
                  <a:cubicBezTo>
                    <a:pt x="117182" y="107027"/>
                    <a:pt x="87481" y="119955"/>
                    <a:pt x="62650" y="119955"/>
                  </a:cubicBezTo>
                  <a:cubicBezTo>
                    <a:pt x="25069" y="119955"/>
                    <a:pt x="0" y="94498"/>
                    <a:pt x="0" y="60155"/>
                  </a:cubicBezTo>
                  <a:cubicBezTo>
                    <a:pt x="0" y="28744"/>
                    <a:pt x="24592" y="0"/>
                    <a:pt x="59880" y="0"/>
                  </a:cubicBezTo>
                  <a:cubicBezTo>
                    <a:pt x="96076" y="0"/>
                    <a:pt x="119952" y="30655"/>
                    <a:pt x="119952" y="56556"/>
                  </a:cubicBezTo>
                  <a:cubicBezTo>
                    <a:pt x="119952" y="65797"/>
                    <a:pt x="115559" y="70373"/>
                    <a:pt x="105340" y="70373"/>
                  </a:cubicBezTo>
                  <a:lnTo>
                    <a:pt x="34142" y="70373"/>
                  </a:lnTo>
                  <a:close/>
                </a:path>
              </a:pathLst>
            </a:custGeom>
            <a:solidFill>
              <a:srgbClr val="6E6D71"/>
            </a:solidFill>
            <a:ln>
              <a:noFill/>
            </a:ln>
          </p:spPr>
          <p:txBody>
            <a:bodyPr anchorCtr="0" anchor="ctr" bIns="60975" lIns="122000" spcFirstLastPara="1" rIns="122000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7842253" y="3303586"/>
              <a:ext cx="904800" cy="973200"/>
            </a:xfrm>
            <a:custGeom>
              <a:rect b="b" l="l" r="r" t="t"/>
              <a:pathLst>
                <a:path extrusionOk="0" h="120000" w="120000">
                  <a:moveTo>
                    <a:pt x="86491" y="49670"/>
                  </a:moveTo>
                  <a:cubicBezTo>
                    <a:pt x="84677" y="36075"/>
                    <a:pt x="75369" y="25901"/>
                    <a:pt x="59856" y="25901"/>
                  </a:cubicBezTo>
                  <a:cubicBezTo>
                    <a:pt x="45011" y="25901"/>
                    <a:pt x="34988" y="36475"/>
                    <a:pt x="33412" y="49670"/>
                  </a:cubicBezTo>
                  <a:lnTo>
                    <a:pt x="86491" y="49670"/>
                  </a:lnTo>
                  <a:close/>
                  <a:moveTo>
                    <a:pt x="34128" y="70329"/>
                  </a:moveTo>
                  <a:cubicBezTo>
                    <a:pt x="36467" y="85701"/>
                    <a:pt x="50119" y="92810"/>
                    <a:pt x="65680" y="92810"/>
                  </a:cubicBezTo>
                  <a:cubicBezTo>
                    <a:pt x="82768" y="92810"/>
                    <a:pt x="94653" y="80236"/>
                    <a:pt x="103436" y="80236"/>
                  </a:cubicBezTo>
                  <a:cubicBezTo>
                    <a:pt x="110644" y="80236"/>
                    <a:pt x="117136" y="86945"/>
                    <a:pt x="117136" y="93609"/>
                  </a:cubicBezTo>
                  <a:cubicBezTo>
                    <a:pt x="117136" y="106982"/>
                    <a:pt x="87446" y="119955"/>
                    <a:pt x="62673" y="119955"/>
                  </a:cubicBezTo>
                  <a:cubicBezTo>
                    <a:pt x="25059" y="119955"/>
                    <a:pt x="0" y="94498"/>
                    <a:pt x="0" y="60199"/>
                  </a:cubicBezTo>
                  <a:cubicBezTo>
                    <a:pt x="0" y="28700"/>
                    <a:pt x="24630" y="0"/>
                    <a:pt x="59856" y="0"/>
                  </a:cubicBezTo>
                  <a:cubicBezTo>
                    <a:pt x="96038" y="0"/>
                    <a:pt x="119952" y="30655"/>
                    <a:pt x="119952" y="56556"/>
                  </a:cubicBezTo>
                  <a:cubicBezTo>
                    <a:pt x="119952" y="65797"/>
                    <a:pt x="115560" y="70329"/>
                    <a:pt x="105250" y="70329"/>
                  </a:cubicBezTo>
                  <a:lnTo>
                    <a:pt x="34128" y="70329"/>
                  </a:lnTo>
                  <a:close/>
                </a:path>
              </a:pathLst>
            </a:custGeom>
            <a:solidFill>
              <a:srgbClr val="6E6D71"/>
            </a:solidFill>
            <a:ln>
              <a:noFill/>
            </a:ln>
          </p:spPr>
          <p:txBody>
            <a:bodyPr anchorCtr="0" anchor="ctr" bIns="60975" lIns="122000" spcFirstLastPara="1" rIns="122000" wrap="square" tIns="60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674535" y="6508238"/>
            <a:ext cx="1304648" cy="23601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4043652" y="6516447"/>
            <a:ext cx="41199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75" lIns="122000" spcFirstLastPara="1" rIns="122000" wrap="square" tIns="60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Light"/>
              <a:buNone/>
            </a:pPr>
            <a:r>
              <a:rPr b="0" i="0" lang="en" sz="900" u="none" cap="none" strike="noStrike">
                <a:solidFill>
                  <a:srgbClr val="999999"/>
                </a:solidFill>
                <a:latin typeface="Roboto Light"/>
                <a:ea typeface="Roboto Light"/>
                <a:cs typeface="Roboto Light"/>
                <a:sym typeface="Roboto Light"/>
              </a:rPr>
              <a:t>Proprietary and confidential</a:t>
            </a:r>
            <a:endParaRPr sz="1900">
              <a:solidFill>
                <a:srgbClr val="99999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416120" y="593367"/>
            <a:ext cx="11375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00" lIns="122000" spcFirstLastPara="1" rIns="122000" wrap="square" tIns="12200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416120" y="1536633"/>
            <a:ext cx="11375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00" lIns="122000" spcFirstLastPara="1" rIns="122000" wrap="square" tIns="122000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11310740" y="6217622"/>
            <a:ext cx="732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00" lIns="122000" spcFirstLastPara="1" rIns="122000" wrap="square" tIns="1220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ocs.apigee.com/api-services/reference/spike-arrest-policy#rate" TargetMode="External"/><Relationship Id="rId4" Type="http://schemas.openxmlformats.org/officeDocument/2006/relationships/hyperlink" Target="http://docs.apigee.com/api-services/reference/spike-arrest-policy#identifi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722236" y="2213732"/>
            <a:ext cx="5648700" cy="23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000" lIns="122000" spcFirstLastPara="1" rIns="122000" wrap="square" tIns="12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</a:t>
            </a:r>
            <a:endParaRPr sz="5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Traffic Management</a:t>
            </a:r>
            <a:endParaRPr sz="35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/>
          <p:nvPr/>
        </p:nvSpPr>
        <p:spPr>
          <a:xfrm>
            <a:off x="5891388" y="2734113"/>
            <a:ext cx="1488900" cy="674400"/>
          </a:xfrm>
          <a:prstGeom prst="roundRect">
            <a:avLst>
              <a:gd fmla="val 16667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Count = X</a:t>
            </a:r>
            <a:endParaRPr sz="1600">
              <a:solidFill>
                <a:srgbClr val="FFFFFF"/>
              </a:solidFill>
            </a:endParaRPr>
          </a:p>
        </p:txBody>
      </p:sp>
      <p:grpSp>
        <p:nvGrpSpPr>
          <p:cNvPr id="319" name="Google Shape;319;p31"/>
          <p:cNvGrpSpPr/>
          <p:nvPr/>
        </p:nvGrpSpPr>
        <p:grpSpPr>
          <a:xfrm>
            <a:off x="1280375" y="4233850"/>
            <a:ext cx="9514900" cy="455400"/>
            <a:chOff x="1280375" y="5529250"/>
            <a:chExt cx="9514900" cy="455400"/>
          </a:xfrm>
        </p:grpSpPr>
        <p:sp>
          <p:nvSpPr>
            <p:cNvPr id="320" name="Google Shape;320;p31"/>
            <p:cNvSpPr/>
            <p:nvPr/>
          </p:nvSpPr>
          <p:spPr>
            <a:xfrm>
              <a:off x="1280375" y="5529250"/>
              <a:ext cx="3765300" cy="455400"/>
            </a:xfrm>
            <a:prstGeom prst="chevron">
              <a:avLst>
                <a:gd fmla="val 67363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 flipH="1">
              <a:off x="4328475" y="5529250"/>
              <a:ext cx="6466800" cy="455400"/>
            </a:xfrm>
            <a:prstGeom prst="chevron">
              <a:avLst>
                <a:gd fmla="val 67363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" name="Google Shape;322;p31"/>
          <p:cNvSpPr txBox="1"/>
          <p:nvPr/>
        </p:nvSpPr>
        <p:spPr>
          <a:xfrm>
            <a:off x="370025" y="522375"/>
            <a:ext cx="66141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Quota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Types - Calendar</a:t>
            </a:r>
            <a:endParaRPr sz="2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1"/>
          <p:cNvSpPr txBox="1"/>
          <p:nvPr/>
        </p:nvSpPr>
        <p:spPr>
          <a:xfrm>
            <a:off x="370025" y="1646500"/>
            <a:ext cx="69372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 requests per month, Start Time 05/02 at 12:15 pm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31"/>
          <p:cNvSpPr txBox="1"/>
          <p:nvPr/>
        </p:nvSpPr>
        <p:spPr>
          <a:xfrm>
            <a:off x="981600" y="2751800"/>
            <a:ext cx="19125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Request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04/02 22:00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31"/>
          <p:cNvSpPr txBox="1"/>
          <p:nvPr/>
        </p:nvSpPr>
        <p:spPr>
          <a:xfrm>
            <a:off x="7512350" y="2708775"/>
            <a:ext cx="2116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Counter Reset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05/03 12:15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6" name="Google Shape;326;p31"/>
          <p:cNvCxnSpPr/>
          <p:nvPr/>
        </p:nvCxnSpPr>
        <p:spPr>
          <a:xfrm flipH="1" rot="10800000">
            <a:off x="3585300" y="4908625"/>
            <a:ext cx="4998600" cy="54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27" name="Google Shape;327;p31"/>
          <p:cNvSpPr txBox="1"/>
          <p:nvPr/>
        </p:nvSpPr>
        <p:spPr>
          <a:xfrm>
            <a:off x="3025625" y="4908625"/>
            <a:ext cx="13029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Count = 0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7880950" y="4908625"/>
            <a:ext cx="13029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Count = 0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9" name="Google Shape;329;p31"/>
          <p:cNvCxnSpPr>
            <a:stCxn id="318" idx="2"/>
          </p:cNvCxnSpPr>
          <p:nvPr/>
        </p:nvCxnSpPr>
        <p:spPr>
          <a:xfrm>
            <a:off x="6635838" y="3408513"/>
            <a:ext cx="0" cy="873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0" name="Google Shape;330;p31"/>
          <p:cNvSpPr/>
          <p:nvPr/>
        </p:nvSpPr>
        <p:spPr>
          <a:xfrm>
            <a:off x="6662775" y="4244350"/>
            <a:ext cx="1912500" cy="4554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REJECTED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31"/>
          <p:cNvSpPr/>
          <p:nvPr/>
        </p:nvSpPr>
        <p:spPr>
          <a:xfrm flipH="1">
            <a:off x="3674850" y="4244350"/>
            <a:ext cx="2976600" cy="4554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ACCEPTED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31"/>
          <p:cNvSpPr/>
          <p:nvPr/>
        </p:nvSpPr>
        <p:spPr>
          <a:xfrm>
            <a:off x="1740523" y="3634903"/>
            <a:ext cx="394652" cy="725101"/>
          </a:xfrm>
          <a:custGeom>
            <a:rect b="b" l="l" r="r" t="t"/>
            <a:pathLst>
              <a:path extrusionOk="0" h="1048" w="734">
                <a:moveTo>
                  <a:pt x="366" y="0"/>
                </a:moveTo>
                <a:cubicBezTo>
                  <a:pt x="163" y="0"/>
                  <a:pt x="0" y="164"/>
                  <a:pt x="0" y="367"/>
                </a:cubicBezTo>
                <a:cubicBezTo>
                  <a:pt x="0" y="641"/>
                  <a:pt x="366" y="1047"/>
                  <a:pt x="366" y="1047"/>
                </a:cubicBezTo>
                <a:cubicBezTo>
                  <a:pt x="366" y="1047"/>
                  <a:pt x="733" y="641"/>
                  <a:pt x="733" y="367"/>
                </a:cubicBezTo>
                <a:cubicBezTo>
                  <a:pt x="731" y="164"/>
                  <a:pt x="567" y="0"/>
                  <a:pt x="366" y="0"/>
                </a:cubicBezTo>
                <a:close/>
                <a:moveTo>
                  <a:pt x="366" y="497"/>
                </a:moveTo>
                <a:cubicBezTo>
                  <a:pt x="293" y="497"/>
                  <a:pt x="237" y="438"/>
                  <a:pt x="237" y="367"/>
                </a:cubicBezTo>
                <a:cubicBezTo>
                  <a:pt x="237" y="296"/>
                  <a:pt x="296" y="237"/>
                  <a:pt x="366" y="237"/>
                </a:cubicBezTo>
                <a:cubicBezTo>
                  <a:pt x="440" y="237"/>
                  <a:pt x="496" y="296"/>
                  <a:pt x="496" y="367"/>
                </a:cubicBezTo>
                <a:cubicBezTo>
                  <a:pt x="496" y="438"/>
                  <a:pt x="437" y="497"/>
                  <a:pt x="366" y="497"/>
                </a:cubicBezTo>
                <a:close/>
              </a:path>
            </a:pathLst>
          </a:custGeom>
          <a:solidFill>
            <a:srgbClr val="4069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1"/>
          <p:cNvSpPr/>
          <p:nvPr/>
        </p:nvSpPr>
        <p:spPr>
          <a:xfrm>
            <a:off x="3479748" y="3634903"/>
            <a:ext cx="394652" cy="725101"/>
          </a:xfrm>
          <a:custGeom>
            <a:rect b="b" l="l" r="r" t="t"/>
            <a:pathLst>
              <a:path extrusionOk="0" h="1048" w="734">
                <a:moveTo>
                  <a:pt x="366" y="0"/>
                </a:moveTo>
                <a:cubicBezTo>
                  <a:pt x="163" y="0"/>
                  <a:pt x="0" y="164"/>
                  <a:pt x="0" y="367"/>
                </a:cubicBezTo>
                <a:cubicBezTo>
                  <a:pt x="0" y="641"/>
                  <a:pt x="366" y="1047"/>
                  <a:pt x="366" y="1047"/>
                </a:cubicBezTo>
                <a:cubicBezTo>
                  <a:pt x="366" y="1047"/>
                  <a:pt x="733" y="641"/>
                  <a:pt x="733" y="367"/>
                </a:cubicBezTo>
                <a:cubicBezTo>
                  <a:pt x="731" y="164"/>
                  <a:pt x="567" y="0"/>
                  <a:pt x="366" y="0"/>
                </a:cubicBezTo>
                <a:close/>
                <a:moveTo>
                  <a:pt x="366" y="497"/>
                </a:moveTo>
                <a:cubicBezTo>
                  <a:pt x="293" y="497"/>
                  <a:pt x="237" y="438"/>
                  <a:pt x="237" y="367"/>
                </a:cubicBezTo>
                <a:cubicBezTo>
                  <a:pt x="237" y="296"/>
                  <a:pt x="296" y="237"/>
                  <a:pt x="366" y="237"/>
                </a:cubicBezTo>
                <a:cubicBezTo>
                  <a:pt x="440" y="237"/>
                  <a:pt x="496" y="296"/>
                  <a:pt x="496" y="367"/>
                </a:cubicBezTo>
                <a:cubicBezTo>
                  <a:pt x="496" y="438"/>
                  <a:pt x="437" y="497"/>
                  <a:pt x="366" y="497"/>
                </a:cubicBezTo>
                <a:close/>
              </a:path>
            </a:pathLst>
          </a:custGeom>
          <a:solidFill>
            <a:srgbClr val="FBBC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1"/>
          <p:cNvSpPr txBox="1"/>
          <p:nvPr/>
        </p:nvSpPr>
        <p:spPr>
          <a:xfrm>
            <a:off x="2899500" y="2751800"/>
            <a:ext cx="19125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Counter Start 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05/02 12:15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31"/>
          <p:cNvSpPr/>
          <p:nvPr/>
        </p:nvSpPr>
        <p:spPr>
          <a:xfrm>
            <a:off x="8373423" y="3634903"/>
            <a:ext cx="394652" cy="725101"/>
          </a:xfrm>
          <a:custGeom>
            <a:rect b="b" l="l" r="r" t="t"/>
            <a:pathLst>
              <a:path extrusionOk="0" h="1048" w="734">
                <a:moveTo>
                  <a:pt x="366" y="0"/>
                </a:moveTo>
                <a:cubicBezTo>
                  <a:pt x="163" y="0"/>
                  <a:pt x="0" y="164"/>
                  <a:pt x="0" y="367"/>
                </a:cubicBezTo>
                <a:cubicBezTo>
                  <a:pt x="0" y="641"/>
                  <a:pt x="366" y="1047"/>
                  <a:pt x="366" y="1047"/>
                </a:cubicBezTo>
                <a:cubicBezTo>
                  <a:pt x="366" y="1047"/>
                  <a:pt x="733" y="641"/>
                  <a:pt x="733" y="367"/>
                </a:cubicBezTo>
                <a:cubicBezTo>
                  <a:pt x="731" y="164"/>
                  <a:pt x="567" y="0"/>
                  <a:pt x="366" y="0"/>
                </a:cubicBezTo>
                <a:close/>
                <a:moveTo>
                  <a:pt x="366" y="497"/>
                </a:moveTo>
                <a:cubicBezTo>
                  <a:pt x="293" y="497"/>
                  <a:pt x="237" y="438"/>
                  <a:pt x="237" y="367"/>
                </a:cubicBezTo>
                <a:cubicBezTo>
                  <a:pt x="237" y="296"/>
                  <a:pt x="296" y="237"/>
                  <a:pt x="366" y="237"/>
                </a:cubicBezTo>
                <a:cubicBezTo>
                  <a:pt x="440" y="237"/>
                  <a:pt x="496" y="296"/>
                  <a:pt x="496" y="367"/>
                </a:cubicBezTo>
                <a:cubicBezTo>
                  <a:pt x="496" y="438"/>
                  <a:pt x="437" y="497"/>
                  <a:pt x="366" y="497"/>
                </a:cubicBezTo>
                <a:close/>
              </a:path>
            </a:pathLst>
          </a:custGeom>
          <a:solidFill>
            <a:srgbClr val="FBBC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1"/>
          <p:cNvSpPr txBox="1"/>
          <p:nvPr/>
        </p:nvSpPr>
        <p:spPr>
          <a:xfrm>
            <a:off x="5081575" y="4908625"/>
            <a:ext cx="1912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 month</a:t>
            </a:r>
            <a:endParaRPr sz="16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/>
          <p:nvPr/>
        </p:nvSpPr>
        <p:spPr>
          <a:xfrm>
            <a:off x="702916" y="3796856"/>
            <a:ext cx="1935000" cy="390300"/>
          </a:xfrm>
          <a:prstGeom prst="chevron">
            <a:avLst>
              <a:gd fmla="val 67363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2"/>
          <p:cNvSpPr/>
          <p:nvPr/>
        </p:nvSpPr>
        <p:spPr>
          <a:xfrm flipH="1">
            <a:off x="2061925" y="3796850"/>
            <a:ext cx="3530700" cy="390300"/>
          </a:xfrm>
          <a:prstGeom prst="chevron">
            <a:avLst>
              <a:gd fmla="val 67363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2"/>
          <p:cNvSpPr txBox="1"/>
          <p:nvPr/>
        </p:nvSpPr>
        <p:spPr>
          <a:xfrm>
            <a:off x="370025" y="522375"/>
            <a:ext cx="66141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Quota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Types - Rolling Window</a:t>
            </a:r>
            <a:endParaRPr sz="2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32"/>
          <p:cNvSpPr txBox="1"/>
          <p:nvPr/>
        </p:nvSpPr>
        <p:spPr>
          <a:xfrm>
            <a:off x="370025" y="1646500"/>
            <a:ext cx="69372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 requests per month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32"/>
          <p:cNvSpPr txBox="1"/>
          <p:nvPr/>
        </p:nvSpPr>
        <p:spPr>
          <a:xfrm>
            <a:off x="3663816" y="4325364"/>
            <a:ext cx="1639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01/03 22:00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6" name="Google Shape;346;p32"/>
          <p:cNvCxnSpPr/>
          <p:nvPr/>
        </p:nvCxnSpPr>
        <p:spPr>
          <a:xfrm>
            <a:off x="1258676" y="4325364"/>
            <a:ext cx="3161100" cy="27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47" name="Google Shape;347;p32"/>
          <p:cNvSpPr txBox="1"/>
          <p:nvPr/>
        </p:nvSpPr>
        <p:spPr>
          <a:xfrm>
            <a:off x="1344211" y="3370679"/>
            <a:ext cx="2866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Count = X - 1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32"/>
          <p:cNvSpPr/>
          <p:nvPr/>
        </p:nvSpPr>
        <p:spPr>
          <a:xfrm flipH="1">
            <a:off x="1276621" y="3805726"/>
            <a:ext cx="3125100" cy="390300"/>
          </a:xfrm>
          <a:prstGeom prst="rect">
            <a:avLst/>
          </a:prstGeom>
          <a:solidFill>
            <a:srgbClr val="689D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WINDOW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2"/>
          <p:cNvSpPr/>
          <p:nvPr/>
        </p:nvSpPr>
        <p:spPr>
          <a:xfrm>
            <a:off x="4233069" y="3283261"/>
            <a:ext cx="338328" cy="621611"/>
          </a:xfrm>
          <a:custGeom>
            <a:rect b="b" l="l" r="r" t="t"/>
            <a:pathLst>
              <a:path extrusionOk="0" h="1048" w="734">
                <a:moveTo>
                  <a:pt x="366" y="0"/>
                </a:moveTo>
                <a:cubicBezTo>
                  <a:pt x="163" y="0"/>
                  <a:pt x="0" y="164"/>
                  <a:pt x="0" y="367"/>
                </a:cubicBezTo>
                <a:cubicBezTo>
                  <a:pt x="0" y="641"/>
                  <a:pt x="366" y="1047"/>
                  <a:pt x="366" y="1047"/>
                </a:cubicBezTo>
                <a:cubicBezTo>
                  <a:pt x="366" y="1047"/>
                  <a:pt x="733" y="641"/>
                  <a:pt x="733" y="367"/>
                </a:cubicBezTo>
                <a:cubicBezTo>
                  <a:pt x="731" y="164"/>
                  <a:pt x="567" y="0"/>
                  <a:pt x="366" y="0"/>
                </a:cubicBezTo>
                <a:close/>
                <a:moveTo>
                  <a:pt x="366" y="497"/>
                </a:moveTo>
                <a:cubicBezTo>
                  <a:pt x="293" y="497"/>
                  <a:pt x="237" y="438"/>
                  <a:pt x="237" y="367"/>
                </a:cubicBezTo>
                <a:cubicBezTo>
                  <a:pt x="237" y="296"/>
                  <a:pt x="296" y="237"/>
                  <a:pt x="366" y="237"/>
                </a:cubicBezTo>
                <a:cubicBezTo>
                  <a:pt x="440" y="237"/>
                  <a:pt x="496" y="296"/>
                  <a:pt x="496" y="367"/>
                </a:cubicBezTo>
                <a:cubicBezTo>
                  <a:pt x="496" y="438"/>
                  <a:pt x="437" y="497"/>
                  <a:pt x="366" y="497"/>
                </a:cubicBezTo>
                <a:close/>
              </a:path>
            </a:pathLst>
          </a:custGeom>
          <a:solidFill>
            <a:srgbClr val="4069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2"/>
          <p:cNvSpPr txBox="1"/>
          <p:nvPr/>
        </p:nvSpPr>
        <p:spPr>
          <a:xfrm>
            <a:off x="1937877" y="4325364"/>
            <a:ext cx="1639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 month</a:t>
            </a:r>
            <a:endParaRPr sz="16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51" name="Google Shape;351;p32"/>
          <p:cNvSpPr txBox="1"/>
          <p:nvPr/>
        </p:nvSpPr>
        <p:spPr>
          <a:xfrm>
            <a:off x="447775" y="4325364"/>
            <a:ext cx="16395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01/02 22:00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Google Shape;352;p32"/>
          <p:cNvSpPr/>
          <p:nvPr/>
        </p:nvSpPr>
        <p:spPr>
          <a:xfrm rot="1248491">
            <a:off x="4029693" y="2870990"/>
            <a:ext cx="1156963" cy="37809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4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4A853"/>
                </a:solidFill>
                <a:latin typeface="Special Elite"/>
                <a:ea typeface="Special Elite"/>
                <a:cs typeface="Special Elite"/>
                <a:sym typeface="Special Elite"/>
              </a:rPr>
              <a:t>ACCEPTED</a:t>
            </a:r>
            <a:endParaRPr b="1">
              <a:solidFill>
                <a:srgbClr val="34A853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353" name="Google Shape;353;p32"/>
          <p:cNvSpPr/>
          <p:nvPr/>
        </p:nvSpPr>
        <p:spPr>
          <a:xfrm>
            <a:off x="6494116" y="3796856"/>
            <a:ext cx="1935000" cy="390300"/>
          </a:xfrm>
          <a:prstGeom prst="chevron">
            <a:avLst>
              <a:gd fmla="val 67363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2"/>
          <p:cNvSpPr/>
          <p:nvPr/>
        </p:nvSpPr>
        <p:spPr>
          <a:xfrm flipH="1">
            <a:off x="8060423" y="3796856"/>
            <a:ext cx="3323400" cy="390300"/>
          </a:xfrm>
          <a:prstGeom prst="chevron">
            <a:avLst>
              <a:gd fmla="val 67363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2"/>
          <p:cNvSpPr txBox="1"/>
          <p:nvPr/>
        </p:nvSpPr>
        <p:spPr>
          <a:xfrm>
            <a:off x="9455016" y="4325364"/>
            <a:ext cx="1639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01/03 22:00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6" name="Google Shape;356;p32"/>
          <p:cNvCxnSpPr/>
          <p:nvPr/>
        </p:nvCxnSpPr>
        <p:spPr>
          <a:xfrm>
            <a:off x="7049876" y="4325364"/>
            <a:ext cx="3161100" cy="27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7" name="Google Shape;357;p32"/>
          <p:cNvSpPr txBox="1"/>
          <p:nvPr/>
        </p:nvSpPr>
        <p:spPr>
          <a:xfrm>
            <a:off x="7135411" y="3370679"/>
            <a:ext cx="2866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Count = X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2"/>
          <p:cNvSpPr/>
          <p:nvPr/>
        </p:nvSpPr>
        <p:spPr>
          <a:xfrm flipH="1">
            <a:off x="7067821" y="3805726"/>
            <a:ext cx="3125100" cy="390300"/>
          </a:xfrm>
          <a:prstGeom prst="rect">
            <a:avLst/>
          </a:prstGeom>
          <a:solidFill>
            <a:srgbClr val="689D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WINDOW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2"/>
          <p:cNvSpPr/>
          <p:nvPr/>
        </p:nvSpPr>
        <p:spPr>
          <a:xfrm>
            <a:off x="10024269" y="3283261"/>
            <a:ext cx="338328" cy="621611"/>
          </a:xfrm>
          <a:custGeom>
            <a:rect b="b" l="l" r="r" t="t"/>
            <a:pathLst>
              <a:path extrusionOk="0" h="1048" w="734">
                <a:moveTo>
                  <a:pt x="366" y="0"/>
                </a:moveTo>
                <a:cubicBezTo>
                  <a:pt x="163" y="0"/>
                  <a:pt x="0" y="164"/>
                  <a:pt x="0" y="367"/>
                </a:cubicBezTo>
                <a:cubicBezTo>
                  <a:pt x="0" y="641"/>
                  <a:pt x="366" y="1047"/>
                  <a:pt x="366" y="1047"/>
                </a:cubicBezTo>
                <a:cubicBezTo>
                  <a:pt x="366" y="1047"/>
                  <a:pt x="733" y="641"/>
                  <a:pt x="733" y="367"/>
                </a:cubicBezTo>
                <a:cubicBezTo>
                  <a:pt x="731" y="164"/>
                  <a:pt x="567" y="0"/>
                  <a:pt x="366" y="0"/>
                </a:cubicBezTo>
                <a:close/>
                <a:moveTo>
                  <a:pt x="366" y="497"/>
                </a:moveTo>
                <a:cubicBezTo>
                  <a:pt x="293" y="497"/>
                  <a:pt x="237" y="438"/>
                  <a:pt x="237" y="367"/>
                </a:cubicBezTo>
                <a:cubicBezTo>
                  <a:pt x="237" y="296"/>
                  <a:pt x="296" y="237"/>
                  <a:pt x="366" y="237"/>
                </a:cubicBezTo>
                <a:cubicBezTo>
                  <a:pt x="440" y="237"/>
                  <a:pt x="496" y="296"/>
                  <a:pt x="496" y="367"/>
                </a:cubicBezTo>
                <a:cubicBezTo>
                  <a:pt x="496" y="438"/>
                  <a:pt x="437" y="497"/>
                  <a:pt x="366" y="497"/>
                </a:cubicBezTo>
                <a:close/>
              </a:path>
            </a:pathLst>
          </a:custGeom>
          <a:solidFill>
            <a:srgbClr val="4069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2"/>
          <p:cNvSpPr txBox="1"/>
          <p:nvPr/>
        </p:nvSpPr>
        <p:spPr>
          <a:xfrm>
            <a:off x="7729077" y="4325364"/>
            <a:ext cx="1639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 month</a:t>
            </a:r>
            <a:endParaRPr sz="16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61" name="Google Shape;361;p32"/>
          <p:cNvSpPr txBox="1"/>
          <p:nvPr/>
        </p:nvSpPr>
        <p:spPr>
          <a:xfrm>
            <a:off x="6238975" y="4325364"/>
            <a:ext cx="16395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01/02 22:00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2" name="Google Shape;362;p32"/>
          <p:cNvSpPr/>
          <p:nvPr/>
        </p:nvSpPr>
        <p:spPr>
          <a:xfrm rot="1248491">
            <a:off x="9820893" y="2870990"/>
            <a:ext cx="1156963" cy="37809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A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A4335"/>
                </a:solidFill>
                <a:latin typeface="Special Elite"/>
                <a:ea typeface="Special Elite"/>
                <a:cs typeface="Special Elite"/>
                <a:sym typeface="Special Elite"/>
              </a:rPr>
              <a:t>REJECTED</a:t>
            </a:r>
            <a:endParaRPr b="1">
              <a:solidFill>
                <a:srgbClr val="EA4335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6360236" y="1430475"/>
            <a:ext cx="3743100" cy="4679700"/>
          </a:xfrm>
          <a:prstGeom prst="roundRect">
            <a:avLst>
              <a:gd fmla="val 11292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/>
          <p:nvPr/>
        </p:nvSpPr>
        <p:spPr>
          <a:xfrm>
            <a:off x="6297763" y="1354275"/>
            <a:ext cx="3743100" cy="4679700"/>
          </a:xfrm>
          <a:prstGeom prst="roundRect">
            <a:avLst>
              <a:gd fmla="val 11292" name="adj"/>
            </a:avLst>
          </a:prstGeom>
          <a:solidFill>
            <a:srgbClr val="FFFFFF"/>
          </a:solidFill>
          <a:ln cap="flat" cmpd="sng" w="1905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/>
          <p:nvPr/>
        </p:nvSpPr>
        <p:spPr>
          <a:xfrm>
            <a:off x="2053324" y="1354275"/>
            <a:ext cx="3743100" cy="4679700"/>
          </a:xfrm>
          <a:prstGeom prst="roundRect">
            <a:avLst>
              <a:gd fmla="val 11292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1990850" y="1278075"/>
            <a:ext cx="3743100" cy="4679700"/>
          </a:xfrm>
          <a:prstGeom prst="roundRect">
            <a:avLst>
              <a:gd fmla="val 11292" name="adj"/>
            </a:avLst>
          </a:prstGeom>
          <a:solidFill>
            <a:srgbClr val="FFFFFF"/>
          </a:solidFill>
          <a:ln cap="flat" cmpd="sng" w="1905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370037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Traffic Management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3"/>
          <p:cNvSpPr/>
          <p:nvPr/>
        </p:nvSpPr>
        <p:spPr>
          <a:xfrm rot="10800000">
            <a:off x="3051663" y="2357750"/>
            <a:ext cx="1620300" cy="1039500"/>
          </a:xfrm>
          <a:prstGeom prst="triangle">
            <a:avLst>
              <a:gd fmla="val 50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3669500" y="3086200"/>
            <a:ext cx="384625" cy="597400"/>
          </a:xfrm>
          <a:prstGeom prst="flowChartManualOperation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3012663" y="1969900"/>
            <a:ext cx="1698300" cy="597300"/>
          </a:xfrm>
          <a:prstGeom prst="ellipse">
            <a:avLst/>
          </a:prstGeom>
          <a:solidFill>
            <a:srgbClr val="689D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7259025" y="1952467"/>
            <a:ext cx="1822800" cy="19329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689DF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7259354" y="1952467"/>
            <a:ext cx="1822800" cy="1932900"/>
          </a:xfrm>
          <a:prstGeom prst="blockArc">
            <a:avLst>
              <a:gd fmla="val 10800000" name="adj1"/>
              <a:gd fmla="val 17898845" name="adj2"/>
              <a:gd fmla="val 26510" name="adj3"/>
            </a:avLst>
          </a:prstGeom>
          <a:solidFill>
            <a:srgbClr val="FBBC0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 rot="1685054">
            <a:off x="8259286" y="1937101"/>
            <a:ext cx="344118" cy="994697"/>
          </a:xfrm>
          <a:prstGeom prst="triangle">
            <a:avLst>
              <a:gd fmla="val 50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7014050" y="3421725"/>
            <a:ext cx="2373000" cy="392400"/>
          </a:xfrm>
          <a:prstGeom prst="rect">
            <a:avLst/>
          </a:prstGeom>
          <a:solidFill>
            <a:srgbClr val="689D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23"/>
          <p:cNvCxnSpPr/>
          <p:nvPr/>
        </p:nvCxnSpPr>
        <p:spPr>
          <a:xfrm>
            <a:off x="7259013" y="3421725"/>
            <a:ext cx="0" cy="188400"/>
          </a:xfrm>
          <a:prstGeom prst="straightConnector1">
            <a:avLst/>
          </a:prstGeom>
          <a:noFill/>
          <a:ln cap="flat" cmpd="sng" w="381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3"/>
          <p:cNvCxnSpPr/>
          <p:nvPr/>
        </p:nvCxnSpPr>
        <p:spPr>
          <a:xfrm>
            <a:off x="7563813" y="3421725"/>
            <a:ext cx="0" cy="188400"/>
          </a:xfrm>
          <a:prstGeom prst="straightConnector1">
            <a:avLst/>
          </a:prstGeom>
          <a:noFill/>
          <a:ln cap="flat" cmpd="sng" w="381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3"/>
          <p:cNvCxnSpPr/>
          <p:nvPr/>
        </p:nvCxnSpPr>
        <p:spPr>
          <a:xfrm>
            <a:off x="7868613" y="3421725"/>
            <a:ext cx="0" cy="188400"/>
          </a:xfrm>
          <a:prstGeom prst="straightConnector1">
            <a:avLst/>
          </a:prstGeom>
          <a:noFill/>
          <a:ln cap="flat" cmpd="sng" w="381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3"/>
          <p:cNvCxnSpPr/>
          <p:nvPr/>
        </p:nvCxnSpPr>
        <p:spPr>
          <a:xfrm>
            <a:off x="8478213" y="3421725"/>
            <a:ext cx="0" cy="188400"/>
          </a:xfrm>
          <a:prstGeom prst="straightConnector1">
            <a:avLst/>
          </a:prstGeom>
          <a:noFill/>
          <a:ln cap="flat" cmpd="sng" w="381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3"/>
          <p:cNvCxnSpPr/>
          <p:nvPr/>
        </p:nvCxnSpPr>
        <p:spPr>
          <a:xfrm>
            <a:off x="8173413" y="3421725"/>
            <a:ext cx="0" cy="188400"/>
          </a:xfrm>
          <a:prstGeom prst="straightConnector1">
            <a:avLst/>
          </a:prstGeom>
          <a:noFill/>
          <a:ln cap="flat" cmpd="sng" w="381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3"/>
          <p:cNvCxnSpPr/>
          <p:nvPr/>
        </p:nvCxnSpPr>
        <p:spPr>
          <a:xfrm>
            <a:off x="8783013" y="3421725"/>
            <a:ext cx="0" cy="188400"/>
          </a:xfrm>
          <a:prstGeom prst="straightConnector1">
            <a:avLst/>
          </a:prstGeom>
          <a:noFill/>
          <a:ln cap="flat" cmpd="sng" w="381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3"/>
          <p:cNvCxnSpPr/>
          <p:nvPr/>
        </p:nvCxnSpPr>
        <p:spPr>
          <a:xfrm>
            <a:off x="9087813" y="3421725"/>
            <a:ext cx="0" cy="188400"/>
          </a:xfrm>
          <a:prstGeom prst="straightConnector1">
            <a:avLst/>
          </a:prstGeom>
          <a:noFill/>
          <a:ln cap="flat" cmpd="sng" w="381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3"/>
          <p:cNvSpPr/>
          <p:nvPr/>
        </p:nvSpPr>
        <p:spPr>
          <a:xfrm rot="488641">
            <a:off x="8025836" y="2742983"/>
            <a:ext cx="349424" cy="351885"/>
          </a:xfrm>
          <a:prstGeom prst="ellipse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7031925" y="3060225"/>
            <a:ext cx="443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Su</a:t>
            </a:r>
            <a:endParaRPr b="1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8866275" y="3060225"/>
            <a:ext cx="443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Mo</a:t>
            </a:r>
            <a:endParaRPr b="1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6863350" y="2584863"/>
            <a:ext cx="3960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9087825" y="2516238"/>
            <a:ext cx="733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1000</a:t>
            </a:r>
            <a:endParaRPr b="1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3356000" y="1904950"/>
            <a:ext cx="270000" cy="270000"/>
          </a:xfrm>
          <a:prstGeom prst="ellipse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3726825" y="1828750"/>
            <a:ext cx="270000" cy="270000"/>
          </a:xfrm>
          <a:prstGeom prst="ellipse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4097650" y="1904950"/>
            <a:ext cx="270000" cy="270000"/>
          </a:xfrm>
          <a:prstGeom prst="ellipse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3726825" y="3796475"/>
            <a:ext cx="270000" cy="270000"/>
          </a:xfrm>
          <a:prstGeom prst="ellipse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2845413" y="4179350"/>
            <a:ext cx="2032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SPIKE ARREST</a:t>
            </a:r>
            <a:endParaRPr b="1" sz="180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7405275" y="4169113"/>
            <a:ext cx="1530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QUOTA</a:t>
            </a:r>
            <a:endParaRPr b="1" sz="180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2097963" y="4690025"/>
            <a:ext cx="35277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Limit API traffic to the capacity of your backend components</a:t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6184700" y="4730338"/>
            <a:ext cx="40317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Limit consumption by clients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(e.g. business contracts, SLAs)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/>
          <p:nvPr/>
        </p:nvSpPr>
        <p:spPr>
          <a:xfrm>
            <a:off x="6243100" y="2578325"/>
            <a:ext cx="5630100" cy="2399400"/>
          </a:xfrm>
          <a:prstGeom prst="roundRect">
            <a:avLst>
              <a:gd fmla="val 895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 rot="5402265">
            <a:off x="1355902" y="2796958"/>
            <a:ext cx="455400" cy="546000"/>
          </a:xfrm>
          <a:prstGeom prst="bracePair">
            <a:avLst/>
          </a:prstGeom>
          <a:noFill/>
          <a:ln cap="flat" cmpd="sng" w="2857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370037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Spike Arrest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819426" y="2647958"/>
            <a:ext cx="5160600" cy="404700"/>
          </a:xfrm>
          <a:prstGeom prst="rect">
            <a:avLst/>
          </a:prstGeom>
          <a:solidFill>
            <a:srgbClr val="689D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" name="Google Shape;176;p24"/>
          <p:cNvCxnSpPr/>
          <p:nvPr/>
        </p:nvCxnSpPr>
        <p:spPr>
          <a:xfrm>
            <a:off x="2384063" y="2647950"/>
            <a:ext cx="0" cy="194400"/>
          </a:xfrm>
          <a:prstGeom prst="straightConnector1">
            <a:avLst/>
          </a:prstGeom>
          <a:noFill/>
          <a:ln cap="flat" cmpd="sng" w="381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4"/>
          <p:cNvCxnSpPr/>
          <p:nvPr/>
        </p:nvCxnSpPr>
        <p:spPr>
          <a:xfrm>
            <a:off x="1856769" y="2647950"/>
            <a:ext cx="0" cy="194400"/>
          </a:xfrm>
          <a:prstGeom prst="straightConnector1">
            <a:avLst/>
          </a:prstGeom>
          <a:noFill/>
          <a:ln cap="flat" cmpd="sng" w="381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4"/>
          <p:cNvCxnSpPr/>
          <p:nvPr/>
        </p:nvCxnSpPr>
        <p:spPr>
          <a:xfrm>
            <a:off x="2885500" y="2647950"/>
            <a:ext cx="0" cy="194400"/>
          </a:xfrm>
          <a:prstGeom prst="straightConnector1">
            <a:avLst/>
          </a:prstGeom>
          <a:noFill/>
          <a:ln cap="flat" cmpd="sng" w="381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4"/>
          <p:cNvCxnSpPr/>
          <p:nvPr/>
        </p:nvCxnSpPr>
        <p:spPr>
          <a:xfrm>
            <a:off x="3395555" y="2647950"/>
            <a:ext cx="0" cy="194400"/>
          </a:xfrm>
          <a:prstGeom prst="straightConnector1">
            <a:avLst/>
          </a:prstGeom>
          <a:noFill/>
          <a:ln cap="flat" cmpd="sng" w="381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4"/>
          <p:cNvCxnSpPr/>
          <p:nvPr/>
        </p:nvCxnSpPr>
        <p:spPr>
          <a:xfrm>
            <a:off x="4942962" y="2647950"/>
            <a:ext cx="0" cy="194400"/>
          </a:xfrm>
          <a:prstGeom prst="straightConnector1">
            <a:avLst/>
          </a:prstGeom>
          <a:noFill/>
          <a:ln cap="flat" cmpd="sng" w="381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4435965" y="2647950"/>
            <a:ext cx="0" cy="194400"/>
          </a:xfrm>
          <a:prstGeom prst="straightConnector1">
            <a:avLst/>
          </a:prstGeom>
          <a:noFill/>
          <a:ln cap="flat" cmpd="sng" w="381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3908671" y="2647950"/>
            <a:ext cx="0" cy="194400"/>
          </a:xfrm>
          <a:prstGeom prst="straightConnector1">
            <a:avLst/>
          </a:prstGeom>
          <a:noFill/>
          <a:ln cap="flat" cmpd="sng" w="381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4"/>
          <p:cNvSpPr txBox="1"/>
          <p:nvPr/>
        </p:nvSpPr>
        <p:spPr>
          <a:xfrm>
            <a:off x="532743" y="3121990"/>
            <a:ext cx="385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5655875" y="3121990"/>
            <a:ext cx="543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5" name="Google Shape;185;p24"/>
          <p:cNvCxnSpPr/>
          <p:nvPr/>
        </p:nvCxnSpPr>
        <p:spPr>
          <a:xfrm>
            <a:off x="5461629" y="2647950"/>
            <a:ext cx="0" cy="194400"/>
          </a:xfrm>
          <a:prstGeom prst="straightConnector1">
            <a:avLst/>
          </a:prstGeom>
          <a:noFill/>
          <a:ln cap="flat" cmpd="sng" w="381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4"/>
          <p:cNvCxnSpPr/>
          <p:nvPr/>
        </p:nvCxnSpPr>
        <p:spPr>
          <a:xfrm>
            <a:off x="1338094" y="2647950"/>
            <a:ext cx="0" cy="194400"/>
          </a:xfrm>
          <a:prstGeom prst="straightConnector1">
            <a:avLst/>
          </a:prstGeom>
          <a:noFill/>
          <a:ln cap="flat" cmpd="sng" w="381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4"/>
          <p:cNvSpPr/>
          <p:nvPr/>
        </p:nvSpPr>
        <p:spPr>
          <a:xfrm>
            <a:off x="1506516" y="2208150"/>
            <a:ext cx="224400" cy="194400"/>
          </a:xfrm>
          <a:prstGeom prst="ellipse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2538544" y="2208150"/>
            <a:ext cx="224400" cy="194400"/>
          </a:xfrm>
          <a:prstGeom prst="ellipse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3044489" y="2208150"/>
            <a:ext cx="224400" cy="194400"/>
          </a:xfrm>
          <a:prstGeom prst="ellipse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3578470" y="2208150"/>
            <a:ext cx="224400" cy="194400"/>
          </a:xfrm>
          <a:prstGeom prst="ellipse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4582461" y="2208150"/>
            <a:ext cx="224400" cy="194400"/>
          </a:xfrm>
          <a:prstGeom prst="ellipse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5614489" y="2208150"/>
            <a:ext cx="224400" cy="194400"/>
          </a:xfrm>
          <a:prstGeom prst="ellipse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1090806" y="3329823"/>
            <a:ext cx="986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100ms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4"/>
          <p:cNvSpPr/>
          <p:nvPr/>
        </p:nvSpPr>
        <p:spPr>
          <a:xfrm rot="5402265">
            <a:off x="1289034" y="4557394"/>
            <a:ext cx="455400" cy="546000"/>
          </a:xfrm>
          <a:prstGeom prst="bracePair">
            <a:avLst/>
          </a:prstGeom>
          <a:noFill/>
          <a:ln cap="flat" cmpd="sng" w="2857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752558" y="4408393"/>
            <a:ext cx="5160600" cy="404700"/>
          </a:xfrm>
          <a:prstGeom prst="rect">
            <a:avLst/>
          </a:prstGeom>
          <a:solidFill>
            <a:srgbClr val="689D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24"/>
          <p:cNvCxnSpPr/>
          <p:nvPr/>
        </p:nvCxnSpPr>
        <p:spPr>
          <a:xfrm>
            <a:off x="2317195" y="4408385"/>
            <a:ext cx="0" cy="194400"/>
          </a:xfrm>
          <a:prstGeom prst="straightConnector1">
            <a:avLst/>
          </a:prstGeom>
          <a:noFill/>
          <a:ln cap="flat" cmpd="sng" w="381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4"/>
          <p:cNvCxnSpPr/>
          <p:nvPr/>
        </p:nvCxnSpPr>
        <p:spPr>
          <a:xfrm>
            <a:off x="1789900" y="4408385"/>
            <a:ext cx="0" cy="194400"/>
          </a:xfrm>
          <a:prstGeom prst="straightConnector1">
            <a:avLst/>
          </a:prstGeom>
          <a:noFill/>
          <a:ln cap="flat" cmpd="sng" w="381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4"/>
          <p:cNvCxnSpPr/>
          <p:nvPr/>
        </p:nvCxnSpPr>
        <p:spPr>
          <a:xfrm>
            <a:off x="2818631" y="4408385"/>
            <a:ext cx="0" cy="194400"/>
          </a:xfrm>
          <a:prstGeom prst="straightConnector1">
            <a:avLst/>
          </a:prstGeom>
          <a:noFill/>
          <a:ln cap="flat" cmpd="sng" w="381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4"/>
          <p:cNvCxnSpPr/>
          <p:nvPr/>
        </p:nvCxnSpPr>
        <p:spPr>
          <a:xfrm>
            <a:off x="3328687" y="4408385"/>
            <a:ext cx="0" cy="194400"/>
          </a:xfrm>
          <a:prstGeom prst="straightConnector1">
            <a:avLst/>
          </a:prstGeom>
          <a:noFill/>
          <a:ln cap="flat" cmpd="sng" w="381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4"/>
          <p:cNvCxnSpPr/>
          <p:nvPr/>
        </p:nvCxnSpPr>
        <p:spPr>
          <a:xfrm>
            <a:off x="4876093" y="4408385"/>
            <a:ext cx="0" cy="194400"/>
          </a:xfrm>
          <a:prstGeom prst="straightConnector1">
            <a:avLst/>
          </a:prstGeom>
          <a:noFill/>
          <a:ln cap="flat" cmpd="sng" w="381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4"/>
          <p:cNvCxnSpPr/>
          <p:nvPr/>
        </p:nvCxnSpPr>
        <p:spPr>
          <a:xfrm>
            <a:off x="4369097" y="4408385"/>
            <a:ext cx="0" cy="194400"/>
          </a:xfrm>
          <a:prstGeom prst="straightConnector1">
            <a:avLst/>
          </a:prstGeom>
          <a:noFill/>
          <a:ln cap="flat" cmpd="sng" w="381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4"/>
          <p:cNvCxnSpPr/>
          <p:nvPr/>
        </p:nvCxnSpPr>
        <p:spPr>
          <a:xfrm>
            <a:off x="3841802" y="4408385"/>
            <a:ext cx="0" cy="194400"/>
          </a:xfrm>
          <a:prstGeom prst="straightConnector1">
            <a:avLst/>
          </a:prstGeom>
          <a:noFill/>
          <a:ln cap="flat" cmpd="sng" w="381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4"/>
          <p:cNvSpPr txBox="1"/>
          <p:nvPr/>
        </p:nvSpPr>
        <p:spPr>
          <a:xfrm>
            <a:off x="465875" y="4882426"/>
            <a:ext cx="385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5589007" y="4882426"/>
            <a:ext cx="543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" name="Google Shape;205;p24"/>
          <p:cNvCxnSpPr/>
          <p:nvPr/>
        </p:nvCxnSpPr>
        <p:spPr>
          <a:xfrm>
            <a:off x="5394761" y="4408385"/>
            <a:ext cx="0" cy="194400"/>
          </a:xfrm>
          <a:prstGeom prst="straightConnector1">
            <a:avLst/>
          </a:prstGeom>
          <a:noFill/>
          <a:ln cap="flat" cmpd="sng" w="381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4"/>
          <p:cNvCxnSpPr/>
          <p:nvPr/>
        </p:nvCxnSpPr>
        <p:spPr>
          <a:xfrm>
            <a:off x="1271225" y="4408385"/>
            <a:ext cx="0" cy="194400"/>
          </a:xfrm>
          <a:prstGeom prst="straightConnector1">
            <a:avLst/>
          </a:prstGeom>
          <a:noFill/>
          <a:ln cap="flat" cmpd="sng" w="381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4"/>
          <p:cNvSpPr/>
          <p:nvPr/>
        </p:nvSpPr>
        <p:spPr>
          <a:xfrm>
            <a:off x="1353803" y="4003776"/>
            <a:ext cx="168300" cy="145800"/>
          </a:xfrm>
          <a:prstGeom prst="ellipse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1023938" y="5100933"/>
            <a:ext cx="986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100ms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1581304" y="4003776"/>
            <a:ext cx="168300" cy="146100"/>
          </a:xfrm>
          <a:prstGeom prst="ellipse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391325" y="1262975"/>
            <a:ext cx="6571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Smooth Traffic: per second (ps), per (minute)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6487275" y="2837075"/>
            <a:ext cx="5343300" cy="18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&lt;SpikeArrest async="false" continueOnError="false" enabled="true" name="SpikeArrest"&gt;</a:t>
            </a:r>
            <a:b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600">
                <a:solidFill>
                  <a:srgbClr val="666666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Rate</a:t>
            </a:r>
            <a:r>
              <a:rPr b="1"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&gt;10ps&lt;/Rate&gt;</a:t>
            </a:r>
            <a:b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" sz="1600">
                <a:solidFill>
                  <a:srgbClr val="666666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/>
              </a:rPr>
              <a:t>Identifier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ref="client_id"/&gt;</a:t>
            </a:r>
            <a:b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&lt;MessageWeight ref="request.header.weight"/&gt;</a:t>
            </a:r>
            <a:b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&lt;/SpikeArrest&gt;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1472550" y="3839853"/>
            <a:ext cx="3858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A4335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X</a:t>
            </a:r>
            <a:endParaRPr b="1" sz="2400">
              <a:solidFill>
                <a:srgbClr val="EA4335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/>
        </p:nvSpPr>
        <p:spPr>
          <a:xfrm>
            <a:off x="370037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Spike Arrest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391325" y="1278075"/>
            <a:ext cx="6571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Not distributed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1613629" y="3512070"/>
            <a:ext cx="2094600" cy="861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Load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Balancer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4241154" y="2540343"/>
            <a:ext cx="2094600" cy="861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4241154" y="4374003"/>
            <a:ext cx="2094600" cy="861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6709270" y="2540343"/>
            <a:ext cx="2094600" cy="861900"/>
          </a:xfrm>
          <a:prstGeom prst="roundRect">
            <a:avLst>
              <a:gd fmla="val 16667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Message Processor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6718093" y="4374003"/>
            <a:ext cx="2094600" cy="861900"/>
          </a:xfrm>
          <a:prstGeom prst="roundRect">
            <a:avLst>
              <a:gd fmla="val 16667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Message Processor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9328046" y="3419948"/>
            <a:ext cx="2094600" cy="861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Target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5" name="Google Shape;225;p25"/>
          <p:cNvCxnSpPr>
            <a:stCxn id="219" idx="3"/>
            <a:endCxn id="220" idx="1"/>
          </p:cNvCxnSpPr>
          <p:nvPr/>
        </p:nvCxnSpPr>
        <p:spPr>
          <a:xfrm flipH="1" rot="10800000">
            <a:off x="3708229" y="2971320"/>
            <a:ext cx="532800" cy="9717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5"/>
          <p:cNvCxnSpPr>
            <a:stCxn id="219" idx="3"/>
            <a:endCxn id="221" idx="1"/>
          </p:cNvCxnSpPr>
          <p:nvPr/>
        </p:nvCxnSpPr>
        <p:spPr>
          <a:xfrm>
            <a:off x="3708229" y="3943020"/>
            <a:ext cx="532800" cy="8619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5"/>
          <p:cNvCxnSpPr>
            <a:stCxn id="220" idx="3"/>
            <a:endCxn id="222" idx="1"/>
          </p:cNvCxnSpPr>
          <p:nvPr/>
        </p:nvCxnSpPr>
        <p:spPr>
          <a:xfrm>
            <a:off x="6335754" y="2971293"/>
            <a:ext cx="373500" cy="6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5"/>
          <p:cNvCxnSpPr>
            <a:stCxn id="221" idx="3"/>
            <a:endCxn id="223" idx="1"/>
          </p:cNvCxnSpPr>
          <p:nvPr/>
        </p:nvCxnSpPr>
        <p:spPr>
          <a:xfrm>
            <a:off x="6335754" y="4804953"/>
            <a:ext cx="382200" cy="6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5"/>
          <p:cNvCxnSpPr>
            <a:stCxn id="222" idx="3"/>
            <a:endCxn id="224" idx="1"/>
          </p:cNvCxnSpPr>
          <p:nvPr/>
        </p:nvCxnSpPr>
        <p:spPr>
          <a:xfrm>
            <a:off x="8803870" y="2971293"/>
            <a:ext cx="524100" cy="8796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5"/>
          <p:cNvCxnSpPr>
            <a:stCxn id="223" idx="3"/>
            <a:endCxn id="224" idx="1"/>
          </p:cNvCxnSpPr>
          <p:nvPr/>
        </p:nvCxnSpPr>
        <p:spPr>
          <a:xfrm flipH="1" rot="10800000">
            <a:off x="8812693" y="3850953"/>
            <a:ext cx="515400" cy="9540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31" name="Google Shape;231;p25"/>
          <p:cNvSpPr txBox="1"/>
          <p:nvPr/>
        </p:nvSpPr>
        <p:spPr>
          <a:xfrm>
            <a:off x="8969043" y="4373991"/>
            <a:ext cx="30381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Max. Req. Accepted: 1000ps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6453697" y="2049650"/>
            <a:ext cx="26235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Rate: 500ps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6453697" y="5235936"/>
            <a:ext cx="26235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Rate: 500ps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4" name="Google Shape;234;p25"/>
          <p:cNvCxnSpPr>
            <a:stCxn id="219" idx="1"/>
          </p:cNvCxnSpPr>
          <p:nvPr/>
        </p:nvCxnSpPr>
        <p:spPr>
          <a:xfrm flipH="1">
            <a:off x="636529" y="3943020"/>
            <a:ext cx="977100" cy="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35" name="Google Shape;235;p25"/>
          <p:cNvSpPr txBox="1"/>
          <p:nvPr/>
        </p:nvSpPr>
        <p:spPr>
          <a:xfrm>
            <a:off x="388925" y="2848360"/>
            <a:ext cx="13215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Incoming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Reqs.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6" name="Google Shape;236;p25"/>
          <p:cNvCxnSpPr/>
          <p:nvPr/>
        </p:nvCxnSpPr>
        <p:spPr>
          <a:xfrm flipH="1">
            <a:off x="561199" y="3721072"/>
            <a:ext cx="977100" cy="90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/>
        </p:nvSpPr>
        <p:spPr>
          <a:xfrm>
            <a:off x="370025" y="522375"/>
            <a:ext cx="7719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Quota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 Client and Product (I)</a:t>
            </a:r>
            <a:endParaRPr sz="2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370025" y="1797475"/>
            <a:ext cx="11319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a </a:t>
            </a:r>
            <a:r>
              <a:rPr lang="en" sz="18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VerifyAPIKey</a:t>
            </a: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policies as shown below: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</a:t>
            </a:r>
            <a:r>
              <a:rPr lang="en" sz="16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16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43" name="Google Shape;243;p26"/>
          <p:cNvSpPr/>
          <p:nvPr/>
        </p:nvSpPr>
        <p:spPr>
          <a:xfrm rot="-1358093">
            <a:off x="8249508" y="682374"/>
            <a:ext cx="1233185" cy="432069"/>
          </a:xfrm>
          <a:prstGeom prst="rect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100 req/day</a:t>
            </a:r>
            <a:endParaRPr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4" name="Google Shape;244;p26"/>
          <p:cNvCxnSpPr>
            <a:stCxn id="243" idx="2"/>
          </p:cNvCxnSpPr>
          <p:nvPr/>
        </p:nvCxnSpPr>
        <p:spPr>
          <a:xfrm>
            <a:off x="8949350" y="1097759"/>
            <a:ext cx="159600" cy="3828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6"/>
          <p:cNvSpPr/>
          <p:nvPr/>
        </p:nvSpPr>
        <p:spPr>
          <a:xfrm>
            <a:off x="9036389" y="903369"/>
            <a:ext cx="578350" cy="665975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6"/>
          <p:cNvSpPr/>
          <p:nvPr/>
        </p:nvSpPr>
        <p:spPr>
          <a:xfrm flipH="1" rot="1358093">
            <a:off x="10383108" y="682374"/>
            <a:ext cx="1233185" cy="432069"/>
          </a:xfrm>
          <a:prstGeom prst="rect">
            <a:avLst/>
          </a:prstGeom>
          <a:noFill/>
          <a:ln cap="flat" cmpd="sng" w="19050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0000"/>
                </a:solidFill>
                <a:latin typeface="Roboto"/>
                <a:ea typeface="Roboto"/>
                <a:cs typeface="Roboto"/>
                <a:sym typeface="Roboto"/>
              </a:rPr>
              <a:t>100 req/day</a:t>
            </a:r>
            <a:endParaRPr b="1">
              <a:solidFill>
                <a:srgbClr val="66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7" name="Google Shape;247;p26"/>
          <p:cNvCxnSpPr>
            <a:stCxn id="246" idx="2"/>
          </p:cNvCxnSpPr>
          <p:nvPr/>
        </p:nvCxnSpPr>
        <p:spPr>
          <a:xfrm flipH="1">
            <a:off x="10756850" y="1097759"/>
            <a:ext cx="159600" cy="382800"/>
          </a:xfrm>
          <a:prstGeom prst="straightConnector1">
            <a:avLst/>
          </a:prstGeom>
          <a:noFill/>
          <a:ln cap="flat" cmpd="sng" w="19050">
            <a:solidFill>
              <a:srgbClr val="66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26"/>
          <p:cNvSpPr/>
          <p:nvPr/>
        </p:nvSpPr>
        <p:spPr>
          <a:xfrm>
            <a:off x="10266764" y="903369"/>
            <a:ext cx="578350" cy="665975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906025" y="2345275"/>
            <a:ext cx="10023000" cy="915300"/>
          </a:xfrm>
          <a:prstGeom prst="roundRect">
            <a:avLst>
              <a:gd fmla="val 8903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&lt;VerifyAPIKey name="VerifyAPIKey"&gt;</a:t>
            </a:r>
            <a:b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&lt;APIKey ref="request.queryparam.apikey" /&gt;</a:t>
            </a:r>
            <a:b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&lt;/VerifyAPIKey&gt;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906025" y="3887875"/>
            <a:ext cx="10023000" cy="1482600"/>
          </a:xfrm>
          <a:prstGeom prst="roundRect">
            <a:avLst>
              <a:gd fmla="val 693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&lt;Quota name="CheckQuota"&gt; </a:t>
            </a:r>
            <a:b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&lt;Interval ref="</a:t>
            </a:r>
            <a:r>
              <a:rPr b="1"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verifyapikey.VerifyAPIKey.apiproduct.developer.quota.interval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"&gt;1&lt;/Interval&gt;</a:t>
            </a:r>
            <a:b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&lt;TimeUnit ref="</a:t>
            </a:r>
            <a:r>
              <a:rPr b="1"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verifyapikey.VerifyAPIKey.apiproduct.developer.quota.timeunit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"&gt;day&lt;/TimeUnit&gt;</a:t>
            </a:r>
            <a:b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&lt;Allow count="100" countRef="</a:t>
            </a:r>
            <a:r>
              <a:rPr b="1"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verifyapikey.VerifyAPIKey.apiproduct.developer.quota.limit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"/&gt;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&lt;Identifier ref="</a:t>
            </a:r>
            <a:r>
              <a:rPr b="1"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verifyapikey.VerifyAPIKey.client_id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"/&gt;</a:t>
            </a:r>
            <a:b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&lt;/Quota&gt;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370025" y="3390775"/>
            <a:ext cx="11319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AutoNum type="arabicPeriod" startAt="2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</a:t>
            </a:r>
            <a:r>
              <a:rPr lang="en" sz="18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Quota</a:t>
            </a: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policy as follows: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</a:t>
            </a:r>
            <a:r>
              <a:rPr lang="en" sz="16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16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/>
          <p:nvPr/>
        </p:nvSpPr>
        <p:spPr>
          <a:xfrm rot="-1358093">
            <a:off x="8249508" y="682374"/>
            <a:ext cx="1233185" cy="432069"/>
          </a:xfrm>
          <a:prstGeom prst="rect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100 req/day</a:t>
            </a:r>
            <a:endParaRPr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7" name="Google Shape;257;p27"/>
          <p:cNvCxnSpPr>
            <a:stCxn id="256" idx="2"/>
          </p:cNvCxnSpPr>
          <p:nvPr/>
        </p:nvCxnSpPr>
        <p:spPr>
          <a:xfrm>
            <a:off x="8949350" y="1097759"/>
            <a:ext cx="159600" cy="3828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27"/>
          <p:cNvSpPr txBox="1"/>
          <p:nvPr/>
        </p:nvSpPr>
        <p:spPr>
          <a:xfrm>
            <a:off x="370025" y="4634150"/>
            <a:ext cx="10666500" cy="1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AutoNum type="arabicPeriod" startAt="4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a product using the UI or management API and set the quota attributes in it (count, interval and time unit) and add the API proxy.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AutoNum type="arabicPeriod" startAt="4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a developer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800"/>
              <a:buFont typeface="Roboto"/>
              <a:buAutoNum type="arabicPeriod" startAt="4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a developer app for that developer and include the product created</a:t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370025" y="522375"/>
            <a:ext cx="7719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Quota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 Client and Product (II)</a:t>
            </a:r>
            <a:endParaRPr sz="2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7"/>
          <p:cNvSpPr/>
          <p:nvPr/>
        </p:nvSpPr>
        <p:spPr>
          <a:xfrm>
            <a:off x="9036389" y="903369"/>
            <a:ext cx="578350" cy="665975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7"/>
          <p:cNvSpPr/>
          <p:nvPr/>
        </p:nvSpPr>
        <p:spPr>
          <a:xfrm flipH="1" rot="1358093">
            <a:off x="10383108" y="682374"/>
            <a:ext cx="1233185" cy="432069"/>
          </a:xfrm>
          <a:prstGeom prst="rect">
            <a:avLst/>
          </a:prstGeom>
          <a:noFill/>
          <a:ln cap="flat" cmpd="sng" w="19050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0000"/>
                </a:solidFill>
                <a:latin typeface="Roboto"/>
                <a:ea typeface="Roboto"/>
                <a:cs typeface="Roboto"/>
                <a:sym typeface="Roboto"/>
              </a:rPr>
              <a:t>100 req/day</a:t>
            </a:r>
            <a:endParaRPr b="1">
              <a:solidFill>
                <a:srgbClr val="66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2" name="Google Shape;262;p27"/>
          <p:cNvCxnSpPr>
            <a:stCxn id="261" idx="2"/>
          </p:cNvCxnSpPr>
          <p:nvPr/>
        </p:nvCxnSpPr>
        <p:spPr>
          <a:xfrm flipH="1">
            <a:off x="10756850" y="1097759"/>
            <a:ext cx="159600" cy="382800"/>
          </a:xfrm>
          <a:prstGeom prst="straightConnector1">
            <a:avLst/>
          </a:prstGeom>
          <a:noFill/>
          <a:ln cap="flat" cmpd="sng" w="19050">
            <a:solidFill>
              <a:srgbClr val="66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27"/>
          <p:cNvSpPr/>
          <p:nvPr/>
        </p:nvSpPr>
        <p:spPr>
          <a:xfrm>
            <a:off x="10266764" y="903369"/>
            <a:ext cx="578350" cy="665975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7"/>
          <p:cNvSpPr/>
          <p:nvPr/>
        </p:nvSpPr>
        <p:spPr>
          <a:xfrm>
            <a:off x="893450" y="2288650"/>
            <a:ext cx="10023000" cy="2257200"/>
          </a:xfrm>
          <a:prstGeom prst="roundRect">
            <a:avLst>
              <a:gd fmla="val 693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&lt;PreFlow&gt;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&lt;Request&gt;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&lt;Step&gt;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&lt;Name&gt;</a:t>
            </a:r>
            <a:r>
              <a:rPr b="1"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VerifyAPIKey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&lt;/Name&gt;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&lt;/Step&gt;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&lt;Step&gt;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&lt;Name&gt;</a:t>
            </a:r>
            <a:r>
              <a:rPr b="1"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Quota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&lt;/Name&gt;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&lt;/Step&gt;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&lt;/Request&gt;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&lt;/PreFlow&gt;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370025" y="1814850"/>
            <a:ext cx="946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AutoNum type="arabicPeriod" startAt="3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Add the policies as steps in the preflow of proxy endpoint one after the other:</a:t>
            </a:r>
            <a:r>
              <a:rPr lang="en" sz="18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/>
        </p:nvSpPr>
        <p:spPr>
          <a:xfrm>
            <a:off x="370025" y="522375"/>
            <a:ext cx="66141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Quota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Types</a:t>
            </a:r>
            <a:endParaRPr sz="2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71" name="Google Shape;271;p28"/>
          <p:cNvGraphicFramePr/>
          <p:nvPr/>
        </p:nvGraphicFramePr>
        <p:xfrm>
          <a:off x="370013" y="195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{77781045-A9D8-4506-970D-6A4FFD880CEB}</a:tableStyleId>
              </a:tblPr>
              <a:tblGrid>
                <a:gridCol w="1972725"/>
                <a:gridCol w="4287650"/>
                <a:gridCol w="2010400"/>
                <a:gridCol w="2925075"/>
              </a:tblGrid>
              <a:tr h="391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75757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Quota Type</a:t>
                      </a:r>
                      <a:endParaRPr b="1" sz="1600">
                        <a:solidFill>
                          <a:srgbClr val="75757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Counter Start</a:t>
                      </a:r>
                      <a:endParaRPr b="1"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Counter Reset</a:t>
                      </a:r>
                      <a:endParaRPr b="1"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75757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Default (No Type)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75757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75757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 first request</a:t>
                      </a:r>
                      <a:endParaRPr sz="1600">
                        <a:solidFill>
                          <a:srgbClr val="75757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75757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Start of next unit</a:t>
                      </a:r>
                      <a:endParaRPr sz="1600">
                        <a:solidFill>
                          <a:srgbClr val="75757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75757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Calendar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75757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Explicit start time</a:t>
                      </a:r>
                      <a:endParaRPr sz="1600">
                        <a:solidFill>
                          <a:srgbClr val="75757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75757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 start time</a:t>
                      </a:r>
                      <a:endParaRPr sz="1600">
                        <a:solidFill>
                          <a:srgbClr val="75757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75757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One unit after configured time</a:t>
                      </a:r>
                      <a:endParaRPr sz="1600">
                        <a:solidFill>
                          <a:srgbClr val="75757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75757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Rolling Window</a:t>
                      </a:r>
                      <a:endParaRPr sz="1600">
                        <a:solidFill>
                          <a:srgbClr val="75757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75757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Counter advances by the time interval configured</a:t>
                      </a:r>
                      <a:endParaRPr sz="1600">
                        <a:solidFill>
                          <a:srgbClr val="75757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75757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N/A</a:t>
                      </a:r>
                      <a:endParaRPr sz="1600">
                        <a:solidFill>
                          <a:srgbClr val="75757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75757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N/A</a:t>
                      </a:r>
                      <a:endParaRPr sz="1600">
                        <a:solidFill>
                          <a:srgbClr val="75757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75757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Flexi</a:t>
                      </a:r>
                      <a:endParaRPr sz="16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75757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75757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75757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 first request</a:t>
                      </a:r>
                      <a:endParaRPr sz="1600">
                        <a:solidFill>
                          <a:srgbClr val="75757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75757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One unit after first request</a:t>
                      </a:r>
                      <a:endParaRPr sz="1600">
                        <a:solidFill>
                          <a:srgbClr val="75757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/>
          <p:nvPr/>
        </p:nvSpPr>
        <p:spPr>
          <a:xfrm>
            <a:off x="4926600" y="2693825"/>
            <a:ext cx="1488900" cy="674400"/>
          </a:xfrm>
          <a:prstGeom prst="roundRect">
            <a:avLst>
              <a:gd fmla="val 16667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Count = X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77" name="Google Shape;277;p29"/>
          <p:cNvSpPr/>
          <p:nvPr/>
        </p:nvSpPr>
        <p:spPr>
          <a:xfrm>
            <a:off x="1280375" y="4233850"/>
            <a:ext cx="3765300" cy="455400"/>
          </a:xfrm>
          <a:prstGeom prst="chevron">
            <a:avLst>
              <a:gd fmla="val 67363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9"/>
          <p:cNvSpPr/>
          <p:nvPr/>
        </p:nvSpPr>
        <p:spPr>
          <a:xfrm flipH="1">
            <a:off x="4328475" y="4233850"/>
            <a:ext cx="6466800" cy="455400"/>
          </a:xfrm>
          <a:prstGeom prst="chevron">
            <a:avLst>
              <a:gd fmla="val 67363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9"/>
          <p:cNvSpPr txBox="1"/>
          <p:nvPr/>
        </p:nvSpPr>
        <p:spPr>
          <a:xfrm>
            <a:off x="370025" y="522375"/>
            <a:ext cx="66141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Quota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Types - Default (No Type)</a:t>
            </a:r>
            <a:endParaRPr sz="2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9"/>
          <p:cNvSpPr txBox="1"/>
          <p:nvPr/>
        </p:nvSpPr>
        <p:spPr>
          <a:xfrm>
            <a:off x="370025" y="1646500"/>
            <a:ext cx="59295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 requests per month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9"/>
          <p:cNvSpPr txBox="1"/>
          <p:nvPr/>
        </p:nvSpPr>
        <p:spPr>
          <a:xfrm>
            <a:off x="1429475" y="2835925"/>
            <a:ext cx="28227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1st Request - Counter Start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01/02 13:30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29"/>
          <p:cNvSpPr txBox="1"/>
          <p:nvPr/>
        </p:nvSpPr>
        <p:spPr>
          <a:xfrm>
            <a:off x="6499175" y="2810575"/>
            <a:ext cx="2116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Counter Reset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01/03 00:00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3" name="Google Shape;283;p29"/>
          <p:cNvCxnSpPr/>
          <p:nvPr/>
        </p:nvCxnSpPr>
        <p:spPr>
          <a:xfrm>
            <a:off x="2899500" y="4914025"/>
            <a:ext cx="45816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84" name="Google Shape;284;p29"/>
          <p:cNvSpPr txBox="1"/>
          <p:nvPr/>
        </p:nvSpPr>
        <p:spPr>
          <a:xfrm>
            <a:off x="4116050" y="4914025"/>
            <a:ext cx="1912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 month</a:t>
            </a:r>
            <a:endParaRPr sz="16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85" name="Google Shape;285;p29"/>
          <p:cNvSpPr txBox="1"/>
          <p:nvPr/>
        </p:nvSpPr>
        <p:spPr>
          <a:xfrm>
            <a:off x="2289075" y="4914025"/>
            <a:ext cx="13029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Count = 0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9"/>
          <p:cNvSpPr txBox="1"/>
          <p:nvPr/>
        </p:nvSpPr>
        <p:spPr>
          <a:xfrm>
            <a:off x="6832300" y="4914025"/>
            <a:ext cx="13029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Count = 0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7" name="Google Shape;287;p29"/>
          <p:cNvCxnSpPr>
            <a:stCxn id="276" idx="2"/>
          </p:cNvCxnSpPr>
          <p:nvPr/>
        </p:nvCxnSpPr>
        <p:spPr>
          <a:xfrm>
            <a:off x="5671050" y="3368225"/>
            <a:ext cx="0" cy="873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88" name="Google Shape;288;p29"/>
          <p:cNvSpPr/>
          <p:nvPr/>
        </p:nvSpPr>
        <p:spPr>
          <a:xfrm>
            <a:off x="5671050" y="4244350"/>
            <a:ext cx="1810200" cy="4554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REJECTED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" name="Google Shape;289;p29"/>
          <p:cNvSpPr/>
          <p:nvPr/>
        </p:nvSpPr>
        <p:spPr>
          <a:xfrm>
            <a:off x="7286423" y="3634903"/>
            <a:ext cx="394652" cy="725101"/>
          </a:xfrm>
          <a:custGeom>
            <a:rect b="b" l="l" r="r" t="t"/>
            <a:pathLst>
              <a:path extrusionOk="0" h="1048" w="734">
                <a:moveTo>
                  <a:pt x="366" y="0"/>
                </a:moveTo>
                <a:cubicBezTo>
                  <a:pt x="163" y="0"/>
                  <a:pt x="0" y="164"/>
                  <a:pt x="0" y="367"/>
                </a:cubicBezTo>
                <a:cubicBezTo>
                  <a:pt x="0" y="641"/>
                  <a:pt x="366" y="1047"/>
                  <a:pt x="366" y="1047"/>
                </a:cubicBezTo>
                <a:cubicBezTo>
                  <a:pt x="366" y="1047"/>
                  <a:pt x="733" y="641"/>
                  <a:pt x="733" y="367"/>
                </a:cubicBezTo>
                <a:cubicBezTo>
                  <a:pt x="731" y="164"/>
                  <a:pt x="567" y="0"/>
                  <a:pt x="366" y="0"/>
                </a:cubicBezTo>
                <a:close/>
                <a:moveTo>
                  <a:pt x="366" y="497"/>
                </a:moveTo>
                <a:cubicBezTo>
                  <a:pt x="293" y="497"/>
                  <a:pt x="237" y="438"/>
                  <a:pt x="237" y="367"/>
                </a:cubicBezTo>
                <a:cubicBezTo>
                  <a:pt x="237" y="296"/>
                  <a:pt x="296" y="237"/>
                  <a:pt x="366" y="237"/>
                </a:cubicBezTo>
                <a:cubicBezTo>
                  <a:pt x="440" y="237"/>
                  <a:pt x="496" y="296"/>
                  <a:pt x="496" y="367"/>
                </a:cubicBezTo>
                <a:cubicBezTo>
                  <a:pt x="496" y="438"/>
                  <a:pt x="437" y="497"/>
                  <a:pt x="366" y="497"/>
                </a:cubicBezTo>
                <a:close/>
              </a:path>
            </a:pathLst>
          </a:custGeom>
          <a:solidFill>
            <a:srgbClr val="FBBC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9"/>
          <p:cNvSpPr/>
          <p:nvPr/>
        </p:nvSpPr>
        <p:spPr>
          <a:xfrm flipH="1">
            <a:off x="2840523" y="4244350"/>
            <a:ext cx="2822700" cy="4554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ACCEPTED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1" name="Google Shape;291;p29"/>
          <p:cNvSpPr/>
          <p:nvPr/>
        </p:nvSpPr>
        <p:spPr>
          <a:xfrm rot="-992952">
            <a:off x="2514598" y="3634890"/>
            <a:ext cx="394652" cy="725102"/>
          </a:xfrm>
          <a:custGeom>
            <a:rect b="b" l="l" r="r" t="t"/>
            <a:pathLst>
              <a:path extrusionOk="0" h="1048" w="734">
                <a:moveTo>
                  <a:pt x="366" y="0"/>
                </a:moveTo>
                <a:cubicBezTo>
                  <a:pt x="163" y="0"/>
                  <a:pt x="0" y="164"/>
                  <a:pt x="0" y="367"/>
                </a:cubicBezTo>
                <a:cubicBezTo>
                  <a:pt x="0" y="641"/>
                  <a:pt x="366" y="1047"/>
                  <a:pt x="366" y="1047"/>
                </a:cubicBezTo>
                <a:cubicBezTo>
                  <a:pt x="366" y="1047"/>
                  <a:pt x="733" y="641"/>
                  <a:pt x="733" y="367"/>
                </a:cubicBezTo>
                <a:cubicBezTo>
                  <a:pt x="731" y="164"/>
                  <a:pt x="567" y="0"/>
                  <a:pt x="366" y="0"/>
                </a:cubicBezTo>
                <a:close/>
                <a:moveTo>
                  <a:pt x="366" y="497"/>
                </a:moveTo>
                <a:cubicBezTo>
                  <a:pt x="293" y="497"/>
                  <a:pt x="237" y="438"/>
                  <a:pt x="237" y="367"/>
                </a:cubicBezTo>
                <a:cubicBezTo>
                  <a:pt x="237" y="296"/>
                  <a:pt x="296" y="237"/>
                  <a:pt x="366" y="237"/>
                </a:cubicBezTo>
                <a:cubicBezTo>
                  <a:pt x="440" y="237"/>
                  <a:pt x="496" y="296"/>
                  <a:pt x="496" y="367"/>
                </a:cubicBezTo>
                <a:cubicBezTo>
                  <a:pt x="496" y="438"/>
                  <a:pt x="437" y="497"/>
                  <a:pt x="366" y="497"/>
                </a:cubicBezTo>
                <a:close/>
              </a:path>
            </a:pathLst>
          </a:custGeom>
          <a:solidFill>
            <a:srgbClr val="4069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9"/>
          <p:cNvSpPr/>
          <p:nvPr/>
        </p:nvSpPr>
        <p:spPr>
          <a:xfrm rot="953318">
            <a:off x="2743199" y="3634890"/>
            <a:ext cx="394651" cy="725101"/>
          </a:xfrm>
          <a:custGeom>
            <a:rect b="b" l="l" r="r" t="t"/>
            <a:pathLst>
              <a:path extrusionOk="0" h="1048" w="734">
                <a:moveTo>
                  <a:pt x="366" y="0"/>
                </a:moveTo>
                <a:cubicBezTo>
                  <a:pt x="163" y="0"/>
                  <a:pt x="0" y="164"/>
                  <a:pt x="0" y="367"/>
                </a:cubicBezTo>
                <a:cubicBezTo>
                  <a:pt x="0" y="641"/>
                  <a:pt x="366" y="1047"/>
                  <a:pt x="366" y="1047"/>
                </a:cubicBezTo>
                <a:cubicBezTo>
                  <a:pt x="366" y="1047"/>
                  <a:pt x="733" y="641"/>
                  <a:pt x="733" y="367"/>
                </a:cubicBezTo>
                <a:cubicBezTo>
                  <a:pt x="731" y="164"/>
                  <a:pt x="567" y="0"/>
                  <a:pt x="366" y="0"/>
                </a:cubicBezTo>
                <a:close/>
                <a:moveTo>
                  <a:pt x="366" y="497"/>
                </a:moveTo>
                <a:cubicBezTo>
                  <a:pt x="293" y="497"/>
                  <a:pt x="237" y="438"/>
                  <a:pt x="237" y="367"/>
                </a:cubicBezTo>
                <a:cubicBezTo>
                  <a:pt x="237" y="296"/>
                  <a:pt x="296" y="237"/>
                  <a:pt x="366" y="237"/>
                </a:cubicBezTo>
                <a:cubicBezTo>
                  <a:pt x="440" y="237"/>
                  <a:pt x="496" y="296"/>
                  <a:pt x="496" y="367"/>
                </a:cubicBezTo>
                <a:cubicBezTo>
                  <a:pt x="496" y="438"/>
                  <a:pt x="437" y="497"/>
                  <a:pt x="366" y="497"/>
                </a:cubicBezTo>
                <a:close/>
              </a:path>
            </a:pathLst>
          </a:custGeom>
          <a:solidFill>
            <a:srgbClr val="FBBC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/>
          <p:nvPr/>
        </p:nvSpPr>
        <p:spPr>
          <a:xfrm>
            <a:off x="4926600" y="2693825"/>
            <a:ext cx="1488900" cy="674400"/>
          </a:xfrm>
          <a:prstGeom prst="roundRect">
            <a:avLst>
              <a:gd fmla="val 16667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Count = X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98" name="Google Shape;298;p30"/>
          <p:cNvSpPr/>
          <p:nvPr/>
        </p:nvSpPr>
        <p:spPr>
          <a:xfrm>
            <a:off x="1280375" y="4233850"/>
            <a:ext cx="3765300" cy="455400"/>
          </a:xfrm>
          <a:prstGeom prst="chevron">
            <a:avLst>
              <a:gd fmla="val 67363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0"/>
          <p:cNvSpPr/>
          <p:nvPr/>
        </p:nvSpPr>
        <p:spPr>
          <a:xfrm flipH="1">
            <a:off x="4328475" y="4233850"/>
            <a:ext cx="6466800" cy="455400"/>
          </a:xfrm>
          <a:prstGeom prst="chevron">
            <a:avLst>
              <a:gd fmla="val 67363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0"/>
          <p:cNvSpPr txBox="1"/>
          <p:nvPr/>
        </p:nvSpPr>
        <p:spPr>
          <a:xfrm>
            <a:off x="370025" y="522375"/>
            <a:ext cx="66141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Quota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Types - Flexi</a:t>
            </a:r>
            <a:endParaRPr sz="2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0"/>
          <p:cNvSpPr txBox="1"/>
          <p:nvPr/>
        </p:nvSpPr>
        <p:spPr>
          <a:xfrm>
            <a:off x="370025" y="1646500"/>
            <a:ext cx="59295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 requests per month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30"/>
          <p:cNvSpPr txBox="1"/>
          <p:nvPr/>
        </p:nvSpPr>
        <p:spPr>
          <a:xfrm>
            <a:off x="1018600" y="2835925"/>
            <a:ext cx="34602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1st Request - Counter Start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01/02 13:30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30"/>
          <p:cNvSpPr txBox="1"/>
          <p:nvPr/>
        </p:nvSpPr>
        <p:spPr>
          <a:xfrm>
            <a:off x="6499175" y="2810575"/>
            <a:ext cx="2116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Counter Reset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01/03 13:30</a:t>
            </a:r>
            <a:endParaRPr sz="16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4" name="Google Shape;304;p30"/>
          <p:cNvCxnSpPr/>
          <p:nvPr/>
        </p:nvCxnSpPr>
        <p:spPr>
          <a:xfrm>
            <a:off x="2899500" y="4914025"/>
            <a:ext cx="45816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05" name="Google Shape;305;p30"/>
          <p:cNvSpPr txBox="1"/>
          <p:nvPr/>
        </p:nvSpPr>
        <p:spPr>
          <a:xfrm>
            <a:off x="4133300" y="4914025"/>
            <a:ext cx="1912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 month</a:t>
            </a:r>
            <a:endParaRPr sz="16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06" name="Google Shape;306;p30"/>
          <p:cNvSpPr txBox="1"/>
          <p:nvPr/>
        </p:nvSpPr>
        <p:spPr>
          <a:xfrm>
            <a:off x="2289075" y="4914025"/>
            <a:ext cx="13029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Count = 0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6832300" y="4914025"/>
            <a:ext cx="13029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Count = 0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8" name="Google Shape;308;p30"/>
          <p:cNvCxnSpPr>
            <a:stCxn id="297" idx="2"/>
          </p:cNvCxnSpPr>
          <p:nvPr/>
        </p:nvCxnSpPr>
        <p:spPr>
          <a:xfrm>
            <a:off x="5671050" y="3368225"/>
            <a:ext cx="0" cy="873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9" name="Google Shape;309;p30"/>
          <p:cNvSpPr/>
          <p:nvPr/>
        </p:nvSpPr>
        <p:spPr>
          <a:xfrm>
            <a:off x="5671050" y="4244350"/>
            <a:ext cx="1810200" cy="4554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REJECTED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0" name="Google Shape;310;p30"/>
          <p:cNvSpPr/>
          <p:nvPr/>
        </p:nvSpPr>
        <p:spPr>
          <a:xfrm>
            <a:off x="7286423" y="3634903"/>
            <a:ext cx="394652" cy="725101"/>
          </a:xfrm>
          <a:custGeom>
            <a:rect b="b" l="l" r="r" t="t"/>
            <a:pathLst>
              <a:path extrusionOk="0" h="1048" w="734">
                <a:moveTo>
                  <a:pt x="366" y="0"/>
                </a:moveTo>
                <a:cubicBezTo>
                  <a:pt x="163" y="0"/>
                  <a:pt x="0" y="164"/>
                  <a:pt x="0" y="367"/>
                </a:cubicBezTo>
                <a:cubicBezTo>
                  <a:pt x="0" y="641"/>
                  <a:pt x="366" y="1047"/>
                  <a:pt x="366" y="1047"/>
                </a:cubicBezTo>
                <a:cubicBezTo>
                  <a:pt x="366" y="1047"/>
                  <a:pt x="733" y="641"/>
                  <a:pt x="733" y="367"/>
                </a:cubicBezTo>
                <a:cubicBezTo>
                  <a:pt x="731" y="164"/>
                  <a:pt x="567" y="0"/>
                  <a:pt x="366" y="0"/>
                </a:cubicBezTo>
                <a:close/>
                <a:moveTo>
                  <a:pt x="366" y="497"/>
                </a:moveTo>
                <a:cubicBezTo>
                  <a:pt x="293" y="497"/>
                  <a:pt x="237" y="438"/>
                  <a:pt x="237" y="367"/>
                </a:cubicBezTo>
                <a:cubicBezTo>
                  <a:pt x="237" y="296"/>
                  <a:pt x="296" y="237"/>
                  <a:pt x="366" y="237"/>
                </a:cubicBezTo>
                <a:cubicBezTo>
                  <a:pt x="440" y="237"/>
                  <a:pt x="496" y="296"/>
                  <a:pt x="496" y="367"/>
                </a:cubicBezTo>
                <a:cubicBezTo>
                  <a:pt x="496" y="438"/>
                  <a:pt x="437" y="497"/>
                  <a:pt x="366" y="497"/>
                </a:cubicBezTo>
                <a:close/>
              </a:path>
            </a:pathLst>
          </a:custGeom>
          <a:solidFill>
            <a:srgbClr val="FBBC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0"/>
          <p:cNvSpPr/>
          <p:nvPr/>
        </p:nvSpPr>
        <p:spPr>
          <a:xfrm flipH="1">
            <a:off x="2840523" y="4244350"/>
            <a:ext cx="2822700" cy="4554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ACCEPTED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2" name="Google Shape;312;p30"/>
          <p:cNvSpPr/>
          <p:nvPr/>
        </p:nvSpPr>
        <p:spPr>
          <a:xfrm rot="-992952">
            <a:off x="2514598" y="3634890"/>
            <a:ext cx="394652" cy="725102"/>
          </a:xfrm>
          <a:custGeom>
            <a:rect b="b" l="l" r="r" t="t"/>
            <a:pathLst>
              <a:path extrusionOk="0" h="1048" w="734">
                <a:moveTo>
                  <a:pt x="366" y="0"/>
                </a:moveTo>
                <a:cubicBezTo>
                  <a:pt x="163" y="0"/>
                  <a:pt x="0" y="164"/>
                  <a:pt x="0" y="367"/>
                </a:cubicBezTo>
                <a:cubicBezTo>
                  <a:pt x="0" y="641"/>
                  <a:pt x="366" y="1047"/>
                  <a:pt x="366" y="1047"/>
                </a:cubicBezTo>
                <a:cubicBezTo>
                  <a:pt x="366" y="1047"/>
                  <a:pt x="733" y="641"/>
                  <a:pt x="733" y="367"/>
                </a:cubicBezTo>
                <a:cubicBezTo>
                  <a:pt x="731" y="164"/>
                  <a:pt x="567" y="0"/>
                  <a:pt x="366" y="0"/>
                </a:cubicBezTo>
                <a:close/>
                <a:moveTo>
                  <a:pt x="366" y="497"/>
                </a:moveTo>
                <a:cubicBezTo>
                  <a:pt x="293" y="497"/>
                  <a:pt x="237" y="438"/>
                  <a:pt x="237" y="367"/>
                </a:cubicBezTo>
                <a:cubicBezTo>
                  <a:pt x="237" y="296"/>
                  <a:pt x="296" y="237"/>
                  <a:pt x="366" y="237"/>
                </a:cubicBezTo>
                <a:cubicBezTo>
                  <a:pt x="440" y="237"/>
                  <a:pt x="496" y="296"/>
                  <a:pt x="496" y="367"/>
                </a:cubicBezTo>
                <a:cubicBezTo>
                  <a:pt x="496" y="438"/>
                  <a:pt x="437" y="497"/>
                  <a:pt x="366" y="497"/>
                </a:cubicBez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0"/>
          <p:cNvSpPr/>
          <p:nvPr/>
        </p:nvSpPr>
        <p:spPr>
          <a:xfrm rot="953318">
            <a:off x="2743199" y="3634890"/>
            <a:ext cx="394651" cy="725101"/>
          </a:xfrm>
          <a:custGeom>
            <a:rect b="b" l="l" r="r" t="t"/>
            <a:pathLst>
              <a:path extrusionOk="0" h="1048" w="734">
                <a:moveTo>
                  <a:pt x="366" y="0"/>
                </a:moveTo>
                <a:cubicBezTo>
                  <a:pt x="163" y="0"/>
                  <a:pt x="0" y="164"/>
                  <a:pt x="0" y="367"/>
                </a:cubicBezTo>
                <a:cubicBezTo>
                  <a:pt x="0" y="641"/>
                  <a:pt x="366" y="1047"/>
                  <a:pt x="366" y="1047"/>
                </a:cubicBezTo>
                <a:cubicBezTo>
                  <a:pt x="366" y="1047"/>
                  <a:pt x="733" y="641"/>
                  <a:pt x="733" y="367"/>
                </a:cubicBezTo>
                <a:cubicBezTo>
                  <a:pt x="731" y="164"/>
                  <a:pt x="567" y="0"/>
                  <a:pt x="366" y="0"/>
                </a:cubicBezTo>
                <a:close/>
                <a:moveTo>
                  <a:pt x="366" y="497"/>
                </a:moveTo>
                <a:cubicBezTo>
                  <a:pt x="293" y="497"/>
                  <a:pt x="237" y="438"/>
                  <a:pt x="237" y="367"/>
                </a:cubicBezTo>
                <a:cubicBezTo>
                  <a:pt x="237" y="296"/>
                  <a:pt x="296" y="237"/>
                  <a:pt x="366" y="237"/>
                </a:cubicBezTo>
                <a:cubicBezTo>
                  <a:pt x="440" y="237"/>
                  <a:pt x="496" y="296"/>
                  <a:pt x="496" y="367"/>
                </a:cubicBezTo>
                <a:cubicBezTo>
                  <a:pt x="496" y="438"/>
                  <a:pt x="437" y="497"/>
                  <a:pt x="366" y="497"/>
                </a:cubicBezTo>
                <a:close/>
              </a:path>
            </a:pathLst>
          </a:custGeom>
          <a:solidFill>
            <a:srgbClr val="FBBC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 Master">
  <a:themeElements>
    <a:clrScheme name="Apigee">
      <a:dk1>
        <a:srgbClr val="494B4C"/>
      </a:dk1>
      <a:lt1>
        <a:srgbClr val="FFFFFF"/>
      </a:lt1>
      <a:dk2>
        <a:srgbClr val="6E6D71"/>
      </a:dk2>
      <a:lt2>
        <a:srgbClr val="EBEBEB"/>
      </a:lt2>
      <a:accent1>
        <a:srgbClr val="DD3303"/>
      </a:accent1>
      <a:accent2>
        <a:srgbClr val="F76908"/>
      </a:accent2>
      <a:accent3>
        <a:srgbClr val="FFA608"/>
      </a:accent3>
      <a:accent4>
        <a:srgbClr val="FFD550"/>
      </a:accent4>
      <a:accent5>
        <a:srgbClr val="1568BA"/>
      </a:accent5>
      <a:accent6>
        <a:srgbClr val="0B9BD3"/>
      </a:accent6>
      <a:hlink>
        <a:srgbClr val="1568BA"/>
      </a:hlink>
      <a:folHlink>
        <a:srgbClr val="0B9B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