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17f42d4a99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Google Shape;250;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af4ef5723_0_4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Google Shape;255;g1af4ef5723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1af4ef5723_0_3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Google Shape;275;g1af4ef572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To understand how you set up products you need to understand some general strategies around products and the resources they represent. As shown on this diagram we show 4 common API Product Strategies. Which one you choose often depends on how you want to setup your API Program.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1af4ef5723_0_4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Google Shape;286;g1af4ef572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API Proxy Model is a model that is one of the easier to setup, you simply create a new product and associate it with an apiProxy, the product will allow access to all API resources contained within the API Proxy. The simplicity to set up comes at cost to the flexibility. i.e. no way to exclude a specific resource in the proxy and added complexity on the integration due to the nature of needing to cross pollinate the proxies you often have to account for applications being associated with multiple products. A good example is typically your authentication flows are isolated in a single proxy if you used this model you would have to associate the authentication product with the data product to access the data. This becomes a problem when you associate business rules like how many requests per time period for a product. Which quota does it use the quota from product a or product b.</a:t>
            </a:r>
            <a:endParaRPr sz="1200">
              <a:solidFill>
                <a:srgbClr val="5A5A5A"/>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1af4ef5723_0_4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1af4ef572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Business Model Product strategy is designed to create a separation of business unit when assigning API resources to a Product. This can also take a form that is similar to the API Proxy Model if the drawbacks to that model are acceptable. Note in this model and most future models that we talk about we API Resources as a base to give us flexibility in the growth of the product offering.</a:t>
            </a:r>
            <a:endParaRPr sz="1200">
              <a:solidFill>
                <a:srgbClr val="5A5A5A"/>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1af4ef5723_0_4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Google Shape;325;g1af4ef572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Ownership Model is very similar to the Business Model strategy the only difference being the reason why you split the API resources into groups. The driving force of this model is around risk, there is less risk if your product only encompasses API resources that change during the SDLC of one particular team. The fewer teams involved often correlates with less mistakes or issues with cohesion. The downside is that this model can often be confusing for the API consumers because the API groupings and can add complexity due to a mixed vision.</a:t>
            </a:r>
            <a:endParaRPr sz="1200">
              <a:solidFill>
                <a:srgbClr val="5A5A5A"/>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1af4ef5723_0_4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Google Shape;346;g1af4ef572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5A5A5A"/>
                </a:solidFill>
                <a:latin typeface="Calibri"/>
                <a:ea typeface="Calibri"/>
                <a:cs typeface="Calibri"/>
                <a:sym typeface="Calibri"/>
              </a:rPr>
              <a:t>The Service Plan Model is probably the most common strategy for products across Edge customers, the idea is that you can give different levels of access based on some kind of plan, this can be build around common factors like trust (Partners), money (i.e. Monetization) and simplicity of use. This plan is probably the most future proof because it is agnostic to changes in organizational units and isn't tied to any specific server or code. In this model you rarely if ever see any application be associated with multiple products</a:t>
            </a:r>
            <a:endParaRPr sz="1200">
              <a:solidFill>
                <a:srgbClr val="5A5A5A"/>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197b724f9e_0_10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Google Shape;366;g197b724f9e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9" name="Shape 9"/>
        <p:cNvGrpSpPr/>
        <p:nvPr/>
      </p:nvGrpSpPr>
      <p:grpSpPr>
        <a:xfrm>
          <a:off x="0" y="0"/>
          <a:ext cx="0" cy="0"/>
          <a:chOff x="0" y="0"/>
          <a:chExt cx="0" cy="0"/>
        </a:xfrm>
      </p:grpSpPr>
      <p:sp>
        <p:nvSpPr>
          <p:cNvPr id="10" name="Google Shape;10;p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 name="Google Shape;11;p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 name="Google Shape;12;p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67" name="Shape 67"/>
        <p:cNvGrpSpPr/>
        <p:nvPr/>
      </p:nvGrpSpPr>
      <p:grpSpPr>
        <a:xfrm>
          <a:off x="0" y="0"/>
          <a:ext cx="0" cy="0"/>
          <a:chOff x="0" y="0"/>
          <a:chExt cx="0" cy="0"/>
        </a:xfrm>
      </p:grpSpPr>
      <p:sp>
        <p:nvSpPr>
          <p:cNvPr id="68" name="Google Shape;68;p11"/>
          <p:cNvSpPr/>
          <p:nvPr/>
        </p:nvSpPr>
        <p:spPr>
          <a:xfrm flipH="1">
            <a:off x="-19200" y="4617750"/>
            <a:ext cx="9188900" cy="548378"/>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9" name="Google Shape;69;p1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11"/>
          <p:cNvSpPr/>
          <p:nvPr/>
        </p:nvSpPr>
        <p:spPr>
          <a:xfrm flipH="1">
            <a:off x="-21543" y="4686833"/>
            <a:ext cx="4769786" cy="473975"/>
          </a:xfrm>
          <a:custGeom>
            <a:pathLst>
              <a:path extrusionOk="0" h="18959" w="366343">
                <a:moveTo>
                  <a:pt x="0" y="18521"/>
                </a:moveTo>
                <a:lnTo>
                  <a:pt x="366343" y="0"/>
                </a:lnTo>
                <a:lnTo>
                  <a:pt x="366052" y="18959"/>
                </a:lnTo>
                <a:close/>
              </a:path>
            </a:pathLst>
          </a:custGeom>
          <a:solidFill>
            <a:srgbClr val="EA4335"/>
          </a:solidFill>
          <a:ln>
            <a:noFill/>
          </a:ln>
        </p:spPr>
      </p:sp>
      <p:sp>
        <p:nvSpPr>
          <p:cNvPr id="71" name="Google Shape;71;p1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72" name="Google Shape;72;p11"/>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73" name="Shape 73"/>
        <p:cNvGrpSpPr/>
        <p:nvPr/>
      </p:nvGrpSpPr>
      <p:grpSpPr>
        <a:xfrm>
          <a:off x="0" y="0"/>
          <a:ext cx="0" cy="0"/>
          <a:chOff x="0" y="0"/>
          <a:chExt cx="0" cy="0"/>
        </a:xfrm>
      </p:grpSpPr>
      <p:sp>
        <p:nvSpPr>
          <p:cNvPr id="74" name="Google Shape;74;p1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5" name="Google Shape;75;p12"/>
          <p:cNvSpPr/>
          <p:nvPr/>
        </p:nvSpPr>
        <p:spPr>
          <a:xfrm flipH="1">
            <a:off x="25826" y="4617750"/>
            <a:ext cx="9143874" cy="548378"/>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76" name="Google Shape;76;p12"/>
          <p:cNvSpPr/>
          <p:nvPr/>
        </p:nvSpPr>
        <p:spPr>
          <a:xfrm flipH="1">
            <a:off x="-12535" y="4686833"/>
            <a:ext cx="4769786" cy="473975"/>
          </a:xfrm>
          <a:custGeom>
            <a:pathLst>
              <a:path extrusionOk="0" h="18959" w="366343">
                <a:moveTo>
                  <a:pt x="0" y="18521"/>
                </a:moveTo>
                <a:lnTo>
                  <a:pt x="366343" y="0"/>
                </a:lnTo>
                <a:lnTo>
                  <a:pt x="366052" y="18959"/>
                </a:lnTo>
                <a:close/>
              </a:path>
            </a:pathLst>
          </a:custGeom>
          <a:solidFill>
            <a:srgbClr val="FFCC50"/>
          </a:solidFill>
          <a:ln>
            <a:noFill/>
          </a:ln>
        </p:spPr>
      </p:sp>
      <p:sp>
        <p:nvSpPr>
          <p:cNvPr id="77" name="Google Shape;77;p1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78" name="Google Shape;78;p12"/>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79" name="Shape 79"/>
        <p:cNvGrpSpPr/>
        <p:nvPr/>
      </p:nvGrpSpPr>
      <p:grpSpPr>
        <a:xfrm>
          <a:off x="0" y="0"/>
          <a:ext cx="0" cy="0"/>
          <a:chOff x="0" y="0"/>
          <a:chExt cx="0" cy="0"/>
        </a:xfrm>
      </p:grpSpPr>
      <p:sp>
        <p:nvSpPr>
          <p:cNvPr id="80" name="Google Shape;80;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1" name="Google Shape;81;p13"/>
          <p:cNvSpPr/>
          <p:nvPr/>
        </p:nvSpPr>
        <p:spPr>
          <a:xfrm flipH="1">
            <a:off x="71770" y="4617750"/>
            <a:ext cx="9097930" cy="548378"/>
          </a:xfrm>
          <a:custGeom>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82" name="Google Shape;82;p13"/>
          <p:cNvSpPr/>
          <p:nvPr/>
        </p:nvSpPr>
        <p:spPr>
          <a:xfrm flipH="1">
            <a:off x="-12535" y="4686833"/>
            <a:ext cx="4769786" cy="473975"/>
          </a:xfrm>
          <a:custGeom>
            <a:pathLst>
              <a:path extrusionOk="0" h="18959" w="366343">
                <a:moveTo>
                  <a:pt x="0" y="18521"/>
                </a:moveTo>
                <a:lnTo>
                  <a:pt x="366343" y="0"/>
                </a:lnTo>
                <a:lnTo>
                  <a:pt x="366052" y="18959"/>
                </a:lnTo>
                <a:close/>
              </a:path>
            </a:pathLst>
          </a:custGeom>
          <a:solidFill>
            <a:srgbClr val="34A853"/>
          </a:solidFill>
          <a:ln>
            <a:noFill/>
          </a:ln>
        </p:spPr>
      </p:sp>
      <p:sp>
        <p:nvSpPr>
          <p:cNvPr id="83" name="Google Shape;83;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84" name="Google Shape;84;p1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85" name="Shape 85"/>
        <p:cNvGrpSpPr/>
        <p:nvPr/>
      </p:nvGrpSpPr>
      <p:grpSpPr>
        <a:xfrm>
          <a:off x="0" y="0"/>
          <a:ext cx="0" cy="0"/>
          <a:chOff x="0" y="0"/>
          <a:chExt cx="0" cy="0"/>
        </a:xfrm>
      </p:grpSpPr>
      <p:sp>
        <p:nvSpPr>
          <p:cNvPr id="86" name="Google Shape;86;p14"/>
          <p:cNvSpPr/>
          <p:nvPr/>
        </p:nvSpPr>
        <p:spPr>
          <a:xfrm flipH="1">
            <a:off x="63500" y="4617750"/>
            <a:ext cx="9106200" cy="548378"/>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87" name="Google Shape;87;p14"/>
          <p:cNvSpPr/>
          <p:nvPr/>
        </p:nvSpPr>
        <p:spPr>
          <a:xfrm flipH="1">
            <a:off x="-12535" y="4686833"/>
            <a:ext cx="4769786" cy="473975"/>
          </a:xfrm>
          <a:custGeom>
            <a:pathLst>
              <a:path extrusionOk="0" h="18959" w="366343">
                <a:moveTo>
                  <a:pt x="0" y="18521"/>
                </a:moveTo>
                <a:lnTo>
                  <a:pt x="366343" y="0"/>
                </a:lnTo>
                <a:lnTo>
                  <a:pt x="366052" y="18959"/>
                </a:lnTo>
                <a:close/>
              </a:path>
            </a:pathLst>
          </a:custGeom>
          <a:solidFill>
            <a:srgbClr val="999999"/>
          </a:solidFill>
          <a:ln>
            <a:noFill/>
          </a:ln>
        </p:spPr>
      </p:sp>
      <p:sp>
        <p:nvSpPr>
          <p:cNvPr id="88" name="Google Shape;88;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90" name="Google Shape;90;p1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91" name="Shape 9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92" name="Shape 92"/>
        <p:cNvGrpSpPr/>
        <p:nvPr/>
      </p:nvGrpSpPr>
      <p:grpSpPr>
        <a:xfrm>
          <a:off x="0" y="0"/>
          <a:ext cx="0" cy="0"/>
          <a:chOff x="0" y="0"/>
          <a:chExt cx="0" cy="0"/>
        </a:xfrm>
      </p:grpSpPr>
      <p:sp>
        <p:nvSpPr>
          <p:cNvPr id="93" name="Google Shape;93;p16"/>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95" name="Google Shape;95;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96" name="Google Shape;96;p1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97" name="Shape 97"/>
        <p:cNvGrpSpPr/>
        <p:nvPr/>
      </p:nvGrpSpPr>
      <p:grpSpPr>
        <a:xfrm>
          <a:off x="0" y="0"/>
          <a:ext cx="0" cy="0"/>
          <a:chOff x="0" y="0"/>
          <a:chExt cx="0" cy="0"/>
        </a:xfrm>
      </p:grpSpPr>
      <p:sp>
        <p:nvSpPr>
          <p:cNvPr id="98" name="Google Shape;98;p17"/>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 name="Google Shape;99;p1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1" name="Google Shape;101;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02" name="Google Shape;102;p1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103" name="Shape 103"/>
        <p:cNvGrpSpPr/>
        <p:nvPr/>
      </p:nvGrpSpPr>
      <p:grpSpPr>
        <a:xfrm>
          <a:off x="0" y="0"/>
          <a:ext cx="0" cy="0"/>
          <a:chOff x="0" y="0"/>
          <a:chExt cx="0" cy="0"/>
        </a:xfrm>
      </p:grpSpPr>
      <p:sp>
        <p:nvSpPr>
          <p:cNvPr id="104" name="Google Shape;104;p1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5" name="Google Shape;105;p1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6" name="Google Shape;106;p1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7" name="Google Shape;107;p1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8" name="Google Shape;108;p1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09" name="Google Shape;109;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0" name="Google Shape;110;p1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111" name="Shape 111"/>
        <p:cNvGrpSpPr/>
        <p:nvPr/>
      </p:nvGrpSpPr>
      <p:grpSpPr>
        <a:xfrm>
          <a:off x="0" y="0"/>
          <a:ext cx="0" cy="0"/>
          <a:chOff x="0" y="0"/>
          <a:chExt cx="0" cy="0"/>
        </a:xfrm>
      </p:grpSpPr>
      <p:sp>
        <p:nvSpPr>
          <p:cNvPr id="112" name="Google Shape;112;p19"/>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3" name="Google Shape;113;p1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4" name="Google Shape;114;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15" name="Google Shape;115;p1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116" name="Shape 116"/>
        <p:cNvGrpSpPr/>
        <p:nvPr/>
      </p:nvGrpSpPr>
      <p:grpSpPr>
        <a:xfrm>
          <a:off x="0" y="0"/>
          <a:ext cx="0" cy="0"/>
          <a:chOff x="0" y="0"/>
          <a:chExt cx="0" cy="0"/>
        </a:xfrm>
      </p:grpSpPr>
      <p:sp>
        <p:nvSpPr>
          <p:cNvPr id="117" name="Google Shape;117;p20"/>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8" name="Google Shape;118;p2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9" name="Google Shape;119;p2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0" name="Google Shape;120;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1" name="Google Shape;121;p2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3" name="Shape 13"/>
        <p:cNvGrpSpPr/>
        <p:nvPr/>
      </p:nvGrpSpPr>
      <p:grpSpPr>
        <a:xfrm>
          <a:off x="0" y="0"/>
          <a:ext cx="0" cy="0"/>
          <a:chOff x="0" y="0"/>
          <a:chExt cx="0" cy="0"/>
        </a:xfrm>
      </p:grpSpPr>
      <p:sp>
        <p:nvSpPr>
          <p:cNvPr id="14" name="Google Shape;14;p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6" name="Google Shape;16;p3"/>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122" name="Shape 122"/>
        <p:cNvGrpSpPr/>
        <p:nvPr/>
      </p:nvGrpSpPr>
      <p:grpSpPr>
        <a:xfrm>
          <a:off x="0" y="0"/>
          <a:ext cx="0" cy="0"/>
          <a:chOff x="0" y="0"/>
          <a:chExt cx="0" cy="0"/>
        </a:xfrm>
      </p:grpSpPr>
      <p:sp>
        <p:nvSpPr>
          <p:cNvPr id="123" name="Google Shape;123;p2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4" name="Google Shape;124;p2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 name="Google Shape;125;p2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6" name="Google Shape;126;p21"/>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7" name="Google Shape;127;p21"/>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28" name="Google Shape;128;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29" name="Google Shape;129;p2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130" name="Shape 130"/>
        <p:cNvGrpSpPr/>
        <p:nvPr/>
      </p:nvGrpSpPr>
      <p:grpSpPr>
        <a:xfrm>
          <a:off x="0" y="0"/>
          <a:ext cx="0" cy="0"/>
          <a:chOff x="0" y="0"/>
          <a:chExt cx="0" cy="0"/>
        </a:xfrm>
      </p:grpSpPr>
      <p:sp>
        <p:nvSpPr>
          <p:cNvPr id="131" name="Google Shape;131;p22"/>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2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3" name="Google Shape;133;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34" name="Google Shape;134;p2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135" name="Shape 135"/>
        <p:cNvGrpSpPr/>
        <p:nvPr/>
      </p:nvGrpSpPr>
      <p:grpSpPr>
        <a:xfrm>
          <a:off x="0" y="0"/>
          <a:ext cx="0" cy="0"/>
          <a:chOff x="0" y="0"/>
          <a:chExt cx="0" cy="0"/>
        </a:xfrm>
      </p:grpSpPr>
      <p:sp>
        <p:nvSpPr>
          <p:cNvPr id="136" name="Google Shape;136;p23"/>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7" name="Google Shape;137;p2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8" name="Google Shape;138;p23"/>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39" name="Google Shape;139;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0" name="Google Shape;140;p2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141" name="Shape 141"/>
        <p:cNvGrpSpPr/>
        <p:nvPr/>
      </p:nvGrpSpPr>
      <p:grpSpPr>
        <a:xfrm>
          <a:off x="0" y="0"/>
          <a:ext cx="0" cy="0"/>
          <a:chOff x="0" y="0"/>
          <a:chExt cx="0" cy="0"/>
        </a:xfrm>
      </p:grpSpPr>
      <p:sp>
        <p:nvSpPr>
          <p:cNvPr id="142" name="Google Shape;142;p2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3" name="Google Shape;143;p2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4" name="Google Shape;144;p2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5" name="Google Shape;145;p24"/>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6" name="Google Shape;146;p24"/>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47" name="Google Shape;147;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8" name="Google Shape;148;p2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149" name="Shape 149"/>
        <p:cNvGrpSpPr/>
        <p:nvPr/>
      </p:nvGrpSpPr>
      <p:grpSpPr>
        <a:xfrm>
          <a:off x="0" y="0"/>
          <a:ext cx="0" cy="0"/>
          <a:chOff x="0" y="0"/>
          <a:chExt cx="0" cy="0"/>
        </a:xfrm>
      </p:grpSpPr>
      <p:sp>
        <p:nvSpPr>
          <p:cNvPr id="150" name="Google Shape;150;p25"/>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1" name="Google Shape;151;p2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2" name="Google Shape;152;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3" name="Google Shape;153;p2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154" name="Shape 154"/>
        <p:cNvGrpSpPr/>
        <p:nvPr/>
      </p:nvGrpSpPr>
      <p:grpSpPr>
        <a:xfrm>
          <a:off x="0" y="0"/>
          <a:ext cx="0" cy="0"/>
          <a:chOff x="0" y="0"/>
          <a:chExt cx="0" cy="0"/>
        </a:xfrm>
      </p:grpSpPr>
      <p:sp>
        <p:nvSpPr>
          <p:cNvPr id="155" name="Google Shape;155;p26"/>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2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7" name="Google Shape;157;p26"/>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8" name="Google Shape;158;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9" name="Google Shape;159;p2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160" name="Shape 160"/>
        <p:cNvGrpSpPr/>
        <p:nvPr/>
      </p:nvGrpSpPr>
      <p:grpSpPr>
        <a:xfrm>
          <a:off x="0" y="0"/>
          <a:ext cx="0" cy="0"/>
          <a:chOff x="0" y="0"/>
          <a:chExt cx="0" cy="0"/>
        </a:xfrm>
      </p:grpSpPr>
      <p:sp>
        <p:nvSpPr>
          <p:cNvPr id="161" name="Google Shape;161;p2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2" name="Google Shape;162;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3" name="Google Shape;163;p2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4" name="Google Shape;164;p27"/>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5" name="Google Shape;165;p27"/>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6" name="Google Shape;166;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67" name="Google Shape;167;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168" name="Shape 168"/>
        <p:cNvGrpSpPr/>
        <p:nvPr/>
      </p:nvGrpSpPr>
      <p:grpSpPr>
        <a:xfrm>
          <a:off x="0" y="0"/>
          <a:ext cx="0" cy="0"/>
          <a:chOff x="0" y="0"/>
          <a:chExt cx="0" cy="0"/>
        </a:xfrm>
      </p:grpSpPr>
      <p:sp>
        <p:nvSpPr>
          <p:cNvPr id="169" name="Google Shape;169;p28"/>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1" name="Google Shape;171;p28"/>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72" name="Google Shape;172;p28"/>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173" name="Google Shape;173;p2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74" name="Google Shape;174;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75" name="Google Shape;175;p28"/>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28"/>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177" name="Shape 177"/>
        <p:cNvGrpSpPr/>
        <p:nvPr/>
      </p:nvGrpSpPr>
      <p:grpSpPr>
        <a:xfrm>
          <a:off x="0" y="0"/>
          <a:ext cx="0" cy="0"/>
          <a:chOff x="0" y="0"/>
          <a:chExt cx="0" cy="0"/>
        </a:xfrm>
      </p:grpSpPr>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179" name="Google Shape;179;p2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80" name="Google Shape;180;p29"/>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29"/>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2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3" name="Google Shape;183;p2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84" name="Google Shape;184;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185" name="Shape 185"/>
        <p:cNvGrpSpPr/>
        <p:nvPr/>
      </p:nvGrpSpPr>
      <p:grpSpPr>
        <a:xfrm>
          <a:off x="0" y="0"/>
          <a:ext cx="0" cy="0"/>
          <a:chOff x="0" y="0"/>
          <a:chExt cx="0" cy="0"/>
        </a:xfrm>
      </p:grpSpPr>
      <p:sp>
        <p:nvSpPr>
          <p:cNvPr id="186" name="Google Shape;186;p30"/>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30"/>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3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89" name="Google Shape;189;p3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0" name="Google Shape;190;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7" name="Shape 17"/>
        <p:cNvGrpSpPr/>
        <p:nvPr/>
      </p:nvGrpSpPr>
      <p:grpSpPr>
        <a:xfrm>
          <a:off x="0" y="0"/>
          <a:ext cx="0" cy="0"/>
          <a:chOff x="0" y="0"/>
          <a:chExt cx="0" cy="0"/>
        </a:xfrm>
      </p:grpSpPr>
      <p:grpSp>
        <p:nvGrpSpPr>
          <p:cNvPr id="18" name="Google Shape;18;p4"/>
          <p:cNvGrpSpPr/>
          <p:nvPr/>
        </p:nvGrpSpPr>
        <p:grpSpPr>
          <a:xfrm>
            <a:off x="-19118" y="4626758"/>
            <a:ext cx="9182236" cy="548378"/>
            <a:chOff x="-19118" y="4617750"/>
            <a:chExt cx="9182236" cy="548378"/>
          </a:xfrm>
        </p:grpSpPr>
        <p:sp>
          <p:nvSpPr>
            <p:cNvPr id="19" name="Google Shape;19;p4"/>
            <p:cNvSpPr/>
            <p:nvPr/>
          </p:nvSpPr>
          <p:spPr>
            <a:xfrm flipH="1">
              <a:off x="19244" y="4617750"/>
              <a:ext cx="9143874" cy="548378"/>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0" name="Google Shape;20;p4"/>
            <p:cNvSpPr/>
            <p:nvPr/>
          </p:nvSpPr>
          <p:spPr>
            <a:xfrm flipH="1">
              <a:off x="-19118" y="4677825"/>
              <a:ext cx="4769786"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1" name="Google Shape;21;p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2" name="Google Shape;22;p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 name="Google Shape;23;p4"/>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4" name="Google Shape;24;p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191" name="Shape 191"/>
        <p:cNvGrpSpPr/>
        <p:nvPr/>
      </p:nvGrpSpPr>
      <p:grpSpPr>
        <a:xfrm>
          <a:off x="0" y="0"/>
          <a:ext cx="0" cy="0"/>
          <a:chOff x="0" y="0"/>
          <a:chExt cx="0" cy="0"/>
        </a:xfrm>
      </p:grpSpPr>
      <p:sp>
        <p:nvSpPr>
          <p:cNvPr id="192" name="Google Shape;192;p31"/>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31"/>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3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195" name="Google Shape;195;p3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96" name="Google Shape;196;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197" name="Shape 197"/>
        <p:cNvGrpSpPr/>
        <p:nvPr/>
      </p:nvGrpSpPr>
      <p:grpSpPr>
        <a:xfrm>
          <a:off x="0" y="0"/>
          <a:ext cx="0" cy="0"/>
          <a:chOff x="0" y="0"/>
          <a:chExt cx="0" cy="0"/>
        </a:xfrm>
      </p:grpSpPr>
      <p:sp>
        <p:nvSpPr>
          <p:cNvPr id="198" name="Google Shape;198;p32"/>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32"/>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3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01" name="Google Shape;201;p3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02" name="Google Shape;202;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203" name="Shape 203"/>
        <p:cNvGrpSpPr/>
        <p:nvPr/>
      </p:nvGrpSpPr>
      <p:grpSpPr>
        <a:xfrm>
          <a:off x="0" y="0"/>
          <a:ext cx="0" cy="0"/>
          <a:chOff x="0" y="0"/>
          <a:chExt cx="0" cy="0"/>
        </a:xfrm>
      </p:grpSpPr>
      <p:grpSp>
        <p:nvGrpSpPr>
          <p:cNvPr id="204" name="Google Shape;204;p33"/>
          <p:cNvGrpSpPr/>
          <p:nvPr/>
        </p:nvGrpSpPr>
        <p:grpSpPr>
          <a:xfrm>
            <a:off x="-10312" y="-8075"/>
            <a:ext cx="9164625" cy="5169875"/>
            <a:chOff x="-10312" y="-8075"/>
            <a:chExt cx="9164625" cy="5169875"/>
          </a:xfrm>
        </p:grpSpPr>
        <p:sp>
          <p:nvSpPr>
            <p:cNvPr id="205" name="Google Shape;205;p33"/>
            <p:cNvSpPr/>
            <p:nvPr/>
          </p:nvSpPr>
          <p:spPr>
            <a:xfrm>
              <a:off x="-10312" y="-8075"/>
              <a:ext cx="9164625" cy="5159650"/>
            </a:xfrm>
            <a:custGeom>
              <a:pathLst>
                <a:path extrusionOk="0" h="206386" w="366585">
                  <a:moveTo>
                    <a:pt x="0" y="0"/>
                  </a:moveTo>
                  <a:lnTo>
                    <a:pt x="0" y="206386"/>
                  </a:lnTo>
                  <a:lnTo>
                    <a:pt x="366585" y="206386"/>
                  </a:lnTo>
                  <a:close/>
                </a:path>
              </a:pathLst>
            </a:custGeom>
            <a:solidFill>
              <a:srgbClr val="EBEBEB"/>
            </a:solidFill>
            <a:ln>
              <a:noFill/>
            </a:ln>
          </p:spPr>
        </p:sp>
        <p:sp>
          <p:nvSpPr>
            <p:cNvPr id="206" name="Google Shape;206;p33"/>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FAFAFA"/>
            </a:solidFill>
            <a:ln>
              <a:noFill/>
            </a:ln>
          </p:spPr>
        </p:sp>
      </p:grpSp>
      <p:pic>
        <p:nvPicPr>
          <p:cNvPr id="207" name="Google Shape;207;p3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08" name="Google Shape;208;p3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209" name="Shape 209"/>
        <p:cNvGrpSpPr/>
        <p:nvPr/>
      </p:nvGrpSpPr>
      <p:grpSpPr>
        <a:xfrm>
          <a:off x="0" y="0"/>
          <a:ext cx="0" cy="0"/>
          <a:chOff x="0" y="0"/>
          <a:chExt cx="0" cy="0"/>
        </a:xfrm>
      </p:grpSpPr>
      <p:sp>
        <p:nvSpPr>
          <p:cNvPr id="210" name="Google Shape;210;p3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11" name="Google Shape;211;p34"/>
          <p:cNvGrpSpPr/>
          <p:nvPr/>
        </p:nvGrpSpPr>
        <p:grpSpPr>
          <a:xfrm>
            <a:off x="-3" y="4529830"/>
            <a:ext cx="5098103" cy="613675"/>
            <a:chOff x="-3" y="4529830"/>
            <a:chExt cx="5098103" cy="613675"/>
          </a:xfrm>
        </p:grpSpPr>
        <p:sp>
          <p:nvSpPr>
            <p:cNvPr id="212" name="Google Shape;212;p34"/>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13" name="Google Shape;213;p34"/>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14" name="Google Shape;214;p3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15" name="Google Shape;215;p3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216" name="Shape 216"/>
        <p:cNvGrpSpPr/>
        <p:nvPr/>
      </p:nvGrpSpPr>
      <p:grpSpPr>
        <a:xfrm>
          <a:off x="0" y="0"/>
          <a:ext cx="0" cy="0"/>
          <a:chOff x="0" y="0"/>
          <a:chExt cx="0" cy="0"/>
        </a:xfrm>
      </p:grpSpPr>
      <p:grpSp>
        <p:nvGrpSpPr>
          <p:cNvPr id="217" name="Google Shape;217;p35"/>
          <p:cNvGrpSpPr/>
          <p:nvPr/>
        </p:nvGrpSpPr>
        <p:grpSpPr>
          <a:xfrm>
            <a:off x="-10312" y="-8075"/>
            <a:ext cx="9164625" cy="5169875"/>
            <a:chOff x="-10312" y="-8075"/>
            <a:chExt cx="9164625" cy="5169875"/>
          </a:xfrm>
        </p:grpSpPr>
        <p:sp>
          <p:nvSpPr>
            <p:cNvPr id="218" name="Google Shape;218;p35"/>
            <p:cNvSpPr/>
            <p:nvPr/>
          </p:nvSpPr>
          <p:spPr>
            <a:xfrm>
              <a:off x="-10312" y="-8075"/>
              <a:ext cx="9164625" cy="5159650"/>
            </a:xfrm>
            <a:custGeom>
              <a:pathLst>
                <a:path extrusionOk="0" h="206386" w="366585">
                  <a:moveTo>
                    <a:pt x="0" y="0"/>
                  </a:moveTo>
                  <a:lnTo>
                    <a:pt x="0" y="206386"/>
                  </a:lnTo>
                  <a:lnTo>
                    <a:pt x="366585" y="206386"/>
                  </a:lnTo>
                  <a:close/>
                </a:path>
              </a:pathLst>
            </a:custGeom>
            <a:solidFill>
              <a:srgbClr val="333333"/>
            </a:solidFill>
            <a:ln>
              <a:noFill/>
            </a:ln>
          </p:spPr>
        </p:sp>
        <p:sp>
          <p:nvSpPr>
            <p:cNvPr id="219" name="Google Shape;219;p35"/>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404040"/>
            </a:solidFill>
            <a:ln>
              <a:noFill/>
            </a:ln>
          </p:spPr>
        </p:sp>
      </p:grpSp>
      <p:sp>
        <p:nvSpPr>
          <p:cNvPr id="220" name="Google Shape;220;p3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221" name="Shape 221"/>
        <p:cNvGrpSpPr/>
        <p:nvPr/>
      </p:nvGrpSpPr>
      <p:grpSpPr>
        <a:xfrm>
          <a:off x="0" y="0"/>
          <a:ext cx="0" cy="0"/>
          <a:chOff x="0" y="0"/>
          <a:chExt cx="0" cy="0"/>
        </a:xfrm>
      </p:grpSpPr>
      <p:grpSp>
        <p:nvGrpSpPr>
          <p:cNvPr id="222" name="Google Shape;222;p36"/>
          <p:cNvGrpSpPr/>
          <p:nvPr/>
        </p:nvGrpSpPr>
        <p:grpSpPr>
          <a:xfrm>
            <a:off x="-10312" y="-8075"/>
            <a:ext cx="9164625" cy="5169875"/>
            <a:chOff x="-10312" y="-8075"/>
            <a:chExt cx="9164625" cy="5169875"/>
          </a:xfrm>
        </p:grpSpPr>
        <p:sp>
          <p:nvSpPr>
            <p:cNvPr id="223" name="Google Shape;223;p36"/>
            <p:cNvSpPr/>
            <p:nvPr/>
          </p:nvSpPr>
          <p:spPr>
            <a:xfrm>
              <a:off x="-10312" y="-8075"/>
              <a:ext cx="9164625" cy="5159650"/>
            </a:xfrm>
            <a:custGeom>
              <a:pathLst>
                <a:path extrusionOk="0" h="206386" w="366585">
                  <a:moveTo>
                    <a:pt x="0" y="0"/>
                  </a:moveTo>
                  <a:lnTo>
                    <a:pt x="0" y="206386"/>
                  </a:lnTo>
                  <a:lnTo>
                    <a:pt x="366585" y="206386"/>
                  </a:lnTo>
                  <a:close/>
                </a:path>
              </a:pathLst>
            </a:custGeom>
            <a:solidFill>
              <a:srgbClr val="4285F4"/>
            </a:solidFill>
            <a:ln>
              <a:noFill/>
            </a:ln>
          </p:spPr>
        </p:sp>
        <p:sp>
          <p:nvSpPr>
            <p:cNvPr id="224" name="Google Shape;224;p36"/>
            <p:cNvSpPr/>
            <p:nvPr/>
          </p:nvSpPr>
          <p:spPr>
            <a:xfrm rot="10800000">
              <a:off x="-10312" y="2150"/>
              <a:ext cx="9164625" cy="5159650"/>
            </a:xfrm>
            <a:custGeom>
              <a:pathLst>
                <a:path extrusionOk="0" h="206386" w="366585">
                  <a:moveTo>
                    <a:pt x="0" y="0"/>
                  </a:moveTo>
                  <a:lnTo>
                    <a:pt x="0" y="206386"/>
                  </a:lnTo>
                  <a:lnTo>
                    <a:pt x="366585" y="206386"/>
                  </a:lnTo>
                  <a:close/>
                </a:path>
              </a:pathLst>
            </a:custGeom>
            <a:solidFill>
              <a:srgbClr val="689DF6"/>
            </a:solidFill>
            <a:ln>
              <a:noFill/>
            </a:ln>
          </p:spPr>
        </p:sp>
      </p:grpSp>
      <p:sp>
        <p:nvSpPr>
          <p:cNvPr id="225" name="Google Shape;225;p3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226" name="Shape 226"/>
        <p:cNvGrpSpPr/>
        <p:nvPr/>
      </p:nvGrpSpPr>
      <p:grpSpPr>
        <a:xfrm>
          <a:off x="0" y="0"/>
          <a:ext cx="0" cy="0"/>
          <a:chOff x="0" y="0"/>
          <a:chExt cx="0" cy="0"/>
        </a:xfrm>
      </p:grpSpPr>
      <p:grpSp>
        <p:nvGrpSpPr>
          <p:cNvPr id="227" name="Google Shape;227;p37"/>
          <p:cNvGrpSpPr/>
          <p:nvPr/>
        </p:nvGrpSpPr>
        <p:grpSpPr>
          <a:xfrm>
            <a:off x="-1775" y="-600"/>
            <a:ext cx="9153800" cy="5144175"/>
            <a:chOff x="-1775" y="-600"/>
            <a:chExt cx="9153800" cy="5144175"/>
          </a:xfrm>
        </p:grpSpPr>
        <p:sp>
          <p:nvSpPr>
            <p:cNvPr id="228" name="Google Shape;228;p3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37"/>
            <p:cNvSpPr/>
            <p:nvPr/>
          </p:nvSpPr>
          <p:spPr>
            <a:xfrm>
              <a:off x="-1775" y="-600"/>
              <a:ext cx="4609375" cy="5144100"/>
            </a:xfrm>
            <a:custGeom>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30" name="Google Shape;230;p37"/>
          <p:cNvGrpSpPr/>
          <p:nvPr/>
        </p:nvGrpSpPr>
        <p:grpSpPr>
          <a:xfrm>
            <a:off x="-3" y="4529830"/>
            <a:ext cx="5098103" cy="613675"/>
            <a:chOff x="-3" y="4529830"/>
            <a:chExt cx="5098103" cy="613675"/>
          </a:xfrm>
        </p:grpSpPr>
        <p:sp>
          <p:nvSpPr>
            <p:cNvPr id="231" name="Google Shape;231;p37"/>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32" name="Google Shape;232;p37"/>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33" name="Google Shape;233;p37"/>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34" name="Google Shape;234;p3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235" name="Shape 235"/>
        <p:cNvGrpSpPr/>
        <p:nvPr/>
      </p:nvGrpSpPr>
      <p:grpSpPr>
        <a:xfrm>
          <a:off x="0" y="0"/>
          <a:ext cx="0" cy="0"/>
          <a:chOff x="0" y="0"/>
          <a:chExt cx="0" cy="0"/>
        </a:xfrm>
      </p:grpSpPr>
      <p:grpSp>
        <p:nvGrpSpPr>
          <p:cNvPr id="236" name="Google Shape;236;p38"/>
          <p:cNvGrpSpPr/>
          <p:nvPr/>
        </p:nvGrpSpPr>
        <p:grpSpPr>
          <a:xfrm>
            <a:off x="-2375" y="-2975"/>
            <a:ext cx="9146375" cy="5149450"/>
            <a:chOff x="-2375" y="-2975"/>
            <a:chExt cx="9146375" cy="5149450"/>
          </a:xfrm>
        </p:grpSpPr>
        <p:sp>
          <p:nvSpPr>
            <p:cNvPr id="237" name="Google Shape;237;p38"/>
            <p:cNvSpPr/>
            <p:nvPr/>
          </p:nvSpPr>
          <p:spPr>
            <a:xfrm>
              <a:off x="-1775" y="956675"/>
              <a:ext cx="4252300" cy="4189800"/>
            </a:xfrm>
            <a:custGeom>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38" name="Google Shape;238;p38"/>
            <p:cNvSpPr/>
            <p:nvPr/>
          </p:nvSpPr>
          <p:spPr>
            <a:xfrm>
              <a:off x="-2375" y="-2375"/>
              <a:ext cx="5194650" cy="1780750"/>
            </a:xfrm>
            <a:custGeom>
              <a:pathLst>
                <a:path extrusionOk="0" h="71230" w="207786">
                  <a:moveTo>
                    <a:pt x="0" y="38481"/>
                  </a:moveTo>
                  <a:lnTo>
                    <a:pt x="24" y="0"/>
                  </a:lnTo>
                  <a:lnTo>
                    <a:pt x="207786" y="41"/>
                  </a:lnTo>
                  <a:lnTo>
                    <a:pt x="126408" y="71230"/>
                  </a:lnTo>
                  <a:close/>
                </a:path>
              </a:pathLst>
            </a:custGeom>
            <a:solidFill>
              <a:srgbClr val="F2F2F2"/>
            </a:solidFill>
            <a:ln>
              <a:noFill/>
            </a:ln>
          </p:spPr>
        </p:sp>
        <p:sp>
          <p:nvSpPr>
            <p:cNvPr id="239" name="Google Shape;239;p38"/>
            <p:cNvSpPr/>
            <p:nvPr/>
          </p:nvSpPr>
          <p:spPr>
            <a:xfrm>
              <a:off x="3156475" y="-2975"/>
              <a:ext cx="5987525" cy="5147675"/>
            </a:xfrm>
            <a:custGeom>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40" name="Google Shape;240;p38"/>
          <p:cNvGrpSpPr/>
          <p:nvPr/>
        </p:nvGrpSpPr>
        <p:grpSpPr>
          <a:xfrm>
            <a:off x="-3" y="4529830"/>
            <a:ext cx="5098103" cy="613675"/>
            <a:chOff x="-3" y="4529830"/>
            <a:chExt cx="5098103" cy="613675"/>
          </a:xfrm>
        </p:grpSpPr>
        <p:sp>
          <p:nvSpPr>
            <p:cNvPr id="241" name="Google Shape;241;p38"/>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42" name="Google Shape;242;p38"/>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43" name="Google Shape;243;p3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44" name="Google Shape;244;p3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245" name="Shape 245"/>
        <p:cNvGrpSpPr/>
        <p:nvPr/>
      </p:nvGrpSpPr>
      <p:grpSpPr>
        <a:xfrm>
          <a:off x="0" y="0"/>
          <a:ext cx="0" cy="0"/>
          <a:chOff x="0" y="0"/>
          <a:chExt cx="0" cy="0"/>
        </a:xfrm>
      </p:grpSpPr>
      <p:sp>
        <p:nvSpPr>
          <p:cNvPr id="246" name="Google Shape;24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47" name="Google Shape;247;p39"/>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25" name="Shape 25"/>
        <p:cNvGrpSpPr/>
        <p:nvPr/>
      </p:nvGrpSpPr>
      <p:grpSpPr>
        <a:xfrm>
          <a:off x="0" y="0"/>
          <a:ext cx="0" cy="0"/>
          <a:chOff x="0" y="0"/>
          <a:chExt cx="0" cy="0"/>
        </a:xfrm>
      </p:grpSpPr>
      <p:sp>
        <p:nvSpPr>
          <p:cNvPr id="26" name="Google Shape;26;p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 name="Google Shape;27;p5"/>
          <p:cNvSpPr/>
          <p:nvPr/>
        </p:nvSpPr>
        <p:spPr>
          <a:xfrm flipH="1">
            <a:off x="25826" y="4617750"/>
            <a:ext cx="9143874" cy="548378"/>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8" name="Google Shape;28;p5"/>
          <p:cNvSpPr/>
          <p:nvPr/>
        </p:nvSpPr>
        <p:spPr>
          <a:xfrm flipH="1">
            <a:off x="-12535" y="4686833"/>
            <a:ext cx="4769786" cy="473975"/>
          </a:xfrm>
          <a:custGeom>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9" name="Google Shape;29;p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 name="Google Shape;30;p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1" name="Google Shape;31;p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32" name="Shape 32"/>
        <p:cNvGrpSpPr/>
        <p:nvPr/>
      </p:nvGrpSpPr>
      <p:grpSpPr>
        <a:xfrm>
          <a:off x="0" y="0"/>
          <a:ext cx="0" cy="0"/>
          <a:chOff x="0" y="0"/>
          <a:chExt cx="0" cy="0"/>
        </a:xfrm>
      </p:grpSpPr>
      <p:sp>
        <p:nvSpPr>
          <p:cNvPr id="33" name="Google Shape;33;p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 name="Google Shape;34;p6"/>
          <p:cNvSpPr/>
          <p:nvPr/>
        </p:nvSpPr>
        <p:spPr>
          <a:xfrm flipH="1">
            <a:off x="25826" y="4617750"/>
            <a:ext cx="9143874" cy="548378"/>
          </a:xfrm>
          <a:custGeom>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5" name="Google Shape;35;p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6" name="Google Shape;36;p6"/>
          <p:cNvSpPr/>
          <p:nvPr/>
        </p:nvSpPr>
        <p:spPr>
          <a:xfrm flipH="1">
            <a:off x="-12535" y="4677825"/>
            <a:ext cx="4769786" cy="473975"/>
          </a:xfrm>
          <a:custGeom>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37" name="Google Shape;37;p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8" name="Google Shape;38;p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39" name="Shape 39"/>
        <p:cNvGrpSpPr/>
        <p:nvPr/>
      </p:nvGrpSpPr>
      <p:grpSpPr>
        <a:xfrm>
          <a:off x="0" y="0"/>
          <a:ext cx="0" cy="0"/>
          <a:chOff x="0" y="0"/>
          <a:chExt cx="0" cy="0"/>
        </a:xfrm>
      </p:grpSpPr>
      <p:sp>
        <p:nvSpPr>
          <p:cNvPr id="40" name="Google Shape;40;p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 name="Google Shape;41;p7"/>
          <p:cNvSpPr/>
          <p:nvPr/>
        </p:nvSpPr>
        <p:spPr>
          <a:xfrm>
            <a:off x="81075" y="4617750"/>
            <a:ext cx="9088625" cy="548375"/>
          </a:xfrm>
          <a:custGeom>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42" name="Google Shape;42;p7"/>
          <p:cNvSpPr/>
          <p:nvPr/>
        </p:nvSpPr>
        <p:spPr>
          <a:xfrm flipH="1">
            <a:off x="-12535" y="4686833"/>
            <a:ext cx="4769786" cy="473975"/>
          </a:xfrm>
          <a:custGeom>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43" name="Google Shape;43;p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4" name="Google Shape;44;p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45" name="Google Shape;45;p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46" name="Shape 46"/>
        <p:cNvGrpSpPr/>
        <p:nvPr/>
      </p:nvGrpSpPr>
      <p:grpSpPr>
        <a:xfrm>
          <a:off x="0" y="0"/>
          <a:ext cx="0" cy="0"/>
          <a:chOff x="0" y="0"/>
          <a:chExt cx="0" cy="0"/>
        </a:xfrm>
      </p:grpSpPr>
      <p:sp>
        <p:nvSpPr>
          <p:cNvPr id="47" name="Google Shape;47;p8"/>
          <p:cNvSpPr/>
          <p:nvPr/>
        </p:nvSpPr>
        <p:spPr>
          <a:xfrm flipH="1">
            <a:off x="25826" y="4617750"/>
            <a:ext cx="9143874" cy="548378"/>
          </a:xfrm>
          <a:custGeom>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48" name="Google Shape;48;p8"/>
          <p:cNvSpPr/>
          <p:nvPr/>
        </p:nvSpPr>
        <p:spPr>
          <a:xfrm flipH="1">
            <a:off x="-12535" y="4686833"/>
            <a:ext cx="4769786" cy="473975"/>
          </a:xfrm>
          <a:custGeom>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49" name="Google Shape;49;p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50" name="Google Shape;50;p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1" name="Google Shape;51;p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52" name="Google Shape;52;p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53" name="Shape 53"/>
        <p:cNvGrpSpPr/>
        <p:nvPr/>
      </p:nvGrpSpPr>
      <p:grpSpPr>
        <a:xfrm>
          <a:off x="0" y="0"/>
          <a:ext cx="0" cy="0"/>
          <a:chOff x="0" y="0"/>
          <a:chExt cx="0" cy="0"/>
        </a:xfrm>
      </p:grpSpPr>
      <p:sp>
        <p:nvSpPr>
          <p:cNvPr id="54" name="Google Shape;54;p9"/>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55" name="Google Shape;55;p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6" name="Google Shape;56;p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57" name="Google Shape;57;p9"/>
          <p:cNvGrpSpPr/>
          <p:nvPr/>
        </p:nvGrpSpPr>
        <p:grpSpPr>
          <a:xfrm>
            <a:off x="-19118" y="4626758"/>
            <a:ext cx="9182236" cy="548378"/>
            <a:chOff x="-19118" y="4617750"/>
            <a:chExt cx="9182236" cy="548378"/>
          </a:xfrm>
        </p:grpSpPr>
        <p:sp>
          <p:nvSpPr>
            <p:cNvPr id="58" name="Google Shape;58;p9"/>
            <p:cNvSpPr/>
            <p:nvPr/>
          </p:nvSpPr>
          <p:spPr>
            <a:xfrm flipH="1">
              <a:off x="19244" y="4617750"/>
              <a:ext cx="9143874" cy="548378"/>
            </a:xfrm>
            <a:custGeom>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59" name="Google Shape;59;p9"/>
            <p:cNvSpPr/>
            <p:nvPr/>
          </p:nvSpPr>
          <p:spPr>
            <a:xfrm flipH="1">
              <a:off x="-19118" y="4677825"/>
              <a:ext cx="4769786" cy="473975"/>
            </a:xfrm>
            <a:custGeom>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60" name="Google Shape;60;p9"/>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61" name="Shape 61"/>
        <p:cNvGrpSpPr/>
        <p:nvPr/>
      </p:nvGrpSpPr>
      <p:grpSpPr>
        <a:xfrm>
          <a:off x="0" y="0"/>
          <a:ext cx="0" cy="0"/>
          <a:chOff x="0" y="0"/>
          <a:chExt cx="0" cy="0"/>
        </a:xfrm>
      </p:grpSpPr>
      <p:sp>
        <p:nvSpPr>
          <p:cNvPr id="62" name="Google Shape;62;p10"/>
          <p:cNvSpPr/>
          <p:nvPr/>
        </p:nvSpPr>
        <p:spPr>
          <a:xfrm flipH="1">
            <a:off x="-19200" y="4617750"/>
            <a:ext cx="9188900" cy="548378"/>
          </a:xfrm>
          <a:custGeom>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63" name="Google Shape;63;p1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0"/>
          <p:cNvSpPr/>
          <p:nvPr/>
        </p:nvSpPr>
        <p:spPr>
          <a:xfrm flipH="1">
            <a:off x="-21543" y="4686833"/>
            <a:ext cx="4769786" cy="473975"/>
          </a:xfrm>
          <a:custGeom>
            <a:pathLst>
              <a:path extrusionOk="0" h="18959" w="366343">
                <a:moveTo>
                  <a:pt x="0" y="18521"/>
                </a:moveTo>
                <a:lnTo>
                  <a:pt x="366343" y="0"/>
                </a:lnTo>
                <a:lnTo>
                  <a:pt x="366052" y="18959"/>
                </a:lnTo>
                <a:close/>
              </a:path>
            </a:pathLst>
          </a:custGeom>
          <a:solidFill>
            <a:srgbClr val="EA4335"/>
          </a:solidFill>
          <a:ln>
            <a:noFill/>
          </a:ln>
        </p:spPr>
      </p:sp>
      <p:sp>
        <p:nvSpPr>
          <p:cNvPr id="65" name="Google Shape;65;p1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66" name="Google Shape;66;p1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7" name="Google Shape;7;p1"/>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0"/>
          <p:cNvSpPr txBox="1"/>
          <p:nvPr/>
        </p:nvSpPr>
        <p:spPr>
          <a:xfrm>
            <a:off x="541000" y="1660300"/>
            <a:ext cx="7677900" cy="176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800">
                <a:solidFill>
                  <a:srgbClr val="666666"/>
                </a:solidFill>
                <a:latin typeface="Roboto"/>
                <a:ea typeface="Roboto"/>
                <a:cs typeface="Roboto"/>
                <a:sym typeface="Roboto"/>
              </a:rPr>
              <a:t>Edge Products Bootcamp</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API Product Strategies</a:t>
            </a:r>
            <a:endParaRPr sz="2600">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Edge API product ecosystem</a:t>
            </a:r>
            <a:endParaRPr sz="3000"/>
          </a:p>
        </p:txBody>
      </p:sp>
      <p:sp>
        <p:nvSpPr>
          <p:cNvPr id="258" name="Google Shape;258;p41"/>
          <p:cNvSpPr/>
          <p:nvPr/>
        </p:nvSpPr>
        <p:spPr>
          <a:xfrm>
            <a:off x="3311800" y="2679525"/>
            <a:ext cx="1907700" cy="755700"/>
          </a:xfrm>
          <a:prstGeom prst="ellipse">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2200">
                <a:solidFill>
                  <a:srgbClr val="434343"/>
                </a:solidFill>
                <a:latin typeface="Roboto"/>
                <a:ea typeface="Roboto"/>
                <a:cs typeface="Roboto"/>
                <a:sym typeface="Roboto"/>
              </a:rPr>
              <a:t>Products</a:t>
            </a:r>
            <a:endParaRPr b="1" sz="2200">
              <a:solidFill>
                <a:srgbClr val="434343"/>
              </a:solidFill>
              <a:latin typeface="Roboto"/>
              <a:ea typeface="Roboto"/>
              <a:cs typeface="Roboto"/>
              <a:sym typeface="Roboto"/>
            </a:endParaRPr>
          </a:p>
        </p:txBody>
      </p:sp>
      <p:sp>
        <p:nvSpPr>
          <p:cNvPr id="259" name="Google Shape;259;p41"/>
          <p:cNvSpPr/>
          <p:nvPr/>
        </p:nvSpPr>
        <p:spPr>
          <a:xfrm>
            <a:off x="3556900" y="3905250"/>
            <a:ext cx="1417500" cy="4992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accent2"/>
              </a:buClr>
              <a:buSzPts val="1100"/>
              <a:buFont typeface="Arial"/>
              <a:buNone/>
            </a:pPr>
            <a:r>
              <a:rPr b="1" lang="en" sz="1800">
                <a:solidFill>
                  <a:srgbClr val="434343"/>
                </a:solidFill>
                <a:latin typeface="Roboto"/>
                <a:ea typeface="Roboto"/>
                <a:cs typeface="Roboto"/>
                <a:sym typeface="Roboto"/>
              </a:rPr>
              <a:t>API</a:t>
            </a:r>
            <a:endParaRPr b="1" sz="1800">
              <a:solidFill>
                <a:srgbClr val="434343"/>
              </a:solidFill>
              <a:latin typeface="Roboto"/>
              <a:ea typeface="Roboto"/>
              <a:cs typeface="Roboto"/>
              <a:sym typeface="Roboto"/>
            </a:endParaRPr>
          </a:p>
        </p:txBody>
      </p:sp>
      <p:sp>
        <p:nvSpPr>
          <p:cNvPr id="260" name="Google Shape;260;p41"/>
          <p:cNvSpPr/>
          <p:nvPr/>
        </p:nvSpPr>
        <p:spPr>
          <a:xfrm>
            <a:off x="5833175" y="3905250"/>
            <a:ext cx="1417500" cy="4992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API Dev Team</a:t>
            </a:r>
            <a:endParaRPr b="1" sz="1200">
              <a:solidFill>
                <a:srgbClr val="434343"/>
              </a:solidFill>
              <a:latin typeface="Roboto"/>
              <a:ea typeface="Roboto"/>
              <a:cs typeface="Roboto"/>
              <a:sym typeface="Roboto"/>
            </a:endParaRPr>
          </a:p>
        </p:txBody>
      </p:sp>
      <p:sp>
        <p:nvSpPr>
          <p:cNvPr id="261" name="Google Shape;261;p41"/>
          <p:cNvSpPr/>
          <p:nvPr/>
        </p:nvSpPr>
        <p:spPr>
          <a:xfrm>
            <a:off x="5833175" y="2807775"/>
            <a:ext cx="1417500" cy="499200"/>
          </a:xfrm>
          <a:prstGeom prst="ellipse">
            <a:avLst/>
          </a:prstGeom>
          <a:solidFill>
            <a:srgbClr val="BF9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Business</a:t>
            </a:r>
            <a:r>
              <a:rPr b="1" lang="en" sz="1200">
                <a:solidFill>
                  <a:srgbClr val="434343"/>
                </a:solidFill>
                <a:latin typeface="Roboto"/>
                <a:ea typeface="Roboto"/>
                <a:cs typeface="Roboto"/>
                <a:sym typeface="Roboto"/>
              </a:rPr>
              <a:t> Team</a:t>
            </a:r>
            <a:endParaRPr b="1" sz="1200">
              <a:solidFill>
                <a:srgbClr val="434343"/>
              </a:solidFill>
              <a:latin typeface="Roboto"/>
              <a:ea typeface="Roboto"/>
              <a:cs typeface="Roboto"/>
              <a:sym typeface="Roboto"/>
            </a:endParaRPr>
          </a:p>
        </p:txBody>
      </p:sp>
      <p:sp>
        <p:nvSpPr>
          <p:cNvPr id="262" name="Google Shape;262;p41"/>
          <p:cNvSpPr/>
          <p:nvPr/>
        </p:nvSpPr>
        <p:spPr>
          <a:xfrm>
            <a:off x="1520025" y="2807775"/>
            <a:ext cx="1417500" cy="4992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Resources</a:t>
            </a:r>
            <a:endParaRPr b="1" sz="1200">
              <a:solidFill>
                <a:srgbClr val="434343"/>
              </a:solidFill>
              <a:latin typeface="Roboto"/>
              <a:ea typeface="Roboto"/>
              <a:cs typeface="Roboto"/>
              <a:sym typeface="Roboto"/>
            </a:endParaRPr>
          </a:p>
        </p:txBody>
      </p:sp>
      <p:sp>
        <p:nvSpPr>
          <p:cNvPr id="263" name="Google Shape;263;p41"/>
          <p:cNvSpPr/>
          <p:nvPr/>
        </p:nvSpPr>
        <p:spPr>
          <a:xfrm>
            <a:off x="1633575" y="1702075"/>
            <a:ext cx="1190400" cy="3048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Keys</a:t>
            </a:r>
            <a:endParaRPr b="1" sz="1200">
              <a:solidFill>
                <a:srgbClr val="434343"/>
              </a:solidFill>
              <a:latin typeface="Roboto"/>
              <a:ea typeface="Roboto"/>
              <a:cs typeface="Roboto"/>
              <a:sym typeface="Roboto"/>
            </a:endParaRPr>
          </a:p>
        </p:txBody>
      </p:sp>
      <p:sp>
        <p:nvSpPr>
          <p:cNvPr id="264" name="Google Shape;264;p41"/>
          <p:cNvSpPr/>
          <p:nvPr/>
        </p:nvSpPr>
        <p:spPr>
          <a:xfrm>
            <a:off x="3556900" y="1551850"/>
            <a:ext cx="1417500" cy="6150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Roboto"/>
                <a:ea typeface="Roboto"/>
                <a:cs typeface="Roboto"/>
                <a:sym typeface="Roboto"/>
              </a:rPr>
              <a:t>Apps</a:t>
            </a:r>
            <a:endParaRPr b="1" sz="1800">
              <a:solidFill>
                <a:srgbClr val="434343"/>
              </a:solidFill>
              <a:latin typeface="Roboto"/>
              <a:ea typeface="Roboto"/>
              <a:cs typeface="Roboto"/>
              <a:sym typeface="Roboto"/>
            </a:endParaRPr>
          </a:p>
        </p:txBody>
      </p:sp>
      <p:sp>
        <p:nvSpPr>
          <p:cNvPr id="265" name="Google Shape;265;p41"/>
          <p:cNvSpPr/>
          <p:nvPr/>
        </p:nvSpPr>
        <p:spPr>
          <a:xfrm>
            <a:off x="5772125" y="1549929"/>
            <a:ext cx="1539600" cy="615000"/>
          </a:xfrm>
          <a:prstGeom prst="ellipse">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434343"/>
                </a:solidFill>
                <a:latin typeface="Roboto"/>
                <a:ea typeface="Roboto"/>
                <a:cs typeface="Roboto"/>
                <a:sym typeface="Roboto"/>
              </a:rPr>
              <a:t>Developers</a:t>
            </a:r>
            <a:endParaRPr b="1" sz="1200">
              <a:solidFill>
                <a:srgbClr val="434343"/>
              </a:solidFill>
              <a:latin typeface="Roboto"/>
              <a:ea typeface="Roboto"/>
              <a:cs typeface="Roboto"/>
              <a:sym typeface="Roboto"/>
            </a:endParaRPr>
          </a:p>
        </p:txBody>
      </p:sp>
      <p:cxnSp>
        <p:nvCxnSpPr>
          <p:cNvPr id="266" name="Google Shape;266;p41"/>
          <p:cNvCxnSpPr>
            <a:stCxn id="263" idx="6"/>
            <a:endCxn id="264" idx="2"/>
          </p:cNvCxnSpPr>
          <p:nvPr/>
        </p:nvCxnSpPr>
        <p:spPr>
          <a:xfrm>
            <a:off x="2823975" y="1854475"/>
            <a:ext cx="732900" cy="4800"/>
          </a:xfrm>
          <a:prstGeom prst="straightConnector1">
            <a:avLst/>
          </a:prstGeom>
          <a:noFill/>
          <a:ln cap="flat" cmpd="sng" w="19050">
            <a:solidFill>
              <a:schemeClr val="dk2"/>
            </a:solidFill>
            <a:prstDash val="solid"/>
            <a:round/>
            <a:headEnd len="med" w="med" type="none"/>
            <a:tailEnd len="med" w="med" type="none"/>
          </a:ln>
        </p:spPr>
      </p:cxnSp>
      <p:cxnSp>
        <p:nvCxnSpPr>
          <p:cNvPr id="267" name="Google Shape;267;p41"/>
          <p:cNvCxnSpPr>
            <a:stCxn id="264" idx="4"/>
            <a:endCxn id="258" idx="0"/>
          </p:cNvCxnSpPr>
          <p:nvPr/>
        </p:nvCxnSpPr>
        <p:spPr>
          <a:xfrm>
            <a:off x="4265650" y="2166850"/>
            <a:ext cx="0" cy="512700"/>
          </a:xfrm>
          <a:prstGeom prst="straightConnector1">
            <a:avLst/>
          </a:prstGeom>
          <a:noFill/>
          <a:ln cap="flat" cmpd="sng" w="19050">
            <a:solidFill>
              <a:schemeClr val="dk2"/>
            </a:solidFill>
            <a:prstDash val="solid"/>
            <a:round/>
            <a:headEnd len="med" w="med" type="none"/>
            <a:tailEnd len="med" w="med" type="none"/>
          </a:ln>
        </p:spPr>
      </p:cxnSp>
      <p:cxnSp>
        <p:nvCxnSpPr>
          <p:cNvPr id="268" name="Google Shape;268;p41"/>
          <p:cNvCxnSpPr>
            <a:stCxn id="264" idx="6"/>
            <a:endCxn id="265" idx="2"/>
          </p:cNvCxnSpPr>
          <p:nvPr/>
        </p:nvCxnSpPr>
        <p:spPr>
          <a:xfrm flipH="1" rot="10800000">
            <a:off x="4974400" y="1857550"/>
            <a:ext cx="797700" cy="1800"/>
          </a:xfrm>
          <a:prstGeom prst="straightConnector1">
            <a:avLst/>
          </a:prstGeom>
          <a:noFill/>
          <a:ln cap="flat" cmpd="sng" w="19050">
            <a:solidFill>
              <a:schemeClr val="dk2"/>
            </a:solidFill>
            <a:prstDash val="solid"/>
            <a:round/>
            <a:headEnd len="med" w="med" type="none"/>
            <a:tailEnd len="med" w="med" type="none"/>
          </a:ln>
        </p:spPr>
      </p:cxnSp>
      <p:cxnSp>
        <p:nvCxnSpPr>
          <p:cNvPr id="269" name="Google Shape;269;p41"/>
          <p:cNvCxnSpPr>
            <a:stCxn id="262" idx="6"/>
            <a:endCxn id="258" idx="2"/>
          </p:cNvCxnSpPr>
          <p:nvPr/>
        </p:nvCxnSpPr>
        <p:spPr>
          <a:xfrm>
            <a:off x="2937525" y="3057375"/>
            <a:ext cx="374400" cy="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41"/>
          <p:cNvCxnSpPr>
            <a:stCxn id="258" idx="4"/>
            <a:endCxn id="259" idx="0"/>
          </p:cNvCxnSpPr>
          <p:nvPr/>
        </p:nvCxnSpPr>
        <p:spPr>
          <a:xfrm>
            <a:off x="4265650" y="3435225"/>
            <a:ext cx="0" cy="47010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41"/>
          <p:cNvCxnSpPr>
            <a:stCxn id="258" idx="6"/>
            <a:endCxn id="261" idx="2"/>
          </p:cNvCxnSpPr>
          <p:nvPr/>
        </p:nvCxnSpPr>
        <p:spPr>
          <a:xfrm>
            <a:off x="5219500" y="3057375"/>
            <a:ext cx="613800" cy="0"/>
          </a:xfrm>
          <a:prstGeom prst="straightConnector1">
            <a:avLst/>
          </a:prstGeom>
          <a:noFill/>
          <a:ln cap="flat" cmpd="sng" w="19050">
            <a:solidFill>
              <a:schemeClr val="dk2"/>
            </a:solidFill>
            <a:prstDash val="solid"/>
            <a:round/>
            <a:headEnd len="med" w="med" type="none"/>
            <a:tailEnd len="med" w="med" type="none"/>
          </a:ln>
        </p:spPr>
      </p:cxnSp>
      <p:cxnSp>
        <p:nvCxnSpPr>
          <p:cNvPr id="272" name="Google Shape;272;p41"/>
          <p:cNvCxnSpPr>
            <a:stCxn id="259" idx="6"/>
            <a:endCxn id="260" idx="2"/>
          </p:cNvCxnSpPr>
          <p:nvPr/>
        </p:nvCxnSpPr>
        <p:spPr>
          <a:xfrm>
            <a:off x="4974400" y="4154850"/>
            <a:ext cx="8589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2"/>
          <p:cNvSpPr txBox="1"/>
          <p:nvPr>
            <p:ph idx="4294967295" type="title"/>
          </p:nvPr>
        </p:nvSpPr>
        <p:spPr>
          <a:xfrm>
            <a:off x="167100" y="522375"/>
            <a:ext cx="66141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API product strategies</a:t>
            </a:r>
            <a:endParaRPr sz="3000"/>
          </a:p>
        </p:txBody>
      </p:sp>
      <p:sp>
        <p:nvSpPr>
          <p:cNvPr id="278" name="Google Shape;278;p42"/>
          <p:cNvSpPr/>
          <p:nvPr/>
        </p:nvSpPr>
        <p:spPr>
          <a:xfrm>
            <a:off x="2105475" y="16526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API Proxy Model</a:t>
            </a:r>
            <a:endParaRPr>
              <a:latin typeface="Roboto"/>
              <a:ea typeface="Roboto"/>
              <a:cs typeface="Roboto"/>
              <a:sym typeface="Roboto"/>
            </a:endParaRPr>
          </a:p>
        </p:txBody>
      </p:sp>
      <p:cxnSp>
        <p:nvCxnSpPr>
          <p:cNvPr id="279" name="Google Shape;279;p42"/>
          <p:cNvCxnSpPr/>
          <p:nvPr/>
        </p:nvCxnSpPr>
        <p:spPr>
          <a:xfrm flipH="1" rot="10800000">
            <a:off x="1702625" y="2552950"/>
            <a:ext cx="5268300" cy="9000"/>
          </a:xfrm>
          <a:prstGeom prst="straightConnector1">
            <a:avLst/>
          </a:prstGeom>
          <a:noFill/>
          <a:ln cap="flat" cmpd="sng" w="19050">
            <a:solidFill>
              <a:srgbClr val="D9D9D9"/>
            </a:solidFill>
            <a:prstDash val="solid"/>
            <a:round/>
            <a:headEnd len="med" w="med" type="none"/>
            <a:tailEnd len="med" w="med" type="none"/>
          </a:ln>
        </p:spPr>
      </p:cxnSp>
      <p:cxnSp>
        <p:nvCxnSpPr>
          <p:cNvPr id="280" name="Google Shape;280;p42"/>
          <p:cNvCxnSpPr/>
          <p:nvPr/>
        </p:nvCxnSpPr>
        <p:spPr>
          <a:xfrm rot="10800000">
            <a:off x="4332300" y="1278225"/>
            <a:ext cx="0" cy="2594100"/>
          </a:xfrm>
          <a:prstGeom prst="straightConnector1">
            <a:avLst/>
          </a:prstGeom>
          <a:noFill/>
          <a:ln cap="flat" cmpd="sng" w="19050">
            <a:solidFill>
              <a:srgbClr val="D9D9D9"/>
            </a:solidFill>
            <a:prstDash val="solid"/>
            <a:round/>
            <a:headEnd len="med" w="med" type="none"/>
            <a:tailEnd len="med" w="med" type="none"/>
          </a:ln>
        </p:spPr>
      </p:cxnSp>
      <p:sp>
        <p:nvSpPr>
          <p:cNvPr id="281" name="Google Shape;281;p42"/>
          <p:cNvSpPr/>
          <p:nvPr/>
        </p:nvSpPr>
        <p:spPr>
          <a:xfrm>
            <a:off x="2105475" y="28190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Business Model</a:t>
            </a:r>
            <a:endParaRPr>
              <a:latin typeface="Roboto"/>
              <a:ea typeface="Roboto"/>
              <a:cs typeface="Roboto"/>
              <a:sym typeface="Roboto"/>
            </a:endParaRPr>
          </a:p>
        </p:txBody>
      </p:sp>
      <p:sp>
        <p:nvSpPr>
          <p:cNvPr id="282" name="Google Shape;282;p42"/>
          <p:cNvSpPr/>
          <p:nvPr/>
        </p:nvSpPr>
        <p:spPr>
          <a:xfrm>
            <a:off x="4658175" y="28190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Ownership Model</a:t>
            </a:r>
            <a:endParaRPr>
              <a:latin typeface="Roboto"/>
              <a:ea typeface="Roboto"/>
              <a:cs typeface="Roboto"/>
              <a:sym typeface="Roboto"/>
            </a:endParaRPr>
          </a:p>
        </p:txBody>
      </p:sp>
      <p:sp>
        <p:nvSpPr>
          <p:cNvPr id="283" name="Google Shape;283;p42"/>
          <p:cNvSpPr/>
          <p:nvPr/>
        </p:nvSpPr>
        <p:spPr>
          <a:xfrm>
            <a:off x="4658175" y="1652675"/>
            <a:ext cx="1925400" cy="6417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Service Plan Model</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grpSp>
        <p:nvGrpSpPr>
          <p:cNvPr id="288" name="Google Shape;288;p43"/>
          <p:cNvGrpSpPr/>
          <p:nvPr/>
        </p:nvGrpSpPr>
        <p:grpSpPr>
          <a:xfrm>
            <a:off x="-3" y="0"/>
            <a:ext cx="9096551" cy="5143505"/>
            <a:chOff x="-3" y="0"/>
            <a:chExt cx="9096551" cy="5143505"/>
          </a:xfrm>
        </p:grpSpPr>
        <p:sp>
          <p:nvSpPr>
            <p:cNvPr id="289" name="Google Shape;289;p43"/>
            <p:cNvSpPr/>
            <p:nvPr/>
          </p:nvSpPr>
          <p:spPr>
            <a:xfrm>
              <a:off x="0" y="0"/>
              <a:ext cx="5321150" cy="5143500"/>
            </a:xfrm>
            <a:custGeom>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290" name="Google Shape;290;p43"/>
            <p:cNvGrpSpPr/>
            <p:nvPr/>
          </p:nvGrpSpPr>
          <p:grpSpPr>
            <a:xfrm>
              <a:off x="-3" y="4529830"/>
              <a:ext cx="5098103" cy="613675"/>
              <a:chOff x="-3" y="4529830"/>
              <a:chExt cx="5098103" cy="613675"/>
            </a:xfrm>
          </p:grpSpPr>
          <p:sp>
            <p:nvSpPr>
              <p:cNvPr id="291" name="Google Shape;291;p43"/>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292" name="Google Shape;292;p43"/>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293" name="Google Shape;293;p43"/>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294" name="Google Shape;294;p4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295" name="Google Shape;295;p43"/>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API proxy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API proxy model is a strategy centered around creating a 1-to-1 relationship with your API proxies and your products</a:t>
            </a:r>
            <a:endParaRPr>
              <a:solidFill>
                <a:srgbClr val="666666"/>
              </a:solidFill>
              <a:latin typeface="Roboto"/>
              <a:ea typeface="Roboto"/>
              <a:cs typeface="Roboto"/>
              <a:sym typeface="Roboto"/>
            </a:endParaRPr>
          </a:p>
        </p:txBody>
      </p:sp>
      <p:sp>
        <p:nvSpPr>
          <p:cNvPr id="296" name="Google Shape;296;p43"/>
          <p:cNvSpPr/>
          <p:nvPr/>
        </p:nvSpPr>
        <p:spPr>
          <a:xfrm>
            <a:off x="5410925" y="2677825"/>
            <a:ext cx="1248000" cy="7488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latin typeface="Roboto"/>
                <a:ea typeface="Roboto"/>
                <a:cs typeface="Roboto"/>
                <a:sym typeface="Roboto"/>
              </a:rPr>
              <a:t>API Proxy B</a:t>
            </a:r>
            <a:endParaRPr>
              <a:latin typeface="Roboto"/>
              <a:ea typeface="Roboto"/>
              <a:cs typeface="Roboto"/>
              <a:sym typeface="Roboto"/>
            </a:endParaRPr>
          </a:p>
        </p:txBody>
      </p:sp>
      <p:sp>
        <p:nvSpPr>
          <p:cNvPr id="297" name="Google Shape;297;p43"/>
          <p:cNvSpPr/>
          <p:nvPr/>
        </p:nvSpPr>
        <p:spPr>
          <a:xfrm>
            <a:off x="7657325" y="2677825"/>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298" name="Google Shape;298;p43"/>
          <p:cNvSpPr/>
          <p:nvPr/>
        </p:nvSpPr>
        <p:spPr>
          <a:xfrm>
            <a:off x="6908525" y="2954150"/>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299" name="Google Shape;299;p43"/>
          <p:cNvSpPr/>
          <p:nvPr/>
        </p:nvSpPr>
        <p:spPr>
          <a:xfrm>
            <a:off x="5410925" y="1697250"/>
            <a:ext cx="1248000" cy="748800"/>
          </a:xfrm>
          <a:prstGeom prst="roundRect">
            <a:avLst>
              <a:gd fmla="val 16667" name="adj"/>
            </a:avLst>
          </a:prstGeom>
          <a:solidFill>
            <a:srgbClr val="77B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API Proxy A</a:t>
            </a:r>
            <a:endParaRPr>
              <a:latin typeface="Roboto"/>
              <a:ea typeface="Roboto"/>
              <a:cs typeface="Roboto"/>
              <a:sym typeface="Roboto"/>
            </a:endParaRPr>
          </a:p>
        </p:txBody>
      </p:sp>
      <p:sp>
        <p:nvSpPr>
          <p:cNvPr id="300" name="Google Shape;300;p43"/>
          <p:cNvSpPr/>
          <p:nvPr/>
        </p:nvSpPr>
        <p:spPr>
          <a:xfrm>
            <a:off x="7657325" y="169725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01" name="Google Shape;301;p43"/>
          <p:cNvSpPr/>
          <p:nvPr/>
        </p:nvSpPr>
        <p:spPr>
          <a:xfrm>
            <a:off x="6908525" y="197357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grpSp>
        <p:nvGrpSpPr>
          <p:cNvPr id="306" name="Google Shape;306;p44"/>
          <p:cNvGrpSpPr/>
          <p:nvPr/>
        </p:nvGrpSpPr>
        <p:grpSpPr>
          <a:xfrm>
            <a:off x="-3" y="0"/>
            <a:ext cx="9096551" cy="5143505"/>
            <a:chOff x="-3" y="0"/>
            <a:chExt cx="9096551" cy="5143505"/>
          </a:xfrm>
        </p:grpSpPr>
        <p:sp>
          <p:nvSpPr>
            <p:cNvPr id="307" name="Google Shape;307;p44"/>
            <p:cNvSpPr/>
            <p:nvPr/>
          </p:nvSpPr>
          <p:spPr>
            <a:xfrm>
              <a:off x="0" y="0"/>
              <a:ext cx="5321150" cy="5143500"/>
            </a:xfrm>
            <a:custGeom>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308" name="Google Shape;308;p44"/>
            <p:cNvGrpSpPr/>
            <p:nvPr/>
          </p:nvGrpSpPr>
          <p:grpSpPr>
            <a:xfrm>
              <a:off x="-3" y="4529830"/>
              <a:ext cx="5098103" cy="613675"/>
              <a:chOff x="-3" y="4529830"/>
              <a:chExt cx="5098103" cy="613675"/>
            </a:xfrm>
          </p:grpSpPr>
          <p:sp>
            <p:nvSpPr>
              <p:cNvPr id="309" name="Google Shape;309;p44"/>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10" name="Google Shape;310;p44"/>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11" name="Google Shape;311;p44"/>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312" name="Google Shape;312;p4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313" name="Google Shape;313;p44"/>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Business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business model is a strategy centered around creating a relationship between a </a:t>
            </a:r>
            <a:r>
              <a:rPr lang="en">
                <a:solidFill>
                  <a:schemeClr val="accent1"/>
                </a:solidFill>
                <a:latin typeface="Roboto"/>
                <a:ea typeface="Roboto"/>
                <a:cs typeface="Roboto"/>
                <a:sym typeface="Roboto"/>
              </a:rPr>
              <a:t>company's</a:t>
            </a:r>
            <a:r>
              <a:rPr lang="en">
                <a:solidFill>
                  <a:schemeClr val="accent1"/>
                </a:solidFill>
                <a:latin typeface="Roboto"/>
                <a:ea typeface="Roboto"/>
                <a:cs typeface="Roboto"/>
                <a:sym typeface="Roboto"/>
              </a:rPr>
              <a:t> business unit specific APIs and products</a:t>
            </a:r>
            <a:endParaRPr>
              <a:solidFill>
                <a:srgbClr val="666666"/>
              </a:solidFill>
              <a:latin typeface="Roboto"/>
              <a:ea typeface="Roboto"/>
              <a:cs typeface="Roboto"/>
              <a:sym typeface="Roboto"/>
            </a:endParaRPr>
          </a:p>
        </p:txBody>
      </p:sp>
      <p:sp>
        <p:nvSpPr>
          <p:cNvPr id="314" name="Google Shape;314;p44"/>
          <p:cNvSpPr/>
          <p:nvPr/>
        </p:nvSpPr>
        <p:spPr>
          <a:xfrm>
            <a:off x="5188075" y="859325"/>
            <a:ext cx="1675800" cy="34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1000">
                <a:latin typeface="Roboto"/>
                <a:ea typeface="Roboto"/>
                <a:cs typeface="Roboto"/>
                <a:sym typeface="Roboto"/>
              </a:rPr>
              <a:t>Company</a:t>
            </a:r>
            <a:endParaRPr b="1" sz="1000">
              <a:latin typeface="Roboto"/>
              <a:ea typeface="Roboto"/>
              <a:cs typeface="Roboto"/>
              <a:sym typeface="Roboto"/>
            </a:endParaRPr>
          </a:p>
        </p:txBody>
      </p:sp>
      <p:sp>
        <p:nvSpPr>
          <p:cNvPr id="315" name="Google Shape;315;p44"/>
          <p:cNvSpPr/>
          <p:nvPr/>
        </p:nvSpPr>
        <p:spPr>
          <a:xfrm>
            <a:off x="5295050" y="1340706"/>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Business Unit </a:t>
            </a:r>
            <a:r>
              <a:rPr lang="en" sz="1000">
                <a:latin typeface="Roboto"/>
                <a:ea typeface="Roboto"/>
                <a:cs typeface="Roboto"/>
                <a:sym typeface="Roboto"/>
              </a:rPr>
              <a:t>A</a:t>
            </a:r>
            <a:endParaRPr sz="1000">
              <a:latin typeface="Roboto"/>
              <a:ea typeface="Roboto"/>
              <a:cs typeface="Roboto"/>
              <a:sym typeface="Roboto"/>
            </a:endParaRPr>
          </a:p>
        </p:txBody>
      </p:sp>
      <p:sp>
        <p:nvSpPr>
          <p:cNvPr id="316" name="Google Shape;316;p44"/>
          <p:cNvSpPr/>
          <p:nvPr/>
        </p:nvSpPr>
        <p:spPr>
          <a:xfrm>
            <a:off x="5410925" y="1795306"/>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2</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3</a:t>
            </a:r>
            <a:endParaRPr sz="1000">
              <a:solidFill>
                <a:schemeClr val="accent2"/>
              </a:solidFill>
              <a:latin typeface="Roboto"/>
              <a:ea typeface="Roboto"/>
              <a:cs typeface="Roboto"/>
              <a:sym typeface="Roboto"/>
            </a:endParaRPr>
          </a:p>
        </p:txBody>
      </p:sp>
      <p:sp>
        <p:nvSpPr>
          <p:cNvPr id="317" name="Google Shape;317;p44"/>
          <p:cNvSpPr/>
          <p:nvPr/>
        </p:nvSpPr>
        <p:spPr>
          <a:xfrm>
            <a:off x="7657325" y="1795306"/>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18" name="Google Shape;318;p44"/>
          <p:cNvSpPr/>
          <p:nvPr/>
        </p:nvSpPr>
        <p:spPr>
          <a:xfrm>
            <a:off x="7060925" y="2071631"/>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19" name="Google Shape;319;p44"/>
          <p:cNvSpPr/>
          <p:nvPr/>
        </p:nvSpPr>
        <p:spPr>
          <a:xfrm>
            <a:off x="5295038" y="2919400"/>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Business Unit </a:t>
            </a:r>
            <a:r>
              <a:rPr lang="en" sz="1000">
                <a:solidFill>
                  <a:schemeClr val="accent2"/>
                </a:solidFill>
                <a:latin typeface="Roboto"/>
                <a:ea typeface="Roboto"/>
                <a:cs typeface="Roboto"/>
                <a:sym typeface="Roboto"/>
              </a:rPr>
              <a:t>B</a:t>
            </a:r>
            <a:endParaRPr sz="1000">
              <a:latin typeface="Roboto"/>
              <a:ea typeface="Roboto"/>
              <a:cs typeface="Roboto"/>
              <a:sym typeface="Roboto"/>
            </a:endParaRPr>
          </a:p>
        </p:txBody>
      </p:sp>
      <p:sp>
        <p:nvSpPr>
          <p:cNvPr id="320" name="Google Shape;320;p44"/>
          <p:cNvSpPr/>
          <p:nvPr/>
        </p:nvSpPr>
        <p:spPr>
          <a:xfrm>
            <a:off x="5410913" y="3374000"/>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4</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5</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6</a:t>
            </a:r>
            <a:endParaRPr sz="1000">
              <a:solidFill>
                <a:schemeClr val="accent2"/>
              </a:solidFill>
              <a:latin typeface="Roboto"/>
              <a:ea typeface="Roboto"/>
              <a:cs typeface="Roboto"/>
              <a:sym typeface="Roboto"/>
            </a:endParaRPr>
          </a:p>
        </p:txBody>
      </p:sp>
      <p:sp>
        <p:nvSpPr>
          <p:cNvPr id="321" name="Google Shape;321;p44"/>
          <p:cNvSpPr/>
          <p:nvPr/>
        </p:nvSpPr>
        <p:spPr>
          <a:xfrm>
            <a:off x="7657313" y="337400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322" name="Google Shape;322;p44"/>
          <p:cNvSpPr/>
          <p:nvPr/>
        </p:nvSpPr>
        <p:spPr>
          <a:xfrm>
            <a:off x="7060913" y="365032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5"/>
          <p:cNvSpPr/>
          <p:nvPr/>
        </p:nvSpPr>
        <p:spPr>
          <a:xfrm>
            <a:off x="5188075" y="859325"/>
            <a:ext cx="1675800" cy="348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1000">
                <a:latin typeface="Roboto"/>
                <a:ea typeface="Roboto"/>
                <a:cs typeface="Roboto"/>
                <a:sym typeface="Roboto"/>
              </a:rPr>
              <a:t>Company</a:t>
            </a:r>
            <a:endParaRPr b="1" sz="1000">
              <a:latin typeface="Roboto"/>
              <a:ea typeface="Roboto"/>
              <a:cs typeface="Roboto"/>
              <a:sym typeface="Roboto"/>
            </a:endParaRPr>
          </a:p>
        </p:txBody>
      </p:sp>
      <p:grpSp>
        <p:nvGrpSpPr>
          <p:cNvPr id="328" name="Google Shape;328;p45"/>
          <p:cNvGrpSpPr/>
          <p:nvPr/>
        </p:nvGrpSpPr>
        <p:grpSpPr>
          <a:xfrm>
            <a:off x="-3" y="0"/>
            <a:ext cx="9096551" cy="5143505"/>
            <a:chOff x="-3" y="0"/>
            <a:chExt cx="9096551" cy="5143505"/>
          </a:xfrm>
        </p:grpSpPr>
        <p:sp>
          <p:nvSpPr>
            <p:cNvPr id="329" name="Google Shape;329;p45"/>
            <p:cNvSpPr/>
            <p:nvPr/>
          </p:nvSpPr>
          <p:spPr>
            <a:xfrm>
              <a:off x="0" y="0"/>
              <a:ext cx="5321150" cy="5143500"/>
            </a:xfrm>
            <a:custGeom>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330" name="Google Shape;330;p45"/>
            <p:cNvGrpSpPr/>
            <p:nvPr/>
          </p:nvGrpSpPr>
          <p:grpSpPr>
            <a:xfrm>
              <a:off x="-3" y="4529830"/>
              <a:ext cx="5098103" cy="613675"/>
              <a:chOff x="-3" y="4529830"/>
              <a:chExt cx="5098103" cy="613675"/>
            </a:xfrm>
          </p:grpSpPr>
          <p:sp>
            <p:nvSpPr>
              <p:cNvPr id="331" name="Google Shape;331;p45"/>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32" name="Google Shape;332;p45"/>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33" name="Google Shape;333;p45"/>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334" name="Google Shape;334;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335" name="Google Shape;335;p45"/>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Ownership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ownership model is a strategy that creates a relationship between the owner of the API resource and the products</a:t>
            </a:r>
            <a:endParaRPr>
              <a:solidFill>
                <a:srgbClr val="666666"/>
              </a:solidFill>
              <a:latin typeface="Roboto"/>
              <a:ea typeface="Roboto"/>
              <a:cs typeface="Roboto"/>
              <a:sym typeface="Roboto"/>
            </a:endParaRPr>
          </a:p>
        </p:txBody>
      </p:sp>
      <p:sp>
        <p:nvSpPr>
          <p:cNvPr id="336" name="Google Shape;336;p45"/>
          <p:cNvSpPr/>
          <p:nvPr/>
        </p:nvSpPr>
        <p:spPr>
          <a:xfrm>
            <a:off x="5295050" y="1340706"/>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Dev Team A</a:t>
            </a:r>
            <a:endParaRPr sz="1000">
              <a:latin typeface="Roboto"/>
              <a:ea typeface="Roboto"/>
              <a:cs typeface="Roboto"/>
              <a:sym typeface="Roboto"/>
            </a:endParaRPr>
          </a:p>
        </p:txBody>
      </p:sp>
      <p:sp>
        <p:nvSpPr>
          <p:cNvPr id="337" name="Google Shape;337;p45"/>
          <p:cNvSpPr/>
          <p:nvPr/>
        </p:nvSpPr>
        <p:spPr>
          <a:xfrm>
            <a:off x="5410925" y="1795306"/>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2</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3</a:t>
            </a:r>
            <a:endParaRPr sz="1000">
              <a:solidFill>
                <a:schemeClr val="accent2"/>
              </a:solidFill>
              <a:latin typeface="Roboto"/>
              <a:ea typeface="Roboto"/>
              <a:cs typeface="Roboto"/>
              <a:sym typeface="Roboto"/>
            </a:endParaRPr>
          </a:p>
        </p:txBody>
      </p:sp>
      <p:sp>
        <p:nvSpPr>
          <p:cNvPr id="338" name="Google Shape;338;p45"/>
          <p:cNvSpPr/>
          <p:nvPr/>
        </p:nvSpPr>
        <p:spPr>
          <a:xfrm>
            <a:off x="7657325" y="1795306"/>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39" name="Google Shape;339;p45"/>
          <p:cNvSpPr/>
          <p:nvPr/>
        </p:nvSpPr>
        <p:spPr>
          <a:xfrm>
            <a:off x="7060925" y="2071631"/>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40" name="Google Shape;340;p45"/>
          <p:cNvSpPr/>
          <p:nvPr/>
        </p:nvSpPr>
        <p:spPr>
          <a:xfrm>
            <a:off x="5295038" y="2919400"/>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accent2"/>
                </a:solidFill>
                <a:latin typeface="Roboto"/>
                <a:ea typeface="Roboto"/>
                <a:cs typeface="Roboto"/>
                <a:sym typeface="Roboto"/>
              </a:rPr>
              <a:t>Dev Team B</a:t>
            </a:r>
            <a:endParaRPr sz="1000">
              <a:latin typeface="Roboto"/>
              <a:ea typeface="Roboto"/>
              <a:cs typeface="Roboto"/>
              <a:sym typeface="Roboto"/>
            </a:endParaRPr>
          </a:p>
        </p:txBody>
      </p:sp>
      <p:sp>
        <p:nvSpPr>
          <p:cNvPr id="341" name="Google Shape;341;p45"/>
          <p:cNvSpPr/>
          <p:nvPr/>
        </p:nvSpPr>
        <p:spPr>
          <a:xfrm>
            <a:off x="5410913" y="3374000"/>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4</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5</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6</a:t>
            </a:r>
            <a:endParaRPr sz="1000">
              <a:solidFill>
                <a:schemeClr val="accent2"/>
              </a:solidFill>
              <a:latin typeface="Roboto"/>
              <a:ea typeface="Roboto"/>
              <a:cs typeface="Roboto"/>
              <a:sym typeface="Roboto"/>
            </a:endParaRPr>
          </a:p>
        </p:txBody>
      </p:sp>
      <p:sp>
        <p:nvSpPr>
          <p:cNvPr id="342" name="Google Shape;342;p45"/>
          <p:cNvSpPr/>
          <p:nvPr/>
        </p:nvSpPr>
        <p:spPr>
          <a:xfrm>
            <a:off x="7657313" y="337400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343" name="Google Shape;343;p45"/>
          <p:cNvSpPr/>
          <p:nvPr/>
        </p:nvSpPr>
        <p:spPr>
          <a:xfrm>
            <a:off x="7060913" y="365032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p:nvPr/>
        </p:nvSpPr>
        <p:spPr>
          <a:xfrm>
            <a:off x="5295050" y="1340706"/>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lang="en" sz="1000">
                <a:latin typeface="Roboto"/>
                <a:ea typeface="Roboto"/>
                <a:cs typeface="Roboto"/>
                <a:sym typeface="Roboto"/>
              </a:rPr>
              <a:t>Bronze Service Plan</a:t>
            </a:r>
            <a:endParaRPr sz="1000">
              <a:latin typeface="Roboto"/>
              <a:ea typeface="Roboto"/>
              <a:cs typeface="Roboto"/>
              <a:sym typeface="Roboto"/>
            </a:endParaRPr>
          </a:p>
        </p:txBody>
      </p:sp>
      <p:grpSp>
        <p:nvGrpSpPr>
          <p:cNvPr id="349" name="Google Shape;349;p46"/>
          <p:cNvGrpSpPr/>
          <p:nvPr/>
        </p:nvGrpSpPr>
        <p:grpSpPr>
          <a:xfrm>
            <a:off x="-3" y="0"/>
            <a:ext cx="9096551" cy="5143505"/>
            <a:chOff x="-3" y="0"/>
            <a:chExt cx="9096551" cy="5143505"/>
          </a:xfrm>
        </p:grpSpPr>
        <p:sp>
          <p:nvSpPr>
            <p:cNvPr id="350" name="Google Shape;350;p46"/>
            <p:cNvSpPr/>
            <p:nvPr/>
          </p:nvSpPr>
          <p:spPr>
            <a:xfrm>
              <a:off x="0" y="0"/>
              <a:ext cx="5321150" cy="5143500"/>
            </a:xfrm>
            <a:custGeom>
              <a:pathLst>
                <a:path extrusionOk="0" h="205740" w="212846">
                  <a:moveTo>
                    <a:pt x="212846" y="0"/>
                  </a:moveTo>
                  <a:lnTo>
                    <a:pt x="0" y="0"/>
                  </a:lnTo>
                  <a:lnTo>
                    <a:pt x="0" y="205740"/>
                  </a:lnTo>
                  <a:lnTo>
                    <a:pt x="153094" y="205740"/>
                  </a:lnTo>
                  <a:close/>
                </a:path>
              </a:pathLst>
            </a:custGeom>
            <a:solidFill>
              <a:srgbClr val="EBEBEB"/>
            </a:solidFill>
            <a:ln>
              <a:noFill/>
            </a:ln>
          </p:spPr>
        </p:sp>
        <p:grpSp>
          <p:nvGrpSpPr>
            <p:cNvPr id="351" name="Google Shape;351;p46"/>
            <p:cNvGrpSpPr/>
            <p:nvPr/>
          </p:nvGrpSpPr>
          <p:grpSpPr>
            <a:xfrm>
              <a:off x="-3" y="4529830"/>
              <a:ext cx="5098103" cy="613675"/>
              <a:chOff x="-3" y="4529830"/>
              <a:chExt cx="5098103" cy="613675"/>
            </a:xfrm>
          </p:grpSpPr>
          <p:sp>
            <p:nvSpPr>
              <p:cNvPr id="352" name="Google Shape;352;p46"/>
              <p:cNvSpPr/>
              <p:nvPr/>
            </p:nvSpPr>
            <p:spPr>
              <a:xfrm>
                <a:off x="778200" y="4667089"/>
                <a:ext cx="4319900" cy="476400"/>
              </a:xfrm>
              <a:custGeom>
                <a:pathLst>
                  <a:path extrusionOk="0" h="19056" w="172796">
                    <a:moveTo>
                      <a:pt x="0" y="0"/>
                    </a:moveTo>
                    <a:lnTo>
                      <a:pt x="172796" y="19056"/>
                    </a:lnTo>
                    <a:lnTo>
                      <a:pt x="115628" y="19056"/>
                    </a:lnTo>
                    <a:close/>
                  </a:path>
                </a:pathLst>
              </a:custGeom>
              <a:solidFill>
                <a:srgbClr val="D1D1D1"/>
              </a:solidFill>
              <a:ln>
                <a:noFill/>
              </a:ln>
            </p:spPr>
          </p:sp>
          <p:sp>
            <p:nvSpPr>
              <p:cNvPr id="353" name="Google Shape;353;p46"/>
              <p:cNvSpPr/>
              <p:nvPr/>
            </p:nvSpPr>
            <p:spPr>
              <a:xfrm>
                <a:off x="-3" y="4529830"/>
                <a:ext cx="3682000" cy="613675"/>
              </a:xfrm>
              <a:custGeom>
                <a:pathLst>
                  <a:path extrusionOk="0" h="24547" w="147280">
                    <a:moveTo>
                      <a:pt x="0" y="0"/>
                    </a:moveTo>
                    <a:lnTo>
                      <a:pt x="0" y="24547"/>
                    </a:lnTo>
                    <a:lnTo>
                      <a:pt x="147280" y="24547"/>
                    </a:lnTo>
                    <a:close/>
                  </a:path>
                </a:pathLst>
              </a:custGeom>
              <a:solidFill>
                <a:srgbClr val="4285F4"/>
              </a:solidFill>
              <a:ln>
                <a:noFill/>
              </a:ln>
            </p:spPr>
          </p:sp>
        </p:grpSp>
        <p:pic>
          <p:nvPicPr>
            <p:cNvPr id="354" name="Google Shape;354;p46"/>
            <p:cNvPicPr preferRelativeResize="0"/>
            <p:nvPr/>
          </p:nvPicPr>
          <p:blipFill>
            <a:blip r:embed="rId3">
              <a:alphaModFix/>
            </a:blip>
            <a:stretch>
              <a:fillRect/>
            </a:stretch>
          </p:blipFill>
          <p:spPr>
            <a:xfrm>
              <a:off x="319075" y="4839867"/>
              <a:ext cx="966701" cy="172300"/>
            </a:xfrm>
            <a:prstGeom prst="rect">
              <a:avLst/>
            </a:prstGeom>
            <a:noFill/>
            <a:ln>
              <a:noFill/>
            </a:ln>
          </p:spPr>
        </p:pic>
        <p:sp>
          <p:nvSpPr>
            <p:cNvPr id="355" name="Google Shape;355;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grpSp>
      <p:sp>
        <p:nvSpPr>
          <p:cNvPr id="356" name="Google Shape;356;p46"/>
          <p:cNvSpPr txBox="1"/>
          <p:nvPr/>
        </p:nvSpPr>
        <p:spPr>
          <a:xfrm>
            <a:off x="160000" y="484925"/>
            <a:ext cx="4493100" cy="452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600">
                <a:solidFill>
                  <a:srgbClr val="666666"/>
                </a:solidFill>
                <a:latin typeface="Roboto"/>
                <a:ea typeface="Roboto"/>
                <a:cs typeface="Roboto"/>
                <a:sym typeface="Roboto"/>
              </a:rPr>
              <a:t>Service plan model</a:t>
            </a:r>
            <a:endParaRPr sz="26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1800"/>
              </a:spcBef>
              <a:spcAft>
                <a:spcPts val="1400"/>
              </a:spcAft>
              <a:buNone/>
            </a:pPr>
            <a:r>
              <a:rPr lang="en">
                <a:solidFill>
                  <a:schemeClr val="accent1"/>
                </a:solidFill>
                <a:latin typeface="Roboto"/>
                <a:ea typeface="Roboto"/>
                <a:cs typeface="Roboto"/>
                <a:sym typeface="Roboto"/>
              </a:rPr>
              <a:t>The service plan model is product strategy that groups API Resources in a product based on a business model defined by different service levels e.g. Bronze, Silver, and Gold</a:t>
            </a:r>
            <a:endParaRPr>
              <a:solidFill>
                <a:srgbClr val="666666"/>
              </a:solidFill>
              <a:latin typeface="Roboto"/>
              <a:ea typeface="Roboto"/>
              <a:cs typeface="Roboto"/>
              <a:sym typeface="Roboto"/>
            </a:endParaRPr>
          </a:p>
        </p:txBody>
      </p:sp>
      <p:sp>
        <p:nvSpPr>
          <p:cNvPr id="357" name="Google Shape;357;p46"/>
          <p:cNvSpPr/>
          <p:nvPr/>
        </p:nvSpPr>
        <p:spPr>
          <a:xfrm>
            <a:off x="5410925" y="1795306"/>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Clr>
                <a:schemeClr val="accent2"/>
              </a:buClr>
              <a:buSzPts val="1100"/>
              <a:buFont typeface="Arial"/>
              <a:buNone/>
            </a:pPr>
            <a:r>
              <a:rPr lang="en" sz="1000">
                <a:solidFill>
                  <a:schemeClr val="accent2"/>
                </a:solidFill>
                <a:latin typeface="Roboto"/>
                <a:ea typeface="Roboto"/>
                <a:cs typeface="Roboto"/>
                <a:sym typeface="Roboto"/>
              </a:rPr>
              <a:t>API Resource 2</a:t>
            </a:r>
            <a:endParaRPr sz="1000">
              <a:latin typeface="Roboto"/>
              <a:ea typeface="Roboto"/>
              <a:cs typeface="Roboto"/>
              <a:sym typeface="Roboto"/>
            </a:endParaRPr>
          </a:p>
        </p:txBody>
      </p:sp>
      <p:sp>
        <p:nvSpPr>
          <p:cNvPr id="358" name="Google Shape;358;p46"/>
          <p:cNvSpPr/>
          <p:nvPr/>
        </p:nvSpPr>
        <p:spPr>
          <a:xfrm>
            <a:off x="7657325" y="1795306"/>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A</a:t>
            </a:r>
            <a:endParaRPr>
              <a:latin typeface="Roboto"/>
              <a:ea typeface="Roboto"/>
              <a:cs typeface="Roboto"/>
              <a:sym typeface="Roboto"/>
            </a:endParaRPr>
          </a:p>
        </p:txBody>
      </p:sp>
      <p:sp>
        <p:nvSpPr>
          <p:cNvPr id="359" name="Google Shape;359;p46"/>
          <p:cNvSpPr/>
          <p:nvPr/>
        </p:nvSpPr>
        <p:spPr>
          <a:xfrm>
            <a:off x="6908525" y="2071631"/>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
        <p:nvSpPr>
          <p:cNvPr id="360" name="Google Shape;360;p46"/>
          <p:cNvSpPr/>
          <p:nvPr/>
        </p:nvSpPr>
        <p:spPr>
          <a:xfrm>
            <a:off x="5295038" y="2919400"/>
            <a:ext cx="1461900" cy="1328100"/>
          </a:xfrm>
          <a:prstGeom prst="roundRect">
            <a:avLst>
              <a:gd fmla="val 16667" name="adj"/>
            </a:avLst>
          </a:prstGeom>
          <a:solidFill>
            <a:srgbClr val="D9D9D9"/>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Gold</a:t>
            </a:r>
            <a:r>
              <a:rPr lang="en" sz="1000">
                <a:latin typeface="Roboto"/>
                <a:ea typeface="Roboto"/>
                <a:cs typeface="Roboto"/>
                <a:sym typeface="Roboto"/>
              </a:rPr>
              <a:t> Service Plan</a:t>
            </a:r>
            <a:endParaRPr sz="1000">
              <a:latin typeface="Roboto"/>
              <a:ea typeface="Roboto"/>
              <a:cs typeface="Roboto"/>
              <a:sym typeface="Roboto"/>
            </a:endParaRPr>
          </a:p>
        </p:txBody>
      </p:sp>
      <p:sp>
        <p:nvSpPr>
          <p:cNvPr id="361" name="Google Shape;361;p46"/>
          <p:cNvSpPr/>
          <p:nvPr/>
        </p:nvSpPr>
        <p:spPr>
          <a:xfrm>
            <a:off x="5410913" y="3374000"/>
            <a:ext cx="1248000" cy="748800"/>
          </a:xfrm>
          <a:prstGeom prst="roundRect">
            <a:avLst>
              <a:gd fmla="val 16667" name="adj"/>
            </a:avLst>
          </a:prstGeom>
          <a:solidFill>
            <a:srgbClr val="FFCC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API Resource 1</a:t>
            </a:r>
            <a:endParaRPr sz="1000">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2</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3</a:t>
            </a:r>
            <a:endParaRPr sz="1000">
              <a:solidFill>
                <a:schemeClr val="accent2"/>
              </a:solidFill>
              <a:latin typeface="Roboto"/>
              <a:ea typeface="Roboto"/>
              <a:cs typeface="Roboto"/>
              <a:sym typeface="Roboto"/>
            </a:endParaRPr>
          </a:p>
          <a:p>
            <a:pPr indent="0" lvl="0" marL="0" rtl="0" algn="ctr">
              <a:spcBef>
                <a:spcPts val="0"/>
              </a:spcBef>
              <a:spcAft>
                <a:spcPts val="0"/>
              </a:spcAft>
              <a:buNone/>
            </a:pPr>
            <a:r>
              <a:rPr lang="en" sz="1000">
                <a:solidFill>
                  <a:schemeClr val="accent2"/>
                </a:solidFill>
                <a:latin typeface="Roboto"/>
                <a:ea typeface="Roboto"/>
                <a:cs typeface="Roboto"/>
                <a:sym typeface="Roboto"/>
              </a:rPr>
              <a:t>API Resource 4</a:t>
            </a:r>
            <a:endParaRPr sz="1000">
              <a:solidFill>
                <a:schemeClr val="accent2"/>
              </a:solidFill>
              <a:latin typeface="Roboto"/>
              <a:ea typeface="Roboto"/>
              <a:cs typeface="Roboto"/>
              <a:sym typeface="Roboto"/>
            </a:endParaRPr>
          </a:p>
        </p:txBody>
      </p:sp>
      <p:sp>
        <p:nvSpPr>
          <p:cNvPr id="362" name="Google Shape;362;p46"/>
          <p:cNvSpPr/>
          <p:nvPr/>
        </p:nvSpPr>
        <p:spPr>
          <a:xfrm>
            <a:off x="7657313" y="3374000"/>
            <a:ext cx="1248000" cy="748800"/>
          </a:xfrm>
          <a:prstGeom prst="roundRect">
            <a:avLst>
              <a:gd fmla="val 16667" name="adj"/>
            </a:avLst>
          </a:prstGeom>
          <a:solidFill>
            <a:srgbClr val="57BB8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Product B</a:t>
            </a:r>
            <a:endParaRPr>
              <a:latin typeface="Roboto"/>
              <a:ea typeface="Roboto"/>
              <a:cs typeface="Roboto"/>
              <a:sym typeface="Roboto"/>
            </a:endParaRPr>
          </a:p>
        </p:txBody>
      </p:sp>
      <p:sp>
        <p:nvSpPr>
          <p:cNvPr id="363" name="Google Shape;363;p46"/>
          <p:cNvSpPr/>
          <p:nvPr/>
        </p:nvSpPr>
        <p:spPr>
          <a:xfrm>
            <a:off x="6908513" y="3650325"/>
            <a:ext cx="4770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367" name="Shape 367"/>
        <p:cNvGrpSpPr/>
        <p:nvPr/>
      </p:nvGrpSpPr>
      <p:grpSpPr>
        <a:xfrm>
          <a:off x="0" y="0"/>
          <a:ext cx="0" cy="0"/>
          <a:chOff x="0" y="0"/>
          <a:chExt cx="0" cy="0"/>
        </a:xfrm>
      </p:grpSpPr>
      <p:sp>
        <p:nvSpPr>
          <p:cNvPr id="368" name="Google Shape;368;p47"/>
          <p:cNvSpPr txBox="1"/>
          <p:nvPr/>
        </p:nvSpPr>
        <p:spPr>
          <a:xfrm>
            <a:off x="0" y="187820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