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6" r:id="rId3"/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HelveticaNeu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a39de85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a39de85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above image depicts the different </a:t>
            </a:r>
            <a:r>
              <a:rPr lang="en"/>
              <a:t>capabilities</a:t>
            </a:r>
            <a:r>
              <a:rPr lang="en"/>
              <a:t> and the Edge components involved.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Would be nice if the presenter can spend some time on the image and emphasize on the different components that come into picture for a given capability.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 - the developer would be interested to know the components involved when an API call happens - so the presenter could explain that it involves Router, Message Processeor and Cassandra (not always)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a39de856e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a39de856e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97b8d1c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97b8d1c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9788916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9788916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8842edb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98842edb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dbd2219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dbd2219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98842edb9_1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98842edb9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98842edb9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98842edb9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8842edb9_1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8842edb9_1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98842edb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98842edb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handles all incoming API traffic and dispatches it. The Router terminates the HTTP request, handles the SSL traffic.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Message Processor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handles API traffic for a specific organization and environment and which executes all policies.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Management Server 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offers an API that is used by the Central Services server to communicate with the servers in each on-premises installation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Cassandra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stores application configurations, distributed quota counters, API keys, and OAuth tokens for applications running on the gateway.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ZooKeeper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contains configuration data about all the services of the zone and which notifies the different servers of configuration changes.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OpenLDAP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contains organization user and roles.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Management Server offers an API that is used by the Central Services server to communicate with the servers in each on-premises installation.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QPID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Server manages queuing system for analytics data.</a:t>
            </a:r>
            <a:endParaRPr sz="1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Char char="●"/>
            </a:pPr>
            <a:r>
              <a:rPr b="1"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Server manages analytics database.</a:t>
            </a:r>
            <a:endParaRPr sz="1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98842edb9_1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98842edb9_1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2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68" name="Google Shape;68;p12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9" name="Google Shape;69;p12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70" name="Google Shape;7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6" name="Google Shape;76;p1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77" name="Google Shape;77;p1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78" name="Google Shape;7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3" name="Google Shape;83;p14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4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86" name="Google Shape;8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0" name="Google Shape;90;p15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92" name="Google Shape;9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4" name="Google Shape;94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97" name="Google Shape;97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07" name="Google Shape;107;p17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08" name="Google Shape;108;p17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09" name="Google Shape;10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14" name="Google Shape;114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15" name="Google Shape;11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19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0" name="Google Shape;120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4" name="Google Shape;124;p20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5" name="Google Shape;125;p20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26" name="Google Shape;126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27" name="Google Shape;12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0" name="Google Shape;130;p21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1" name="Google Shape;131;p21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2" name="Google Shape;132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33" name="Google Shape;13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Google Shape;14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36" name="Google Shape;136;p2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39" name="Google Shape;13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3" name="Google Shape;163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2" name="Google Shape;182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Google Shape;20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Google Shape;22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" name="Google Shape;23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Google Shape;24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2" name="Google Shape;192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5" name="Google Shape;195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6" name="Google Shape;196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3" name="Google Shape;213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4" name="Google Shape;214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22" name="Google Shape;22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6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6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37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7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7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32" name="Google Shape;232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38" name="Google Shape;23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44" name="Google Shape;24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50" name="Google Shape;25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0" name="Google Shape;30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Google Shape;36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Google Shape;38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Google Shape;39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" name="Google Shape;40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Google Shape;46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Google Shape;47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Google Shape;48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Google Shape;51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Google Shape;52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Google Shape;53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0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26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34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36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31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  <p:sldLayoutId id="2147483682" r:id="rId28"/>
    <p:sldLayoutId id="2147483683" r:id="rId29"/>
    <p:sldLayoutId id="2147483684" r:id="rId30"/>
    <p:sldLayoutId id="2147483685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Architecture Bootcamp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Technology Stack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0"/>
          <p:cNvSpPr txBox="1"/>
          <p:nvPr/>
        </p:nvSpPr>
        <p:spPr>
          <a:xfrm>
            <a:off x="513750" y="197325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Scaling by capability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0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8" name="Google Shape;548;p50"/>
          <p:cNvSpPr txBox="1"/>
          <p:nvPr/>
        </p:nvSpPr>
        <p:spPr>
          <a:xfrm>
            <a:off x="4167525" y="990600"/>
            <a:ext cx="4616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Given the responsibility and capabilities offered by each component, scalability requirements and how they are implemented may vary.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 most scenarios, scaling to accommodate higher API volume may impact only components serving live API traffic.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Analytics data components may have to be scaled in response to increased API traffic and/or raw analytics data retention policy.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Other components may grow in number mostly driven by high availability requirements for those capabilities.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49" name="Google Shape;549;p50"/>
          <p:cNvGrpSpPr/>
          <p:nvPr/>
        </p:nvGrpSpPr>
        <p:grpSpPr>
          <a:xfrm>
            <a:off x="1484789" y="4619625"/>
            <a:ext cx="7668811" cy="554285"/>
            <a:chOff x="1484789" y="4562475"/>
            <a:chExt cx="7668811" cy="554285"/>
          </a:xfrm>
        </p:grpSpPr>
        <p:sp>
          <p:nvSpPr>
            <p:cNvPr id="550" name="Google Shape;550;p50"/>
            <p:cNvSpPr txBox="1"/>
            <p:nvPr/>
          </p:nvSpPr>
          <p:spPr>
            <a:xfrm>
              <a:off x="8532103" y="4842860"/>
              <a:ext cx="459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" sz="800">
                  <a:solidFill>
                    <a:srgbClr val="BDBDBD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‹#›</a:t>
              </a:fld>
              <a:endParaRPr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1" name="Google Shape;551;p50"/>
            <p:cNvSpPr/>
            <p:nvPr/>
          </p:nvSpPr>
          <p:spPr>
            <a:xfrm>
              <a:off x="1485900" y="4562475"/>
              <a:ext cx="7667700" cy="523800"/>
            </a:xfrm>
            <a:prstGeom prst="rect">
              <a:avLst/>
            </a:prstGeom>
            <a:solidFill>
              <a:srgbClr val="EBEBEB"/>
            </a:solidFill>
            <a:ln cap="flat" cmpd="sng" w="9525">
              <a:solidFill>
                <a:srgbClr val="4285F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50"/>
            <p:cNvGrpSpPr/>
            <p:nvPr/>
          </p:nvGrpSpPr>
          <p:grpSpPr>
            <a:xfrm>
              <a:off x="1484789" y="4581596"/>
              <a:ext cx="7335700" cy="531819"/>
              <a:chOff x="46514" y="3743396"/>
              <a:chExt cx="7335700" cy="531819"/>
            </a:xfrm>
          </p:grpSpPr>
          <p:sp>
            <p:nvSpPr>
              <p:cNvPr id="553" name="Google Shape;553;p50"/>
              <p:cNvSpPr/>
              <p:nvPr/>
            </p:nvSpPr>
            <p:spPr>
              <a:xfrm>
                <a:off x="4940532" y="4074687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34A853"/>
              </a:solidFill>
              <a:ln cap="flat" cmpd="sng" w="19050">
                <a:solidFill>
                  <a:srgbClr val="34A8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QD</a:t>
                </a:r>
                <a:endParaRPr b="1" sz="700">
                  <a:solidFill>
                    <a:srgbClr val="1C9AD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4" name="Google Shape;554;p50"/>
              <p:cNvSpPr/>
              <p:nvPr/>
            </p:nvSpPr>
            <p:spPr>
              <a:xfrm>
                <a:off x="4940532" y="3927679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34A853"/>
              </a:solidFill>
              <a:ln cap="flat" cmpd="sng" w="19050">
                <a:solidFill>
                  <a:srgbClr val="34A8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PG</a:t>
                </a:r>
                <a:endParaRPr b="1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5" name="Google Shape;555;p50"/>
              <p:cNvSpPr/>
              <p:nvPr/>
            </p:nvSpPr>
            <p:spPr>
              <a:xfrm>
                <a:off x="4940345" y="3780671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34A853"/>
              </a:solidFill>
              <a:ln cap="flat" cmpd="sng" w="19050">
                <a:solidFill>
                  <a:srgbClr val="34A8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OL</a:t>
                </a:r>
                <a:endParaRPr b="1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6" name="Google Shape;556;p50"/>
              <p:cNvSpPr/>
              <p:nvPr/>
            </p:nvSpPr>
            <p:spPr>
              <a:xfrm>
                <a:off x="3954047" y="3926491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34A853"/>
              </a:solidFill>
              <a:ln cap="flat" cmpd="sng" w="19050">
                <a:solidFill>
                  <a:srgbClr val="34A8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ZK</a:t>
                </a:r>
                <a:endParaRPr b="1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7" name="Google Shape;557;p50"/>
              <p:cNvSpPr/>
              <p:nvPr/>
            </p:nvSpPr>
            <p:spPr>
              <a:xfrm>
                <a:off x="3954047" y="4073499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34A853"/>
              </a:solidFill>
              <a:ln cap="flat" cmpd="sng" w="19050">
                <a:solidFill>
                  <a:srgbClr val="34A8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CS</a:t>
                </a:r>
                <a:endParaRPr b="1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8" name="Google Shape;558;p50"/>
              <p:cNvSpPr/>
              <p:nvPr/>
            </p:nvSpPr>
            <p:spPr>
              <a:xfrm>
                <a:off x="3957594" y="3780671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34A853"/>
              </a:solidFill>
              <a:ln cap="flat" cmpd="sng" w="19050">
                <a:solidFill>
                  <a:srgbClr val="34A8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MY</a:t>
                </a:r>
                <a:endParaRPr b="1" baseline="-25000" sz="700">
                  <a:solidFill>
                    <a:srgbClr val="1C9AD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59" name="Google Shape;559;p50"/>
              <p:cNvSpPr/>
              <p:nvPr/>
            </p:nvSpPr>
            <p:spPr>
              <a:xfrm>
                <a:off x="561195" y="4074688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UI</a:t>
                </a:r>
                <a:endParaRPr b="1" sz="700">
                  <a:solidFill>
                    <a:srgbClr val="FF43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0" name="Google Shape;560;p50"/>
              <p:cNvSpPr/>
              <p:nvPr/>
            </p:nvSpPr>
            <p:spPr>
              <a:xfrm>
                <a:off x="557424" y="3780671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R</a:t>
                </a:r>
                <a:endParaRPr b="1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1" name="Google Shape;561;p50"/>
              <p:cNvSpPr/>
              <p:nvPr/>
            </p:nvSpPr>
            <p:spPr>
              <a:xfrm>
                <a:off x="557424" y="3927680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MP</a:t>
                </a:r>
                <a:endParaRPr b="1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2" name="Google Shape;562;p50"/>
              <p:cNvSpPr/>
              <p:nvPr/>
            </p:nvSpPr>
            <p:spPr>
              <a:xfrm>
                <a:off x="1739992" y="3780671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MS</a:t>
                </a:r>
                <a:endParaRPr b="1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3" name="Google Shape;563;p50"/>
              <p:cNvSpPr/>
              <p:nvPr/>
            </p:nvSpPr>
            <p:spPr>
              <a:xfrm>
                <a:off x="1743539" y="4074688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QS</a:t>
                </a:r>
                <a:endParaRPr b="1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4" name="Google Shape;564;p50"/>
              <p:cNvSpPr/>
              <p:nvPr/>
            </p:nvSpPr>
            <p:spPr>
              <a:xfrm>
                <a:off x="1743539" y="3927679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PS</a:t>
                </a:r>
                <a:endParaRPr b="1" sz="700">
                  <a:solidFill>
                    <a:srgbClr val="FF43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5" name="Google Shape;565;p50"/>
              <p:cNvSpPr/>
              <p:nvPr/>
            </p:nvSpPr>
            <p:spPr>
              <a:xfrm>
                <a:off x="2949071" y="3780671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DP</a:t>
                </a:r>
                <a:endParaRPr b="1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6" name="Google Shape;566;p50"/>
              <p:cNvSpPr/>
              <p:nvPr/>
            </p:nvSpPr>
            <p:spPr>
              <a:xfrm>
                <a:off x="2953474" y="3931605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BA</a:t>
                </a:r>
                <a:endParaRPr b="1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7" name="Google Shape;567;p50"/>
              <p:cNvSpPr/>
              <p:nvPr/>
            </p:nvSpPr>
            <p:spPr>
              <a:xfrm>
                <a:off x="3205133" y="3761614"/>
                <a:ext cx="757200" cy="51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300" lIns="0" spcFirstLastPara="1" rIns="0" wrap="square" tIns="34300">
                <a:no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Developer Portal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 </a:t>
                </a: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BaaS Stack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 </a:t>
                </a: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BaaS Portal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8" name="Google Shape;568;p50"/>
              <p:cNvSpPr/>
              <p:nvPr/>
            </p:nvSpPr>
            <p:spPr>
              <a:xfrm>
                <a:off x="809731" y="3761614"/>
                <a:ext cx="917700" cy="51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300" lIns="0" spcFirstLastPara="1" rIns="0" wrap="square" tIns="34300">
                <a:no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Router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Message Processor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Enterprise UI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9" name="Google Shape;569;p50"/>
              <p:cNvSpPr/>
              <p:nvPr/>
            </p:nvSpPr>
            <p:spPr>
              <a:xfrm>
                <a:off x="1999077" y="3761614"/>
                <a:ext cx="1000500" cy="51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300" lIns="0" spcFirstLastPara="1" rIns="0" wrap="square" tIns="34300">
                <a:noAutofit/>
              </a:bodyPr>
              <a:lstStyle/>
              <a:p>
                <a:pPr indent="0" lvl="0" marL="0" marR="0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Management Server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Postgres Server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Qpid/Ingest Server</a:t>
                </a:r>
                <a:endParaRPr sz="700">
                  <a:solidFill>
                    <a:srgbClr val="5A5A5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0" name="Google Shape;570;p50"/>
              <p:cNvSpPr/>
              <p:nvPr/>
            </p:nvSpPr>
            <p:spPr>
              <a:xfrm>
                <a:off x="5200577" y="3761614"/>
                <a:ext cx="587400" cy="51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300" lIns="0" spcFirstLastPara="1" rIns="0" wrap="square" tIns="34300">
                <a:no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Openldap</a:t>
                </a:r>
                <a:endParaRPr sz="700">
                  <a:solidFill>
                    <a:srgbClr val="5A5A5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PostgreSQL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Apache Qpid</a:t>
                </a:r>
                <a:endParaRPr sz="700">
                  <a:solidFill>
                    <a:srgbClr val="5A5A5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1" name="Google Shape;571;p50"/>
              <p:cNvSpPr/>
              <p:nvPr/>
            </p:nvSpPr>
            <p:spPr>
              <a:xfrm>
                <a:off x="4214093" y="3761614"/>
                <a:ext cx="587400" cy="51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300" lIns="0" spcFirstLastPara="1" rIns="0" wrap="square" tIns="34300">
                <a:no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MySQL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Zookeeper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Cassandra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2" name="Google Shape;572;p50"/>
              <p:cNvSpPr/>
              <p:nvPr/>
            </p:nvSpPr>
            <p:spPr>
              <a:xfrm>
                <a:off x="5879833" y="3924942"/>
                <a:ext cx="219600" cy="115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700">
                  <a:solidFill>
                    <a:srgbClr val="5287A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3" name="Google Shape;573;p50"/>
              <p:cNvSpPr/>
              <p:nvPr/>
            </p:nvSpPr>
            <p:spPr>
              <a:xfrm>
                <a:off x="6138113" y="3761614"/>
                <a:ext cx="1244100" cy="51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300" lIns="0" spcFirstLastPara="1" rIns="0" wrap="square" tIns="34300">
                <a:noAutofit/>
              </a:bodyPr>
              <a:lstStyle/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Elastic Search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Server/Virtual Machine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marR="0" rtl="0" algn="l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POD</a:t>
                </a:r>
                <a:endParaRPr sz="7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4" name="Google Shape;574;p50"/>
              <p:cNvSpPr/>
              <p:nvPr/>
            </p:nvSpPr>
            <p:spPr>
              <a:xfrm>
                <a:off x="46514" y="3743396"/>
                <a:ext cx="5130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666666"/>
                    </a:solidFill>
                    <a:latin typeface="Roboto"/>
                    <a:ea typeface="Roboto"/>
                    <a:cs typeface="Roboto"/>
                    <a:sym typeface="Roboto"/>
                  </a:rPr>
                  <a:t>Legend:</a:t>
                </a:r>
                <a:endParaRPr b="1" sz="7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5" name="Google Shape;575;p50"/>
              <p:cNvSpPr/>
              <p:nvPr/>
            </p:nvSpPr>
            <p:spPr>
              <a:xfrm>
                <a:off x="5879833" y="4071497"/>
                <a:ext cx="222900" cy="115800"/>
              </a:xfrm>
              <a:prstGeom prst="rect">
                <a:avLst/>
              </a:prstGeom>
              <a:noFill/>
              <a:ln cap="flat" cmpd="sng" w="9525">
                <a:solidFill>
                  <a:srgbClr val="666666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34300" lIns="68625" spcFirstLastPara="1" rIns="68625" wrap="square" tIns="343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6" name="Google Shape;576;p50"/>
              <p:cNvSpPr/>
              <p:nvPr/>
            </p:nvSpPr>
            <p:spPr>
              <a:xfrm>
                <a:off x="2948592" y="4083421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BP</a:t>
                </a:r>
                <a:endParaRPr b="1" sz="700">
                  <a:solidFill>
                    <a:srgbClr val="FF43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7" name="Google Shape;577;p50"/>
              <p:cNvSpPr/>
              <p:nvPr/>
            </p:nvSpPr>
            <p:spPr>
              <a:xfrm>
                <a:off x="5875696" y="3780671"/>
                <a:ext cx="219600" cy="115800"/>
              </a:xfrm>
              <a:prstGeom prst="roundRect">
                <a:avLst>
                  <a:gd fmla="val 16667" name="adj"/>
                </a:avLst>
              </a:prstGeom>
              <a:solidFill>
                <a:srgbClr val="34A853"/>
              </a:solidFill>
              <a:ln cap="flat" cmpd="sng" w="19050">
                <a:solidFill>
                  <a:srgbClr val="34A85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ES</a:t>
                </a:r>
                <a:endParaRPr b="1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8" name="Google Shape;578;p50"/>
          <p:cNvGrpSpPr/>
          <p:nvPr/>
        </p:nvGrpSpPr>
        <p:grpSpPr>
          <a:xfrm>
            <a:off x="1198218" y="1125678"/>
            <a:ext cx="2351100" cy="3159216"/>
            <a:chOff x="1198218" y="973278"/>
            <a:chExt cx="2351100" cy="3159216"/>
          </a:xfrm>
        </p:grpSpPr>
        <p:sp>
          <p:nvSpPr>
            <p:cNvPr id="579" name="Google Shape;579;p50"/>
            <p:cNvSpPr/>
            <p:nvPr/>
          </p:nvSpPr>
          <p:spPr>
            <a:xfrm>
              <a:off x="1198218" y="1760862"/>
              <a:ext cx="2351100" cy="7923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0" name="Google Shape;580;p50"/>
            <p:cNvSpPr/>
            <p:nvPr/>
          </p:nvSpPr>
          <p:spPr>
            <a:xfrm>
              <a:off x="1198218" y="973278"/>
              <a:ext cx="2351100" cy="792300"/>
            </a:xfrm>
            <a:prstGeom prst="rect">
              <a:avLst/>
            </a:prstGeom>
            <a:solidFill>
              <a:srgbClr val="FFE599"/>
            </a:solidFill>
            <a:ln cap="flat" cmpd="sng" w="28575">
              <a:solidFill>
                <a:srgbClr val="FBBC05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1" name="Google Shape;581;p50"/>
            <p:cNvSpPr/>
            <p:nvPr/>
          </p:nvSpPr>
          <p:spPr>
            <a:xfrm>
              <a:off x="1198218" y="2551610"/>
              <a:ext cx="2351100" cy="7923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2" name="Google Shape;582;p50"/>
            <p:cNvSpPr txBox="1"/>
            <p:nvPr/>
          </p:nvSpPr>
          <p:spPr>
            <a:xfrm>
              <a:off x="1358526" y="1225278"/>
              <a:ext cx="7287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625" lIns="34300" spcFirstLastPara="1" rIns="34300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API Traffic</a:t>
              </a:r>
              <a:endParaRPr b="1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50"/>
            <p:cNvSpPr txBox="1"/>
            <p:nvPr/>
          </p:nvSpPr>
          <p:spPr>
            <a:xfrm>
              <a:off x="1358526" y="2012862"/>
              <a:ext cx="6570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625" lIns="34300" spcFirstLastPara="1" rIns="34300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b="1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50"/>
            <p:cNvSpPr txBox="1"/>
            <p:nvPr/>
          </p:nvSpPr>
          <p:spPr>
            <a:xfrm>
              <a:off x="1358526" y="2803610"/>
              <a:ext cx="9456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625" lIns="34300" spcFirstLastPara="1" rIns="34300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  <a:endParaRPr b="1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50"/>
            <p:cNvSpPr/>
            <p:nvPr/>
          </p:nvSpPr>
          <p:spPr>
            <a:xfrm>
              <a:off x="1198218" y="3340194"/>
              <a:ext cx="2351100" cy="7923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6" name="Google Shape;586;p50"/>
            <p:cNvSpPr txBox="1"/>
            <p:nvPr/>
          </p:nvSpPr>
          <p:spPr>
            <a:xfrm>
              <a:off x="1358526" y="3592194"/>
              <a:ext cx="737100" cy="28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625" lIns="34300" spcFirstLastPara="1" rIns="34300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Developer</a:t>
              </a:r>
              <a:endParaRPr b="1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7" name="Google Shape;587;p50"/>
            <p:cNvSpPr/>
            <p:nvPr/>
          </p:nvSpPr>
          <p:spPr>
            <a:xfrm>
              <a:off x="2254966" y="1295103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8" name="Google Shape;588;p50"/>
            <p:cNvSpPr/>
            <p:nvPr/>
          </p:nvSpPr>
          <p:spPr>
            <a:xfrm>
              <a:off x="2254966" y="2082687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2568938" y="1295103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MP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2882901" y="2082687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PS</a:t>
              </a:r>
              <a:endParaRPr sz="1100"/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3211239" y="2873435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ZK</a:t>
              </a:r>
              <a:endParaRPr b="1" baseline="-25000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2882901" y="1295103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2568938" y="2082687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3211239" y="2082687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PG</a:t>
              </a:r>
              <a:endParaRPr b="1" baseline="-25000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2568938" y="2873435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2254966" y="2873435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UI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2882901" y="2873435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OL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2254966" y="3662019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DP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2568938" y="3662019"/>
              <a:ext cx="245700" cy="1488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MY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0" name="Google Shape;600;p50"/>
          <p:cNvSpPr/>
          <p:nvPr/>
        </p:nvSpPr>
        <p:spPr>
          <a:xfrm>
            <a:off x="1198225" y="872225"/>
            <a:ext cx="2351100" cy="273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  Capability             Components Involved</a:t>
            </a:r>
            <a:endParaRPr b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1"/>
          <p:cNvSpPr txBox="1"/>
          <p:nvPr/>
        </p:nvSpPr>
        <p:spPr>
          <a:xfrm>
            <a:off x="513750" y="197325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Multitenancy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51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" name="Google Shape;607;p51"/>
          <p:cNvSpPr/>
          <p:nvPr/>
        </p:nvSpPr>
        <p:spPr>
          <a:xfrm>
            <a:off x="609605" y="1430078"/>
            <a:ext cx="1600200" cy="48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4300" lIns="0" spcFirstLastPara="1" rIns="0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  <a:latin typeface="Roboto"/>
                <a:ea typeface="Roboto"/>
                <a:cs typeface="Roboto"/>
                <a:sym typeface="Roboto"/>
              </a:rPr>
              <a:t>Region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51"/>
          <p:cNvSpPr/>
          <p:nvPr/>
        </p:nvSpPr>
        <p:spPr>
          <a:xfrm>
            <a:off x="609605" y="2082697"/>
            <a:ext cx="1600200" cy="48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4300" lIns="0" spcFirstLastPara="1" rIns="0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  <a:latin typeface="Roboto"/>
                <a:ea typeface="Roboto"/>
                <a:cs typeface="Roboto"/>
                <a:sym typeface="Roboto"/>
              </a:rPr>
              <a:t>Pod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51"/>
          <p:cNvSpPr/>
          <p:nvPr/>
        </p:nvSpPr>
        <p:spPr>
          <a:xfrm>
            <a:off x="609605" y="2735316"/>
            <a:ext cx="1600200" cy="48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FD2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4300" lIns="0" spcFirstLastPara="1" rIns="0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Org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51"/>
          <p:cNvSpPr/>
          <p:nvPr/>
        </p:nvSpPr>
        <p:spPr>
          <a:xfrm>
            <a:off x="609605" y="4040555"/>
            <a:ext cx="1600200" cy="48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FD2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4300" lIns="0" spcFirstLastPara="1" rIns="0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Virtual Host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51"/>
          <p:cNvSpPr/>
          <p:nvPr/>
        </p:nvSpPr>
        <p:spPr>
          <a:xfrm>
            <a:off x="609605" y="3387935"/>
            <a:ext cx="1600200" cy="48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FD2A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4300" lIns="0" spcFirstLastPara="1" rIns="0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2" name="Google Shape;612;p51"/>
          <p:cNvCxnSpPr>
            <a:stCxn id="607" idx="2"/>
            <a:endCxn id="608" idx="0"/>
          </p:cNvCxnSpPr>
          <p:nvPr/>
        </p:nvCxnSpPr>
        <p:spPr>
          <a:xfrm>
            <a:off x="1409705" y="1919678"/>
            <a:ext cx="0" cy="1629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13" name="Google Shape;613;p51"/>
          <p:cNvCxnSpPr>
            <a:stCxn id="609" idx="2"/>
            <a:endCxn id="611" idx="0"/>
          </p:cNvCxnSpPr>
          <p:nvPr/>
        </p:nvCxnSpPr>
        <p:spPr>
          <a:xfrm>
            <a:off x="1409705" y="3224916"/>
            <a:ext cx="0" cy="162900"/>
          </a:xfrm>
          <a:prstGeom prst="straightConnector1">
            <a:avLst/>
          </a:prstGeom>
          <a:noFill/>
          <a:ln cap="flat" cmpd="sng" w="9525">
            <a:solidFill>
              <a:srgbClr val="FD2A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4" name="Google Shape;614;p51"/>
          <p:cNvSpPr/>
          <p:nvPr/>
        </p:nvSpPr>
        <p:spPr>
          <a:xfrm>
            <a:off x="2362256" y="1455623"/>
            <a:ext cx="6172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Regional Services</a:t>
            </a:r>
            <a:r>
              <a:rPr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are shared by many pods across a single geographical region and  maintain state and provide an API that works across the pods in a region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51"/>
          <p:cNvSpPr/>
          <p:nvPr/>
        </p:nvSpPr>
        <p:spPr>
          <a:xfrm>
            <a:off x="2362256" y="2108250"/>
            <a:ext cx="6172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Pods</a:t>
            </a:r>
            <a:r>
              <a:rPr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are a collection of servers that share logical functions such as a Gateway Pod or an Analytics Pod.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51"/>
          <p:cNvSpPr/>
          <p:nvPr/>
        </p:nvSpPr>
        <p:spPr>
          <a:xfrm>
            <a:off x="2362256" y="2760879"/>
            <a:ext cx="6172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Orgs </a:t>
            </a:r>
            <a:r>
              <a:rPr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provide logical grouping to secure access to API management services. Orgs are associated with pods for servers – they can either share hardware or be isolated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7" name="Google Shape;617;p51"/>
          <p:cNvCxnSpPr>
            <a:stCxn id="611" idx="2"/>
            <a:endCxn id="610" idx="0"/>
          </p:cNvCxnSpPr>
          <p:nvPr/>
        </p:nvCxnSpPr>
        <p:spPr>
          <a:xfrm>
            <a:off x="1409705" y="3877535"/>
            <a:ext cx="0" cy="162900"/>
          </a:xfrm>
          <a:prstGeom prst="straightConnector1">
            <a:avLst/>
          </a:prstGeom>
          <a:noFill/>
          <a:ln cap="flat" cmpd="sng" w="9525">
            <a:solidFill>
              <a:srgbClr val="FD2A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8" name="Google Shape;618;p51"/>
          <p:cNvSpPr/>
          <p:nvPr/>
        </p:nvSpPr>
        <p:spPr>
          <a:xfrm>
            <a:off x="2362256" y="3413504"/>
            <a:ext cx="6172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Environments</a:t>
            </a:r>
            <a:r>
              <a:rPr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are virtual routes that allow API bundles to be deployed and tested within and Org.  Environments can be associated with pods for servers independently of the Org.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51"/>
          <p:cNvSpPr/>
          <p:nvPr/>
        </p:nvSpPr>
        <p:spPr>
          <a:xfrm>
            <a:off x="2362231" y="4066128"/>
            <a:ext cx="6172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Virtual Hosts </a:t>
            </a:r>
            <a:r>
              <a:rPr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are similar to Apache Virtual hosts and route traffic to environments based on ports and domain names.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51"/>
          <p:cNvSpPr/>
          <p:nvPr/>
        </p:nvSpPr>
        <p:spPr>
          <a:xfrm>
            <a:off x="605225" y="789050"/>
            <a:ext cx="1600200" cy="489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34300" lIns="0" spcFirstLastPara="1" rIns="0" wrap="square" tIns="34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86868"/>
                </a:solidFill>
                <a:latin typeface="Roboto"/>
                <a:ea typeface="Roboto"/>
                <a:cs typeface="Roboto"/>
                <a:sym typeface="Roboto"/>
              </a:rPr>
              <a:t>Planet</a:t>
            </a:r>
            <a:endParaRPr sz="1200">
              <a:solidFill>
                <a:srgbClr val="5A5A5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1" name="Google Shape;621;p51"/>
          <p:cNvCxnSpPr>
            <a:stCxn id="620" idx="2"/>
            <a:endCxn id="607" idx="0"/>
          </p:cNvCxnSpPr>
          <p:nvPr/>
        </p:nvCxnSpPr>
        <p:spPr>
          <a:xfrm>
            <a:off x="1405325" y="1278650"/>
            <a:ext cx="4500" cy="151500"/>
          </a:xfrm>
          <a:prstGeom prst="straightConnector1">
            <a:avLst/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22" name="Google Shape;622;p51"/>
          <p:cNvSpPr/>
          <p:nvPr/>
        </p:nvSpPr>
        <p:spPr>
          <a:xfrm>
            <a:off x="2357876" y="833940"/>
            <a:ext cx="6172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Planets</a:t>
            </a:r>
            <a:r>
              <a:rPr lang="en" sz="11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rPr>
              <a:t> represent an entire physical installation and it can encompass multiple regions and pods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3" name="Google Shape;623;p51"/>
          <p:cNvCxnSpPr>
            <a:stCxn id="609" idx="1"/>
            <a:endCxn id="608" idx="1"/>
          </p:cNvCxnSpPr>
          <p:nvPr/>
        </p:nvCxnSpPr>
        <p:spPr>
          <a:xfrm flipH="1" rot="10800000">
            <a:off x="609605" y="2327616"/>
            <a:ext cx="600" cy="652500"/>
          </a:xfrm>
          <a:prstGeom prst="bentConnector3">
            <a:avLst>
              <a:gd fmla="val -51946697" name="adj1"/>
            </a:avLst>
          </a:prstGeom>
          <a:noFill/>
          <a:ln cap="flat" cmpd="sng" w="9525">
            <a:solidFill>
              <a:srgbClr val="FD2A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2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/>
        </p:nvSpPr>
        <p:spPr>
          <a:xfrm>
            <a:off x="541000" y="645475"/>
            <a:ext cx="8116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Capabilities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Technology stack and Components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API BaaS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Technology stack and Components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/>
        </p:nvSpPr>
        <p:spPr>
          <a:xfrm>
            <a:off x="541000" y="2054250"/>
            <a:ext cx="4839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Edge - Capabilities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/>
        </p:nvSpPr>
        <p:spPr>
          <a:xfrm>
            <a:off x="513750" y="197325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– Capabilities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44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p44"/>
          <p:cNvSpPr txBox="1"/>
          <p:nvPr/>
        </p:nvSpPr>
        <p:spPr>
          <a:xfrm>
            <a:off x="566063" y="717975"/>
            <a:ext cx="82173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is comprised of several stateless components that use infrastructure services to persist data: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Gateway: Routing and API calls processing.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UIs: Enterprise UI, Developer Portal.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Infrastructure Services: Persistence of runtime, analytics and management.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Management Server: Provides REST API for all configuration and management tasks.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Note: Monetization, not showed in the diagram below, is part of Developer Services and leverages Gateway, Analytics Services and Management Server.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4" name="Google Shape;274;p44"/>
          <p:cNvGrpSpPr/>
          <p:nvPr/>
        </p:nvGrpSpPr>
        <p:grpSpPr>
          <a:xfrm>
            <a:off x="7699373" y="4005314"/>
            <a:ext cx="1354555" cy="582600"/>
            <a:chOff x="7699373" y="4005314"/>
            <a:chExt cx="1354555" cy="582600"/>
          </a:xfrm>
        </p:grpSpPr>
        <p:sp>
          <p:nvSpPr>
            <p:cNvPr id="275" name="Google Shape;275;p44"/>
            <p:cNvSpPr/>
            <p:nvPr/>
          </p:nvSpPr>
          <p:spPr>
            <a:xfrm>
              <a:off x="7709929" y="4005314"/>
              <a:ext cx="1344000" cy="5826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7834380" y="4245621"/>
              <a:ext cx="514800" cy="2034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Edge stack</a:t>
              </a:r>
              <a:endParaRPr sz="6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44"/>
            <p:cNvSpPr/>
            <p:nvPr/>
          </p:nvSpPr>
          <p:spPr>
            <a:xfrm>
              <a:off x="8438328" y="4240335"/>
              <a:ext cx="514800" cy="2034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Open Source</a:t>
              </a:r>
              <a:endParaRPr b="1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44"/>
            <p:cNvSpPr/>
            <p:nvPr/>
          </p:nvSpPr>
          <p:spPr>
            <a:xfrm>
              <a:off x="7699373" y="4005325"/>
              <a:ext cx="58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5A5A5A"/>
                  </a:solidFill>
                  <a:latin typeface="Roboto"/>
                  <a:ea typeface="Roboto"/>
                  <a:cs typeface="Roboto"/>
                  <a:sym typeface="Roboto"/>
                </a:rPr>
                <a:t>Legend:</a:t>
              </a:r>
              <a:endParaRPr sz="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" name="Google Shape;279;p44"/>
          <p:cNvGrpSpPr/>
          <p:nvPr/>
        </p:nvGrpSpPr>
        <p:grpSpPr>
          <a:xfrm>
            <a:off x="2397708" y="2323162"/>
            <a:ext cx="4367633" cy="2007526"/>
            <a:chOff x="2388183" y="2580337"/>
            <a:chExt cx="4367633" cy="2007526"/>
          </a:xfrm>
        </p:grpSpPr>
        <p:sp>
          <p:nvSpPr>
            <p:cNvPr id="280" name="Google Shape;280;p44"/>
            <p:cNvSpPr/>
            <p:nvPr/>
          </p:nvSpPr>
          <p:spPr>
            <a:xfrm>
              <a:off x="4290983" y="2584162"/>
              <a:ext cx="837300" cy="20037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4"/>
            <p:cNvSpPr/>
            <p:nvPr/>
          </p:nvSpPr>
          <p:spPr>
            <a:xfrm>
              <a:off x="5116831" y="3498140"/>
              <a:ext cx="1209000" cy="10896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4"/>
            <p:cNvSpPr/>
            <p:nvPr/>
          </p:nvSpPr>
          <p:spPr>
            <a:xfrm>
              <a:off x="2409143" y="3494737"/>
              <a:ext cx="1582800" cy="5109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4"/>
            <p:cNvSpPr/>
            <p:nvPr/>
          </p:nvSpPr>
          <p:spPr>
            <a:xfrm>
              <a:off x="2409142" y="4066658"/>
              <a:ext cx="1582800" cy="5178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4"/>
            <p:cNvSpPr/>
            <p:nvPr/>
          </p:nvSpPr>
          <p:spPr>
            <a:xfrm>
              <a:off x="2417141" y="3602339"/>
              <a:ext cx="7356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ANALYTICS 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44"/>
            <p:cNvSpPr/>
            <p:nvPr/>
          </p:nvSpPr>
          <p:spPr>
            <a:xfrm>
              <a:off x="4370674" y="2580337"/>
              <a:ext cx="6684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API 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6" name="Google Shape;286;p44"/>
            <p:cNvCxnSpPr>
              <a:stCxn id="287" idx="2"/>
              <a:endCxn id="288" idx="0"/>
            </p:cNvCxnSpPr>
            <p:nvPr/>
          </p:nvCxnSpPr>
          <p:spPr>
            <a:xfrm flipH="1">
              <a:off x="4704884" y="3894937"/>
              <a:ext cx="2100" cy="2286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9" name="Google Shape;289;p44"/>
            <p:cNvSpPr/>
            <p:nvPr/>
          </p:nvSpPr>
          <p:spPr>
            <a:xfrm>
              <a:off x="5479352" y="3551887"/>
              <a:ext cx="743700" cy="4002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API BaaS</a:t>
              </a:r>
              <a:b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" name="Google Shape;290;p44"/>
            <p:cNvSpPr/>
            <p:nvPr/>
          </p:nvSpPr>
          <p:spPr>
            <a:xfrm>
              <a:off x="2388183" y="4138817"/>
              <a:ext cx="7839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DEVELOPER 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44"/>
            <p:cNvSpPr/>
            <p:nvPr/>
          </p:nvSpPr>
          <p:spPr>
            <a:xfrm>
              <a:off x="3211602" y="3551887"/>
              <a:ext cx="743700" cy="4002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2" name="Google Shape;292;p44"/>
            <p:cNvCxnSpPr>
              <a:endCxn id="291" idx="0"/>
            </p:cNvCxnSpPr>
            <p:nvPr/>
          </p:nvCxnSpPr>
          <p:spPr>
            <a:xfrm flipH="1">
              <a:off x="3583452" y="3206887"/>
              <a:ext cx="886800" cy="3450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" name="Google Shape;288;p44"/>
            <p:cNvSpPr/>
            <p:nvPr/>
          </p:nvSpPr>
          <p:spPr>
            <a:xfrm>
              <a:off x="4332904" y="4123387"/>
              <a:ext cx="743700" cy="4002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Management Server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44"/>
            <p:cNvSpPr/>
            <p:nvPr/>
          </p:nvSpPr>
          <p:spPr>
            <a:xfrm>
              <a:off x="4335134" y="2928638"/>
              <a:ext cx="743700" cy="4002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4" name="Google Shape;294;p44"/>
            <p:cNvCxnSpPr>
              <a:stCxn id="293" idx="2"/>
              <a:endCxn id="287" idx="0"/>
            </p:cNvCxnSpPr>
            <p:nvPr/>
          </p:nvCxnSpPr>
          <p:spPr>
            <a:xfrm>
              <a:off x="4706984" y="3328838"/>
              <a:ext cx="0" cy="2802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44"/>
            <p:cNvCxnSpPr>
              <a:stCxn id="287" idx="1"/>
              <a:endCxn id="291" idx="3"/>
            </p:cNvCxnSpPr>
            <p:nvPr/>
          </p:nvCxnSpPr>
          <p:spPr>
            <a:xfrm rot="10800000">
              <a:off x="3955334" y="3751987"/>
              <a:ext cx="3798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44"/>
            <p:cNvCxnSpPr>
              <a:stCxn id="289" idx="1"/>
              <a:endCxn id="287" idx="3"/>
            </p:cNvCxnSpPr>
            <p:nvPr/>
          </p:nvCxnSpPr>
          <p:spPr>
            <a:xfrm rot="10800000">
              <a:off x="5078852" y="3751987"/>
              <a:ext cx="4005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7" name="Google Shape;297;p44"/>
            <p:cNvSpPr/>
            <p:nvPr/>
          </p:nvSpPr>
          <p:spPr>
            <a:xfrm>
              <a:off x="5479352" y="4123387"/>
              <a:ext cx="743700" cy="4002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UIs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44"/>
            <p:cNvSpPr/>
            <p:nvPr/>
          </p:nvSpPr>
          <p:spPr>
            <a:xfrm>
              <a:off x="5117109" y="3057800"/>
              <a:ext cx="1163100" cy="1488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44"/>
            <p:cNvSpPr/>
            <p:nvPr/>
          </p:nvSpPr>
          <p:spPr>
            <a:xfrm>
              <a:off x="3019282" y="3060034"/>
              <a:ext cx="1277700" cy="1488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44"/>
            <p:cNvSpPr/>
            <p:nvPr/>
          </p:nvSpPr>
          <p:spPr>
            <a:xfrm rot="1872520">
              <a:off x="5054854" y="3362554"/>
              <a:ext cx="457391" cy="149154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1" name="Google Shape;301;p44"/>
            <p:cNvCxnSpPr>
              <a:stCxn id="297" idx="1"/>
              <a:endCxn id="288" idx="3"/>
            </p:cNvCxnSpPr>
            <p:nvPr/>
          </p:nvCxnSpPr>
          <p:spPr>
            <a:xfrm rot="10800000">
              <a:off x="5076752" y="4323487"/>
              <a:ext cx="4026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44"/>
            <p:cNvCxnSpPr>
              <a:stCxn id="297" idx="0"/>
              <a:endCxn id="289" idx="2"/>
            </p:cNvCxnSpPr>
            <p:nvPr/>
          </p:nvCxnSpPr>
          <p:spPr>
            <a:xfrm rot="10800000">
              <a:off x="5851202" y="3952087"/>
              <a:ext cx="0" cy="1713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44"/>
            <p:cNvCxnSpPr/>
            <p:nvPr/>
          </p:nvCxnSpPr>
          <p:spPr>
            <a:xfrm flipH="1">
              <a:off x="3877560" y="3866212"/>
              <a:ext cx="507900" cy="3108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7" name="Google Shape;287;p44"/>
            <p:cNvSpPr/>
            <p:nvPr/>
          </p:nvSpPr>
          <p:spPr>
            <a:xfrm>
              <a:off x="4335134" y="3609037"/>
              <a:ext cx="743700" cy="2859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44"/>
            <p:cNvSpPr/>
            <p:nvPr/>
          </p:nvSpPr>
          <p:spPr>
            <a:xfrm>
              <a:off x="3219988" y="4123388"/>
              <a:ext cx="727200" cy="4002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Developer Portal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05" name="Google Shape;305;p44"/>
            <p:cNvCxnSpPr>
              <a:stCxn id="288" idx="1"/>
              <a:endCxn id="304" idx="3"/>
            </p:cNvCxnSpPr>
            <p:nvPr/>
          </p:nvCxnSpPr>
          <p:spPr>
            <a:xfrm rot="10800000">
              <a:off x="3947104" y="4323487"/>
              <a:ext cx="3858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06" name="Google Shape;306;p44"/>
            <p:cNvGrpSpPr/>
            <p:nvPr/>
          </p:nvGrpSpPr>
          <p:grpSpPr>
            <a:xfrm>
              <a:off x="2581057" y="2945863"/>
              <a:ext cx="482100" cy="507074"/>
              <a:chOff x="2581057" y="2945863"/>
              <a:chExt cx="482100" cy="507074"/>
            </a:xfrm>
          </p:grpSpPr>
          <p:sp>
            <p:nvSpPr>
              <p:cNvPr id="307" name="Google Shape;307;p44"/>
              <p:cNvSpPr/>
              <p:nvPr/>
            </p:nvSpPr>
            <p:spPr>
              <a:xfrm>
                <a:off x="2657339" y="2945863"/>
                <a:ext cx="324000" cy="311100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08" name="Google Shape;308;p44"/>
              <p:cNvGrpSpPr/>
              <p:nvPr/>
            </p:nvGrpSpPr>
            <p:grpSpPr>
              <a:xfrm>
                <a:off x="2581057" y="2997955"/>
                <a:ext cx="482100" cy="454981"/>
                <a:chOff x="2581057" y="2997955"/>
                <a:chExt cx="482100" cy="454981"/>
              </a:xfrm>
            </p:grpSpPr>
            <p:pic>
              <p:nvPicPr>
                <p:cNvPr id="309" name="Google Shape;309;p4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720749" y="2997955"/>
                  <a:ext cx="202800" cy="200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0" name="Google Shape;310;p44"/>
                <p:cNvSpPr txBox="1"/>
                <p:nvPr/>
              </p:nvSpPr>
              <p:spPr>
                <a:xfrm flipH="1">
                  <a:off x="2581057" y="3240237"/>
                  <a:ext cx="482100" cy="21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300" lIns="68625" spcFirstLastPara="1" rIns="68625" wrap="square" tIns="343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94949"/>
                    </a:buClr>
                    <a:buFont typeface="Arial"/>
                    <a:buNone/>
                  </a:pPr>
                  <a:r>
                    <a:rPr b="0" i="0" lang="en" sz="800">
                      <a:solidFill>
                        <a:srgbClr val="494949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Client</a:t>
                  </a:r>
                  <a:endParaRPr sz="8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grpSp>
          <p:nvGrpSpPr>
            <p:cNvPr id="311" name="Google Shape;311;p44"/>
            <p:cNvGrpSpPr/>
            <p:nvPr/>
          </p:nvGrpSpPr>
          <p:grpSpPr>
            <a:xfrm>
              <a:off x="6168417" y="2957789"/>
              <a:ext cx="587400" cy="495073"/>
              <a:chOff x="6168417" y="2957789"/>
              <a:chExt cx="587400" cy="495073"/>
            </a:xfrm>
          </p:grpSpPr>
          <p:sp>
            <p:nvSpPr>
              <p:cNvPr id="312" name="Google Shape;312;p44"/>
              <p:cNvSpPr txBox="1"/>
              <p:nvPr/>
            </p:nvSpPr>
            <p:spPr>
              <a:xfrm flipH="1">
                <a:off x="6168417" y="3253662"/>
                <a:ext cx="587400" cy="1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7800" lIns="55600" spcFirstLastPara="1" rIns="55600" wrap="square" tIns="27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494949"/>
                  </a:buClr>
                  <a:buFont typeface="Arial"/>
                  <a:buNone/>
                </a:pPr>
                <a:r>
                  <a:rPr b="0" i="0" lang="en" sz="800">
                    <a:solidFill>
                      <a:srgbClr val="494949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13" name="Google Shape;313;p44"/>
              <p:cNvSpPr/>
              <p:nvPr/>
            </p:nvSpPr>
            <p:spPr>
              <a:xfrm>
                <a:off x="6318484" y="2957789"/>
                <a:ext cx="287278" cy="287278"/>
              </a:xfrm>
              <a:custGeom>
                <a:rect b="b" l="l" r="r" t="t"/>
                <a:pathLst>
                  <a:path extrusionOk="0" h="943" w="944">
                    <a:moveTo>
                      <a:pt x="889" y="523"/>
                    </a:moveTo>
                    <a:lnTo>
                      <a:pt x="54" y="523"/>
                    </a:lnTo>
                    <a:cubicBezTo>
                      <a:pt x="26" y="523"/>
                      <a:pt x="0" y="545"/>
                      <a:pt x="0" y="576"/>
                    </a:cubicBezTo>
                    <a:lnTo>
                      <a:pt x="0" y="888"/>
                    </a:lnTo>
                    <a:cubicBezTo>
                      <a:pt x="0" y="917"/>
                      <a:pt x="23" y="942"/>
                      <a:pt x="54" y="942"/>
                    </a:cubicBezTo>
                    <a:lnTo>
                      <a:pt x="889" y="942"/>
                    </a:lnTo>
                    <a:cubicBezTo>
                      <a:pt x="917" y="942"/>
                      <a:pt x="943" y="920"/>
                      <a:pt x="943" y="888"/>
                    </a:cubicBezTo>
                    <a:lnTo>
                      <a:pt x="943" y="576"/>
                    </a:lnTo>
                    <a:cubicBezTo>
                      <a:pt x="943" y="548"/>
                      <a:pt x="917" y="523"/>
                      <a:pt x="889" y="523"/>
                    </a:cubicBezTo>
                    <a:close/>
                    <a:moveTo>
                      <a:pt x="209" y="838"/>
                    </a:moveTo>
                    <a:cubicBezTo>
                      <a:pt x="153" y="838"/>
                      <a:pt x="105" y="790"/>
                      <a:pt x="105" y="734"/>
                    </a:cubicBezTo>
                    <a:cubicBezTo>
                      <a:pt x="105" y="677"/>
                      <a:pt x="152" y="630"/>
                      <a:pt x="209" y="630"/>
                    </a:cubicBezTo>
                    <a:cubicBezTo>
                      <a:pt x="265" y="630"/>
                      <a:pt x="314" y="677"/>
                      <a:pt x="314" y="734"/>
                    </a:cubicBezTo>
                    <a:cubicBezTo>
                      <a:pt x="314" y="790"/>
                      <a:pt x="268" y="838"/>
                      <a:pt x="209" y="838"/>
                    </a:cubicBezTo>
                    <a:close/>
                    <a:moveTo>
                      <a:pt x="889" y="0"/>
                    </a:moveTo>
                    <a:lnTo>
                      <a:pt x="54" y="0"/>
                    </a:lnTo>
                    <a:cubicBezTo>
                      <a:pt x="26" y="0"/>
                      <a:pt x="0" y="23"/>
                      <a:pt x="0" y="54"/>
                    </a:cubicBezTo>
                    <a:lnTo>
                      <a:pt x="0" y="367"/>
                    </a:lnTo>
                    <a:cubicBezTo>
                      <a:pt x="0" y="396"/>
                      <a:pt x="23" y="421"/>
                      <a:pt x="54" y="421"/>
                    </a:cubicBezTo>
                    <a:lnTo>
                      <a:pt x="889" y="421"/>
                    </a:lnTo>
                    <a:cubicBezTo>
                      <a:pt x="917" y="421"/>
                      <a:pt x="943" y="398"/>
                      <a:pt x="943" y="367"/>
                    </a:cubicBezTo>
                    <a:lnTo>
                      <a:pt x="943" y="54"/>
                    </a:lnTo>
                    <a:cubicBezTo>
                      <a:pt x="943" y="26"/>
                      <a:pt x="917" y="0"/>
                      <a:pt x="889" y="0"/>
                    </a:cubicBezTo>
                    <a:close/>
                    <a:moveTo>
                      <a:pt x="209" y="314"/>
                    </a:moveTo>
                    <a:cubicBezTo>
                      <a:pt x="153" y="314"/>
                      <a:pt x="105" y="265"/>
                      <a:pt x="105" y="209"/>
                    </a:cubicBezTo>
                    <a:cubicBezTo>
                      <a:pt x="105" y="152"/>
                      <a:pt x="152" y="105"/>
                      <a:pt x="209" y="105"/>
                    </a:cubicBezTo>
                    <a:cubicBezTo>
                      <a:pt x="265" y="105"/>
                      <a:pt x="314" y="152"/>
                      <a:pt x="314" y="209"/>
                    </a:cubicBezTo>
                    <a:cubicBezTo>
                      <a:pt x="314" y="265"/>
                      <a:pt x="268" y="314"/>
                      <a:pt x="209" y="314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/>
        </p:nvSpPr>
        <p:spPr>
          <a:xfrm>
            <a:off x="513750" y="197325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– Scalability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5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45"/>
          <p:cNvSpPr txBox="1"/>
          <p:nvPr/>
        </p:nvSpPr>
        <p:spPr>
          <a:xfrm>
            <a:off x="566075" y="717975"/>
            <a:ext cx="82173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Management Server, Analytics Backend, API BaaS Backend and Developer Portal can also be set up in an HA way. Multiples instances of these capabilities within a single zone or across zones is possible.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Gateway, Infrastructure services, analytics and other capabilities can scale-out independently from each other.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1" name="Google Shape;321;p45"/>
          <p:cNvGrpSpPr/>
          <p:nvPr/>
        </p:nvGrpSpPr>
        <p:grpSpPr>
          <a:xfrm>
            <a:off x="7699373" y="4005314"/>
            <a:ext cx="1354555" cy="582600"/>
            <a:chOff x="7699373" y="4005314"/>
            <a:chExt cx="1354555" cy="582600"/>
          </a:xfrm>
        </p:grpSpPr>
        <p:sp>
          <p:nvSpPr>
            <p:cNvPr id="322" name="Google Shape;322;p45"/>
            <p:cNvSpPr/>
            <p:nvPr/>
          </p:nvSpPr>
          <p:spPr>
            <a:xfrm>
              <a:off x="7709929" y="4005314"/>
              <a:ext cx="1344000" cy="5826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5"/>
            <p:cNvSpPr/>
            <p:nvPr/>
          </p:nvSpPr>
          <p:spPr>
            <a:xfrm>
              <a:off x="7834380" y="4245621"/>
              <a:ext cx="514800" cy="2034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Edge stack</a:t>
              </a:r>
              <a:endParaRPr b="1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45"/>
            <p:cNvSpPr/>
            <p:nvPr/>
          </p:nvSpPr>
          <p:spPr>
            <a:xfrm>
              <a:off x="8438328" y="4240335"/>
              <a:ext cx="514800" cy="2034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Open Source</a:t>
              </a:r>
              <a:endParaRPr b="1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45"/>
            <p:cNvSpPr/>
            <p:nvPr/>
          </p:nvSpPr>
          <p:spPr>
            <a:xfrm>
              <a:off x="7699373" y="4005325"/>
              <a:ext cx="58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5A5A5A"/>
                  </a:solidFill>
                  <a:latin typeface="Roboto"/>
                  <a:ea typeface="Roboto"/>
                  <a:cs typeface="Roboto"/>
                  <a:sym typeface="Roboto"/>
                </a:rPr>
                <a:t>Legend:</a:t>
              </a:r>
              <a:endParaRPr sz="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6" name="Google Shape;326;p45"/>
          <p:cNvGrpSpPr/>
          <p:nvPr/>
        </p:nvGrpSpPr>
        <p:grpSpPr>
          <a:xfrm>
            <a:off x="2448394" y="1805705"/>
            <a:ext cx="4245985" cy="2695035"/>
            <a:chOff x="2448394" y="1805705"/>
            <a:chExt cx="4245985" cy="2695035"/>
          </a:xfrm>
        </p:grpSpPr>
        <p:sp>
          <p:nvSpPr>
            <p:cNvPr id="327" name="Google Shape;327;p45"/>
            <p:cNvSpPr/>
            <p:nvPr/>
          </p:nvSpPr>
          <p:spPr>
            <a:xfrm>
              <a:off x="5401922" y="3529189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3367D6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BaaS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45"/>
            <p:cNvSpPr/>
            <p:nvPr/>
          </p:nvSpPr>
          <p:spPr>
            <a:xfrm>
              <a:off x="3134171" y="3529189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3367D6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45"/>
            <p:cNvSpPr/>
            <p:nvPr/>
          </p:nvSpPr>
          <p:spPr>
            <a:xfrm>
              <a:off x="4255474" y="4100689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3367D6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Management Server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" name="Google Shape;330;p45"/>
            <p:cNvSpPr/>
            <p:nvPr/>
          </p:nvSpPr>
          <p:spPr>
            <a:xfrm>
              <a:off x="3142557" y="4100689"/>
              <a:ext cx="727075" cy="400050"/>
            </a:xfrm>
            <a:prstGeom prst="roundRect">
              <a:avLst>
                <a:gd fmla="val 16667" name="adj"/>
              </a:avLst>
            </a:prstGeom>
            <a:solidFill>
              <a:srgbClr val="3367D6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3367D6"/>
                  </a:solidFill>
                  <a:latin typeface="Roboto"/>
                  <a:ea typeface="Roboto"/>
                  <a:cs typeface="Roboto"/>
                  <a:sym typeface="Roboto"/>
                </a:rPr>
                <a:t>Developer Portal</a:t>
              </a:r>
              <a:endParaRPr b="1" sz="700">
                <a:solidFill>
                  <a:srgbClr val="3367D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45"/>
            <p:cNvSpPr/>
            <p:nvPr/>
          </p:nvSpPr>
          <p:spPr>
            <a:xfrm>
              <a:off x="4250139" y="3572229"/>
              <a:ext cx="743742" cy="28575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2" name="Google Shape;332;p45"/>
            <p:cNvCxnSpPr>
              <a:stCxn id="333" idx="2"/>
              <a:endCxn id="334" idx="0"/>
            </p:cNvCxnSpPr>
            <p:nvPr/>
          </p:nvCxnSpPr>
          <p:spPr>
            <a:xfrm flipH="1">
              <a:off x="4576825" y="3813810"/>
              <a:ext cx="2100" cy="2286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5" name="Google Shape;335;p45"/>
            <p:cNvSpPr/>
            <p:nvPr/>
          </p:nvSpPr>
          <p:spPr>
            <a:xfrm>
              <a:off x="5351273" y="3470910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API </a:t>
              </a: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BaaS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45"/>
            <p:cNvSpPr/>
            <p:nvPr/>
          </p:nvSpPr>
          <p:spPr>
            <a:xfrm>
              <a:off x="3083522" y="3470910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7" name="Google Shape;337;p45"/>
            <p:cNvCxnSpPr>
              <a:endCxn id="336" idx="0"/>
            </p:cNvCxnSpPr>
            <p:nvPr/>
          </p:nvCxnSpPr>
          <p:spPr>
            <a:xfrm flipH="1">
              <a:off x="3455393" y="3125910"/>
              <a:ext cx="886800" cy="3450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4" name="Google Shape;334;p45"/>
            <p:cNvSpPr/>
            <p:nvPr/>
          </p:nvSpPr>
          <p:spPr>
            <a:xfrm>
              <a:off x="4204825" y="4042410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Management Server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45"/>
            <p:cNvSpPr/>
            <p:nvPr/>
          </p:nvSpPr>
          <p:spPr>
            <a:xfrm>
              <a:off x="4207054" y="2847662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9" name="Google Shape;339;p45"/>
            <p:cNvCxnSpPr>
              <a:stCxn id="334" idx="1"/>
              <a:endCxn id="340" idx="3"/>
            </p:cNvCxnSpPr>
            <p:nvPr/>
          </p:nvCxnSpPr>
          <p:spPr>
            <a:xfrm rot="10800000">
              <a:off x="3819025" y="4242435"/>
              <a:ext cx="3858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45"/>
            <p:cNvCxnSpPr>
              <a:stCxn id="338" idx="2"/>
              <a:endCxn id="333" idx="0"/>
            </p:cNvCxnSpPr>
            <p:nvPr/>
          </p:nvCxnSpPr>
          <p:spPr>
            <a:xfrm>
              <a:off x="4578925" y="3247712"/>
              <a:ext cx="0" cy="2802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45"/>
            <p:cNvCxnSpPr>
              <a:stCxn id="333" idx="1"/>
              <a:endCxn id="336" idx="3"/>
            </p:cNvCxnSpPr>
            <p:nvPr/>
          </p:nvCxnSpPr>
          <p:spPr>
            <a:xfrm rot="10800000">
              <a:off x="3827254" y="3670935"/>
              <a:ext cx="3798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45"/>
            <p:cNvCxnSpPr>
              <a:stCxn id="335" idx="1"/>
              <a:endCxn id="333" idx="3"/>
            </p:cNvCxnSpPr>
            <p:nvPr/>
          </p:nvCxnSpPr>
          <p:spPr>
            <a:xfrm rot="10800000">
              <a:off x="4950773" y="3670935"/>
              <a:ext cx="4005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4" name="Google Shape;344;p45"/>
            <p:cNvSpPr/>
            <p:nvPr/>
          </p:nvSpPr>
          <p:spPr>
            <a:xfrm>
              <a:off x="5351273" y="4042410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UIs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" name="Google Shape;345;p45"/>
            <p:cNvSpPr/>
            <p:nvPr/>
          </p:nvSpPr>
          <p:spPr>
            <a:xfrm rot="1873321">
              <a:off x="4926810" y="3281678"/>
              <a:ext cx="457504" cy="148952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46" name="Google Shape;346;p45"/>
            <p:cNvCxnSpPr>
              <a:stCxn id="344" idx="1"/>
              <a:endCxn id="334" idx="3"/>
            </p:cNvCxnSpPr>
            <p:nvPr/>
          </p:nvCxnSpPr>
          <p:spPr>
            <a:xfrm rot="10800000">
              <a:off x="4948673" y="4242435"/>
              <a:ext cx="4026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45"/>
            <p:cNvCxnSpPr>
              <a:stCxn id="344" idx="0"/>
              <a:endCxn id="335" idx="2"/>
            </p:cNvCxnSpPr>
            <p:nvPr/>
          </p:nvCxnSpPr>
          <p:spPr>
            <a:xfrm rot="10800000">
              <a:off x="5723144" y="3871110"/>
              <a:ext cx="0" cy="1713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p45"/>
            <p:cNvCxnSpPr/>
            <p:nvPr/>
          </p:nvCxnSpPr>
          <p:spPr>
            <a:xfrm flipH="1">
              <a:off x="3749464" y="3785235"/>
              <a:ext cx="507916" cy="31095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0" name="Google Shape;340;p45"/>
            <p:cNvSpPr/>
            <p:nvPr/>
          </p:nvSpPr>
          <p:spPr>
            <a:xfrm>
              <a:off x="3091908" y="4042411"/>
              <a:ext cx="727075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Developer Portal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3" name="Google Shape;333;p45"/>
            <p:cNvSpPr/>
            <p:nvPr/>
          </p:nvSpPr>
          <p:spPr>
            <a:xfrm>
              <a:off x="4207054" y="3528060"/>
              <a:ext cx="743742" cy="285750"/>
            </a:xfrm>
            <a:prstGeom prst="roundRect">
              <a:avLst>
                <a:gd fmla="val 16667" name="adj"/>
              </a:avLst>
            </a:prstGeom>
            <a:solidFill>
              <a:srgbClr val="349351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45"/>
            <p:cNvSpPr/>
            <p:nvPr/>
          </p:nvSpPr>
          <p:spPr>
            <a:xfrm>
              <a:off x="2874762" y="2407282"/>
              <a:ext cx="343266" cy="14895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45"/>
            <p:cNvSpPr/>
            <p:nvPr/>
          </p:nvSpPr>
          <p:spPr>
            <a:xfrm>
              <a:off x="4207054" y="2262905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45"/>
            <p:cNvSpPr/>
            <p:nvPr/>
          </p:nvSpPr>
          <p:spPr>
            <a:xfrm>
              <a:off x="3234468" y="2327636"/>
              <a:ext cx="572110" cy="285750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45"/>
            <p:cNvSpPr/>
            <p:nvPr/>
          </p:nvSpPr>
          <p:spPr>
            <a:xfrm rot="-1474869">
              <a:off x="3816746" y="2106427"/>
              <a:ext cx="379704" cy="14903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45"/>
            <p:cNvSpPr/>
            <p:nvPr/>
          </p:nvSpPr>
          <p:spPr>
            <a:xfrm flipH="1" rot="-9325131">
              <a:off x="3820455" y="2727547"/>
              <a:ext cx="379704" cy="14903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45"/>
            <p:cNvSpPr/>
            <p:nvPr/>
          </p:nvSpPr>
          <p:spPr>
            <a:xfrm rot="-688921">
              <a:off x="5010492" y="2695121"/>
              <a:ext cx="1141614" cy="149021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5" name="Google Shape;355;p45"/>
            <p:cNvSpPr/>
            <p:nvPr/>
          </p:nvSpPr>
          <p:spPr>
            <a:xfrm flipH="1" rot="-10111079">
              <a:off x="5008042" y="2133032"/>
              <a:ext cx="1141614" cy="149021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4420925" y="2606618"/>
              <a:ext cx="3792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285F4"/>
                  </a:solidFill>
                  <a:latin typeface="Roboto"/>
                  <a:ea typeface="Roboto"/>
                  <a:cs typeface="Roboto"/>
                  <a:sym typeface="Roboto"/>
                </a:rPr>
                <a:t>. . .</a:t>
              </a:r>
              <a:endParaRPr sz="100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4207054" y="1805705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1" baseline="30000" sz="800">
                <a:solidFill>
                  <a:srgbClr val="FF43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3842599" y="2413188"/>
              <a:ext cx="343266" cy="14895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5008007" y="2402605"/>
              <a:ext cx="1144219" cy="17437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45"/>
            <p:cNvSpPr/>
            <p:nvPr/>
          </p:nvSpPr>
          <p:spPr>
            <a:xfrm>
              <a:off x="4163969" y="3486150"/>
              <a:ext cx="743742" cy="28575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61" name="Google Shape;361;p45"/>
            <p:cNvGrpSpPr/>
            <p:nvPr/>
          </p:nvGrpSpPr>
          <p:grpSpPr>
            <a:xfrm>
              <a:off x="6106979" y="2318213"/>
              <a:ext cx="587400" cy="495073"/>
              <a:chOff x="6168417" y="2957789"/>
              <a:chExt cx="587400" cy="495073"/>
            </a:xfrm>
          </p:grpSpPr>
          <p:sp>
            <p:nvSpPr>
              <p:cNvPr id="362" name="Google Shape;362;p45"/>
              <p:cNvSpPr txBox="1"/>
              <p:nvPr/>
            </p:nvSpPr>
            <p:spPr>
              <a:xfrm flipH="1">
                <a:off x="6168417" y="3253662"/>
                <a:ext cx="587400" cy="1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7800" lIns="55600" spcFirstLastPara="1" rIns="55600" wrap="square" tIns="27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494949"/>
                  </a:buClr>
                  <a:buFont typeface="Arial"/>
                  <a:buNone/>
                </a:pPr>
                <a:r>
                  <a:rPr b="0" i="0" lang="en" sz="800">
                    <a:solidFill>
                      <a:srgbClr val="494949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63" name="Google Shape;363;p45"/>
              <p:cNvSpPr/>
              <p:nvPr/>
            </p:nvSpPr>
            <p:spPr>
              <a:xfrm>
                <a:off x="6318484" y="2957789"/>
                <a:ext cx="287278" cy="287278"/>
              </a:xfrm>
              <a:custGeom>
                <a:rect b="b" l="l" r="r" t="t"/>
                <a:pathLst>
                  <a:path extrusionOk="0" h="943" w="944">
                    <a:moveTo>
                      <a:pt x="889" y="523"/>
                    </a:moveTo>
                    <a:lnTo>
                      <a:pt x="54" y="523"/>
                    </a:lnTo>
                    <a:cubicBezTo>
                      <a:pt x="26" y="523"/>
                      <a:pt x="0" y="545"/>
                      <a:pt x="0" y="576"/>
                    </a:cubicBezTo>
                    <a:lnTo>
                      <a:pt x="0" y="888"/>
                    </a:lnTo>
                    <a:cubicBezTo>
                      <a:pt x="0" y="917"/>
                      <a:pt x="23" y="942"/>
                      <a:pt x="54" y="942"/>
                    </a:cubicBezTo>
                    <a:lnTo>
                      <a:pt x="889" y="942"/>
                    </a:lnTo>
                    <a:cubicBezTo>
                      <a:pt x="917" y="942"/>
                      <a:pt x="943" y="920"/>
                      <a:pt x="943" y="888"/>
                    </a:cubicBezTo>
                    <a:lnTo>
                      <a:pt x="943" y="576"/>
                    </a:lnTo>
                    <a:cubicBezTo>
                      <a:pt x="943" y="548"/>
                      <a:pt x="917" y="523"/>
                      <a:pt x="889" y="523"/>
                    </a:cubicBezTo>
                    <a:close/>
                    <a:moveTo>
                      <a:pt x="209" y="838"/>
                    </a:moveTo>
                    <a:cubicBezTo>
                      <a:pt x="153" y="838"/>
                      <a:pt x="105" y="790"/>
                      <a:pt x="105" y="734"/>
                    </a:cubicBezTo>
                    <a:cubicBezTo>
                      <a:pt x="105" y="677"/>
                      <a:pt x="152" y="630"/>
                      <a:pt x="209" y="630"/>
                    </a:cubicBezTo>
                    <a:cubicBezTo>
                      <a:pt x="265" y="630"/>
                      <a:pt x="314" y="677"/>
                      <a:pt x="314" y="734"/>
                    </a:cubicBezTo>
                    <a:cubicBezTo>
                      <a:pt x="314" y="790"/>
                      <a:pt x="268" y="838"/>
                      <a:pt x="209" y="838"/>
                    </a:cubicBezTo>
                    <a:close/>
                    <a:moveTo>
                      <a:pt x="889" y="0"/>
                    </a:moveTo>
                    <a:lnTo>
                      <a:pt x="54" y="0"/>
                    </a:lnTo>
                    <a:cubicBezTo>
                      <a:pt x="26" y="0"/>
                      <a:pt x="0" y="23"/>
                      <a:pt x="0" y="54"/>
                    </a:cubicBezTo>
                    <a:lnTo>
                      <a:pt x="0" y="367"/>
                    </a:lnTo>
                    <a:cubicBezTo>
                      <a:pt x="0" y="396"/>
                      <a:pt x="23" y="421"/>
                      <a:pt x="54" y="421"/>
                    </a:cubicBezTo>
                    <a:lnTo>
                      <a:pt x="889" y="421"/>
                    </a:lnTo>
                    <a:cubicBezTo>
                      <a:pt x="917" y="421"/>
                      <a:pt x="943" y="398"/>
                      <a:pt x="943" y="367"/>
                    </a:cubicBezTo>
                    <a:lnTo>
                      <a:pt x="943" y="54"/>
                    </a:lnTo>
                    <a:cubicBezTo>
                      <a:pt x="943" y="26"/>
                      <a:pt x="917" y="0"/>
                      <a:pt x="889" y="0"/>
                    </a:cubicBezTo>
                    <a:close/>
                    <a:moveTo>
                      <a:pt x="209" y="314"/>
                    </a:moveTo>
                    <a:cubicBezTo>
                      <a:pt x="153" y="314"/>
                      <a:pt x="105" y="265"/>
                      <a:pt x="105" y="209"/>
                    </a:cubicBezTo>
                    <a:cubicBezTo>
                      <a:pt x="105" y="152"/>
                      <a:pt x="152" y="105"/>
                      <a:pt x="209" y="105"/>
                    </a:cubicBezTo>
                    <a:cubicBezTo>
                      <a:pt x="265" y="105"/>
                      <a:pt x="314" y="152"/>
                      <a:pt x="314" y="209"/>
                    </a:cubicBezTo>
                    <a:cubicBezTo>
                      <a:pt x="314" y="265"/>
                      <a:pt x="268" y="314"/>
                      <a:pt x="209" y="314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364" name="Google Shape;364;p45"/>
            <p:cNvGrpSpPr/>
            <p:nvPr/>
          </p:nvGrpSpPr>
          <p:grpSpPr>
            <a:xfrm>
              <a:off x="2448394" y="2318213"/>
              <a:ext cx="482100" cy="507074"/>
              <a:chOff x="2581057" y="2945863"/>
              <a:chExt cx="482100" cy="507074"/>
            </a:xfrm>
          </p:grpSpPr>
          <p:sp>
            <p:nvSpPr>
              <p:cNvPr id="365" name="Google Shape;365;p45"/>
              <p:cNvSpPr/>
              <p:nvPr/>
            </p:nvSpPr>
            <p:spPr>
              <a:xfrm>
                <a:off x="2657339" y="2945863"/>
                <a:ext cx="324000" cy="311100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66" name="Google Shape;366;p45"/>
              <p:cNvGrpSpPr/>
              <p:nvPr/>
            </p:nvGrpSpPr>
            <p:grpSpPr>
              <a:xfrm>
                <a:off x="2581057" y="2997955"/>
                <a:ext cx="482100" cy="454981"/>
                <a:chOff x="2581057" y="2997955"/>
                <a:chExt cx="482100" cy="454981"/>
              </a:xfrm>
            </p:grpSpPr>
            <p:pic>
              <p:nvPicPr>
                <p:cNvPr id="367" name="Google Shape;367;p4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720749" y="2997955"/>
                  <a:ext cx="202800" cy="200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68" name="Google Shape;368;p45"/>
                <p:cNvSpPr txBox="1"/>
                <p:nvPr/>
              </p:nvSpPr>
              <p:spPr>
                <a:xfrm flipH="1">
                  <a:off x="2581057" y="3240237"/>
                  <a:ext cx="482100" cy="21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300" lIns="68625" spcFirstLastPara="1" rIns="68625" wrap="square" tIns="343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94949"/>
                    </a:buClr>
                    <a:buFont typeface="Arial"/>
                    <a:buNone/>
                  </a:pPr>
                  <a:r>
                    <a:rPr b="0" i="0" lang="en" sz="800">
                      <a:solidFill>
                        <a:srgbClr val="494949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Client</a:t>
                  </a:r>
                  <a:endParaRPr sz="8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/>
        </p:nvSpPr>
        <p:spPr>
          <a:xfrm>
            <a:off x="513750" y="197325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– Scalability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6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5" name="Google Shape;375;p46"/>
          <p:cNvSpPr txBox="1"/>
          <p:nvPr/>
        </p:nvSpPr>
        <p:spPr>
          <a:xfrm>
            <a:off x="566075" y="717975"/>
            <a:ext cx="29868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Multi-DC and DR scalability.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is capable of scaling across multiple DCs/Regions in a active/active fashion.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Active data replication between sites using eventual consistency.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" name="Google Shape;376;p46"/>
          <p:cNvCxnSpPr>
            <a:stCxn id="377" idx="1"/>
            <a:endCxn id="378" idx="3"/>
          </p:cNvCxnSpPr>
          <p:nvPr/>
        </p:nvCxnSpPr>
        <p:spPr>
          <a:xfrm rot="10800000">
            <a:off x="5125433" y="965860"/>
            <a:ext cx="315000" cy="0"/>
          </a:xfrm>
          <a:prstGeom prst="straightConnector1">
            <a:avLst/>
          </a:prstGeom>
          <a:noFill/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46"/>
          <p:cNvCxnSpPr>
            <a:stCxn id="380" idx="1"/>
            <a:endCxn id="377" idx="3"/>
          </p:cNvCxnSpPr>
          <p:nvPr/>
        </p:nvCxnSpPr>
        <p:spPr>
          <a:xfrm rot="10800000">
            <a:off x="6047860" y="965860"/>
            <a:ext cx="329100" cy="0"/>
          </a:xfrm>
          <a:prstGeom prst="straightConnector1">
            <a:avLst/>
          </a:prstGeom>
          <a:noFill/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81" name="Google Shape;381;p46"/>
          <p:cNvGrpSpPr/>
          <p:nvPr/>
        </p:nvGrpSpPr>
        <p:grpSpPr>
          <a:xfrm>
            <a:off x="3483994" y="718578"/>
            <a:ext cx="5569934" cy="4084424"/>
            <a:chOff x="3483994" y="718578"/>
            <a:chExt cx="5569934" cy="4084424"/>
          </a:xfrm>
        </p:grpSpPr>
        <p:grpSp>
          <p:nvGrpSpPr>
            <p:cNvPr id="382" name="Google Shape;382;p46"/>
            <p:cNvGrpSpPr/>
            <p:nvPr/>
          </p:nvGrpSpPr>
          <p:grpSpPr>
            <a:xfrm>
              <a:off x="7699373" y="4005314"/>
              <a:ext cx="1354555" cy="582600"/>
              <a:chOff x="7699373" y="4005314"/>
              <a:chExt cx="1354555" cy="582600"/>
            </a:xfrm>
          </p:grpSpPr>
          <p:sp>
            <p:nvSpPr>
              <p:cNvPr id="383" name="Google Shape;383;p46"/>
              <p:cNvSpPr/>
              <p:nvPr/>
            </p:nvSpPr>
            <p:spPr>
              <a:xfrm>
                <a:off x="7709929" y="4005314"/>
                <a:ext cx="1344000" cy="58260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46"/>
              <p:cNvSpPr/>
              <p:nvPr/>
            </p:nvSpPr>
            <p:spPr>
              <a:xfrm>
                <a:off x="7834380" y="4245621"/>
                <a:ext cx="514800" cy="203400"/>
              </a:xfrm>
              <a:prstGeom prst="roundRect">
                <a:avLst>
                  <a:gd fmla="val 16667" name="adj"/>
                </a:avLst>
              </a:prstGeom>
              <a:solidFill>
                <a:srgbClr val="4285F4"/>
              </a:solidFill>
              <a:ln>
                <a:noFill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Edge stack</a:t>
                </a:r>
                <a:endParaRPr b="1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5" name="Google Shape;385;p46"/>
              <p:cNvSpPr/>
              <p:nvPr/>
            </p:nvSpPr>
            <p:spPr>
              <a:xfrm>
                <a:off x="8438328" y="4240335"/>
                <a:ext cx="514800" cy="203400"/>
              </a:xfrm>
              <a:prstGeom prst="roundRect">
                <a:avLst>
                  <a:gd fmla="val 16667" name="adj"/>
                </a:avLst>
              </a:prstGeom>
              <a:solidFill>
                <a:srgbClr val="34A853"/>
              </a:solidFill>
              <a:ln>
                <a:noFill/>
              </a:ln>
            </p:spPr>
            <p:txBody>
              <a:bodyPr anchorCtr="1" anchor="ctr" bIns="34300" lIns="0" spcFirstLastPara="1" rIns="0" wrap="square" tIns="343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Open Source</a:t>
                </a:r>
                <a:endParaRPr b="1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6" name="Google Shape;386;p46"/>
              <p:cNvSpPr/>
              <p:nvPr/>
            </p:nvSpPr>
            <p:spPr>
              <a:xfrm>
                <a:off x="7699373" y="4005325"/>
                <a:ext cx="5874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300" lIns="68625" spcFirstLastPara="1" rIns="68625" wrap="square" tIns="3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>
                    <a:solidFill>
                      <a:srgbClr val="5A5A5A"/>
                    </a:solidFill>
                    <a:latin typeface="Roboto"/>
                    <a:ea typeface="Roboto"/>
                    <a:cs typeface="Roboto"/>
                    <a:sym typeface="Roboto"/>
                  </a:rPr>
                  <a:t>Legend:</a:t>
                </a:r>
                <a:endParaRPr sz="800">
                  <a:solidFill>
                    <a:srgbClr val="5A5A5A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87" name="Google Shape;387;p46"/>
            <p:cNvSpPr/>
            <p:nvPr/>
          </p:nvSpPr>
          <p:spPr>
            <a:xfrm>
              <a:off x="4477830" y="2947427"/>
              <a:ext cx="2585079" cy="185557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6"/>
            <p:cNvSpPr/>
            <p:nvPr/>
          </p:nvSpPr>
          <p:spPr>
            <a:xfrm>
              <a:off x="4467236" y="718578"/>
              <a:ext cx="2585100" cy="18555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6"/>
            <p:cNvSpPr/>
            <p:nvPr/>
          </p:nvSpPr>
          <p:spPr>
            <a:xfrm rot="1151236">
              <a:off x="6073967" y="2456226"/>
              <a:ext cx="1089891" cy="148951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0" name="Google Shape;390;p46"/>
            <p:cNvSpPr/>
            <p:nvPr/>
          </p:nvSpPr>
          <p:spPr>
            <a:xfrm>
              <a:off x="3984830" y="2701432"/>
              <a:ext cx="378628" cy="1584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46"/>
            <p:cNvSpPr/>
            <p:nvPr/>
          </p:nvSpPr>
          <p:spPr>
            <a:xfrm>
              <a:off x="4477830" y="2621785"/>
              <a:ext cx="572110" cy="285750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2" name="Google Shape;392;p46"/>
            <p:cNvSpPr/>
            <p:nvPr/>
          </p:nvSpPr>
          <p:spPr>
            <a:xfrm rot="-1474869">
              <a:off x="5056900" y="2506517"/>
              <a:ext cx="379704" cy="14903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46"/>
            <p:cNvSpPr/>
            <p:nvPr/>
          </p:nvSpPr>
          <p:spPr>
            <a:xfrm flipH="1" rot="-9065177">
              <a:off x="6023042" y="2204477"/>
              <a:ext cx="1220186" cy="14888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94" name="Google Shape;394;p46"/>
            <p:cNvCxnSpPr/>
            <p:nvPr/>
          </p:nvCxnSpPr>
          <p:spPr>
            <a:xfrm rot="10800000">
              <a:off x="5120832" y="1085369"/>
              <a:ext cx="414892" cy="254025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5" name="Google Shape;395;p46"/>
            <p:cNvSpPr/>
            <p:nvPr/>
          </p:nvSpPr>
          <p:spPr>
            <a:xfrm flipH="1" rot="10800000">
              <a:off x="5395519" y="1365500"/>
              <a:ext cx="607500" cy="2334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500">
                  <a:solidFill>
                    <a:srgbClr val="1C9AD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Infrastructure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500">
                  <a:solidFill>
                    <a:srgbClr val="1C9AD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Services</a:t>
              </a:r>
              <a:endParaRPr sz="1100"/>
            </a:p>
          </p:txBody>
        </p:sp>
        <p:cxnSp>
          <p:nvCxnSpPr>
            <p:cNvPr id="396" name="Google Shape;396;p46"/>
            <p:cNvCxnSpPr>
              <a:stCxn id="397" idx="2"/>
              <a:endCxn id="377" idx="0"/>
            </p:cNvCxnSpPr>
            <p:nvPr/>
          </p:nvCxnSpPr>
          <p:spPr>
            <a:xfrm rot="10800000">
              <a:off x="5744190" y="802553"/>
              <a:ext cx="1800" cy="5136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8" name="Google Shape;398;p46"/>
            <p:cNvSpPr/>
            <p:nvPr/>
          </p:nvSpPr>
          <p:spPr>
            <a:xfrm>
              <a:off x="6376960" y="1269365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API </a:t>
              </a: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BaaS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4531459" y="802510"/>
              <a:ext cx="593958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Developer Portal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46"/>
            <p:cNvSpPr/>
            <p:nvPr/>
          </p:nvSpPr>
          <p:spPr>
            <a:xfrm>
              <a:off x="4524609" y="1269365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0" name="Google Shape;400;p46"/>
            <p:cNvCxnSpPr>
              <a:endCxn id="399" idx="2"/>
            </p:cNvCxnSpPr>
            <p:nvPr/>
          </p:nvCxnSpPr>
          <p:spPr>
            <a:xfrm rot="10800000">
              <a:off x="4828345" y="1596065"/>
              <a:ext cx="724200" cy="2820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7" name="Google Shape;377;p46"/>
            <p:cNvSpPr/>
            <p:nvPr/>
          </p:nvSpPr>
          <p:spPr>
            <a:xfrm>
              <a:off x="5440433" y="802510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Management Server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46"/>
            <p:cNvSpPr/>
            <p:nvPr/>
          </p:nvSpPr>
          <p:spPr>
            <a:xfrm>
              <a:off x="5442254" y="1778493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46"/>
            <p:cNvSpPr/>
            <p:nvPr/>
          </p:nvSpPr>
          <p:spPr>
            <a:xfrm flipH="1" rot="10800000">
              <a:off x="5442254" y="1316153"/>
              <a:ext cx="607472" cy="233325"/>
            </a:xfrm>
            <a:prstGeom prst="roundRect">
              <a:avLst>
                <a:gd fmla="val 16667" name="adj"/>
              </a:avLst>
            </a:prstGeom>
            <a:solidFill>
              <a:srgbClr val="349351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500">
                  <a:solidFill>
                    <a:srgbClr val="1C9AD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Infrastructure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500">
                  <a:solidFill>
                    <a:srgbClr val="1C9AD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Services</a:t>
              </a:r>
              <a:endParaRPr sz="1100"/>
            </a:p>
          </p:txBody>
        </p:sp>
        <p:cxnSp>
          <p:nvCxnSpPr>
            <p:cNvPr id="402" name="Google Shape;402;p46"/>
            <p:cNvCxnSpPr>
              <a:stCxn id="401" idx="0"/>
              <a:endCxn id="397" idx="0"/>
            </p:cNvCxnSpPr>
            <p:nvPr/>
          </p:nvCxnSpPr>
          <p:spPr>
            <a:xfrm rot="10800000">
              <a:off x="5745990" y="1549593"/>
              <a:ext cx="0" cy="2289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3" name="Google Shape;403;p46"/>
            <p:cNvCxnSpPr>
              <a:stCxn id="397" idx="1"/>
              <a:endCxn id="399" idx="3"/>
            </p:cNvCxnSpPr>
            <p:nvPr/>
          </p:nvCxnSpPr>
          <p:spPr>
            <a:xfrm rot="10800000">
              <a:off x="5132054" y="1432816"/>
              <a:ext cx="3102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4" name="Google Shape;404;p46"/>
            <p:cNvCxnSpPr>
              <a:stCxn id="398" idx="1"/>
              <a:endCxn id="397" idx="3"/>
            </p:cNvCxnSpPr>
            <p:nvPr/>
          </p:nvCxnSpPr>
          <p:spPr>
            <a:xfrm rot="10800000">
              <a:off x="6049660" y="1432715"/>
              <a:ext cx="3273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0" name="Google Shape;380;p46"/>
            <p:cNvSpPr/>
            <p:nvPr/>
          </p:nvSpPr>
          <p:spPr>
            <a:xfrm>
              <a:off x="6376960" y="802510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UIs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46"/>
            <p:cNvSpPr/>
            <p:nvPr/>
          </p:nvSpPr>
          <p:spPr>
            <a:xfrm flipH="1" rot="8926750">
              <a:off x="6030128" y="1629097"/>
              <a:ext cx="373743" cy="121703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6" name="Google Shape;406;p46"/>
            <p:cNvCxnSpPr>
              <a:stCxn id="380" idx="2"/>
              <a:endCxn id="398" idx="0"/>
            </p:cNvCxnSpPr>
            <p:nvPr/>
          </p:nvCxnSpPr>
          <p:spPr>
            <a:xfrm>
              <a:off x="6680696" y="1129210"/>
              <a:ext cx="0" cy="1401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7" name="Google Shape;407;p46"/>
            <p:cNvSpPr/>
            <p:nvPr/>
          </p:nvSpPr>
          <p:spPr>
            <a:xfrm>
              <a:off x="5442254" y="2159125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5488989" y="1272101"/>
              <a:ext cx="607472" cy="233325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9" name="Google Shape;409;p46"/>
            <p:cNvCxnSpPr/>
            <p:nvPr/>
          </p:nvCxnSpPr>
          <p:spPr>
            <a:xfrm flipH="1">
              <a:off x="5121156" y="4177890"/>
              <a:ext cx="414892" cy="254025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0" name="Google Shape;410;p46"/>
            <p:cNvSpPr/>
            <p:nvPr/>
          </p:nvSpPr>
          <p:spPr>
            <a:xfrm>
              <a:off x="5395842" y="3918384"/>
              <a:ext cx="607472" cy="233325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34A853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endParaRPr b="1" sz="700">
                <a:solidFill>
                  <a:srgbClr val="34A85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34A853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1" sz="700">
                <a:solidFill>
                  <a:srgbClr val="34A85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1" name="Google Shape;411;p46"/>
            <p:cNvCxnSpPr>
              <a:stCxn id="412" idx="2"/>
              <a:endCxn id="413" idx="0"/>
            </p:cNvCxnSpPr>
            <p:nvPr/>
          </p:nvCxnSpPr>
          <p:spPr>
            <a:xfrm flipH="1">
              <a:off x="5744513" y="4201130"/>
              <a:ext cx="1800" cy="1869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4" name="Google Shape;414;p46"/>
            <p:cNvSpPr/>
            <p:nvPr/>
          </p:nvSpPr>
          <p:spPr>
            <a:xfrm>
              <a:off x="6377283" y="3921120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API </a:t>
              </a: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BaaS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46"/>
            <p:cNvSpPr/>
            <p:nvPr/>
          </p:nvSpPr>
          <p:spPr>
            <a:xfrm>
              <a:off x="4531459" y="4387975"/>
              <a:ext cx="593958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Developer Portal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6" name="Google Shape;416;p46"/>
            <p:cNvSpPr/>
            <p:nvPr/>
          </p:nvSpPr>
          <p:spPr>
            <a:xfrm>
              <a:off x="4524609" y="3921120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7" name="Google Shape;417;p46"/>
            <p:cNvCxnSpPr>
              <a:endCxn id="416" idx="0"/>
            </p:cNvCxnSpPr>
            <p:nvPr/>
          </p:nvCxnSpPr>
          <p:spPr>
            <a:xfrm flipH="1">
              <a:off x="4828345" y="3639120"/>
              <a:ext cx="724500" cy="2820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3" name="Google Shape;413;p46"/>
            <p:cNvSpPr/>
            <p:nvPr/>
          </p:nvSpPr>
          <p:spPr>
            <a:xfrm>
              <a:off x="5440756" y="4387975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Management Server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46"/>
            <p:cNvSpPr/>
            <p:nvPr/>
          </p:nvSpPr>
          <p:spPr>
            <a:xfrm>
              <a:off x="5442577" y="3411991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9" name="Google Shape;419;p46"/>
            <p:cNvCxnSpPr>
              <a:stCxn id="413" idx="1"/>
              <a:endCxn id="415" idx="3"/>
            </p:cNvCxnSpPr>
            <p:nvPr/>
          </p:nvCxnSpPr>
          <p:spPr>
            <a:xfrm rot="10800000">
              <a:off x="5125456" y="4551325"/>
              <a:ext cx="3153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2" name="Google Shape;412;p46"/>
            <p:cNvSpPr/>
            <p:nvPr/>
          </p:nvSpPr>
          <p:spPr>
            <a:xfrm>
              <a:off x="5442577" y="3967805"/>
              <a:ext cx="607472" cy="233325"/>
            </a:xfrm>
            <a:prstGeom prst="roundRect">
              <a:avLst>
                <a:gd fmla="val 16667" name="adj"/>
              </a:avLst>
            </a:prstGeom>
            <a:solidFill>
              <a:srgbClr val="349351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500">
                  <a:solidFill>
                    <a:srgbClr val="1C9AD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Infrastructure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500">
                  <a:solidFill>
                    <a:srgbClr val="1C9AD6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Services</a:t>
              </a:r>
              <a:endParaRPr sz="1100"/>
            </a:p>
          </p:txBody>
        </p:sp>
        <p:cxnSp>
          <p:nvCxnSpPr>
            <p:cNvPr id="420" name="Google Shape;420;p46"/>
            <p:cNvCxnSpPr>
              <a:stCxn id="418" idx="2"/>
              <a:endCxn id="412" idx="0"/>
            </p:cNvCxnSpPr>
            <p:nvPr/>
          </p:nvCxnSpPr>
          <p:spPr>
            <a:xfrm>
              <a:off x="5746313" y="3738691"/>
              <a:ext cx="0" cy="229200"/>
            </a:xfrm>
            <a:prstGeom prst="straightConnector1">
              <a:avLst/>
            </a:prstGeom>
            <a:noFill/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1" name="Google Shape;421;p46"/>
            <p:cNvCxnSpPr>
              <a:stCxn id="412" idx="1"/>
              <a:endCxn id="416" idx="3"/>
            </p:cNvCxnSpPr>
            <p:nvPr/>
          </p:nvCxnSpPr>
          <p:spPr>
            <a:xfrm rot="10800000">
              <a:off x="5132077" y="4084468"/>
              <a:ext cx="3105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2" name="Google Shape;422;p46"/>
            <p:cNvCxnSpPr>
              <a:stCxn id="414" idx="1"/>
              <a:endCxn id="412" idx="3"/>
            </p:cNvCxnSpPr>
            <p:nvPr/>
          </p:nvCxnSpPr>
          <p:spPr>
            <a:xfrm rot="10800000">
              <a:off x="6049983" y="4084470"/>
              <a:ext cx="3273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3" name="Google Shape;423;p46"/>
            <p:cNvSpPr/>
            <p:nvPr/>
          </p:nvSpPr>
          <p:spPr>
            <a:xfrm>
              <a:off x="6377283" y="4387975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UIs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46"/>
            <p:cNvSpPr/>
            <p:nvPr/>
          </p:nvSpPr>
          <p:spPr>
            <a:xfrm rot="1873250">
              <a:off x="6030452" y="3766484"/>
              <a:ext cx="373743" cy="121703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5" name="Google Shape;425;p46"/>
            <p:cNvCxnSpPr>
              <a:stCxn id="423" idx="1"/>
              <a:endCxn id="413" idx="3"/>
            </p:cNvCxnSpPr>
            <p:nvPr/>
          </p:nvCxnSpPr>
          <p:spPr>
            <a:xfrm rot="10800000">
              <a:off x="6048183" y="4551325"/>
              <a:ext cx="3291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46"/>
            <p:cNvCxnSpPr>
              <a:stCxn id="423" idx="0"/>
              <a:endCxn id="414" idx="2"/>
            </p:cNvCxnSpPr>
            <p:nvPr/>
          </p:nvCxnSpPr>
          <p:spPr>
            <a:xfrm rot="10800000">
              <a:off x="6681020" y="4247875"/>
              <a:ext cx="0" cy="140100"/>
            </a:xfrm>
            <a:prstGeom prst="straightConnector1">
              <a:avLst/>
            </a:prstGeom>
            <a:noFill/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7" name="Google Shape;427;p46"/>
            <p:cNvSpPr/>
            <p:nvPr/>
          </p:nvSpPr>
          <p:spPr>
            <a:xfrm>
              <a:off x="5442577" y="3031360"/>
              <a:ext cx="607472" cy="3267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8" name="Google Shape;428;p46"/>
            <p:cNvSpPr/>
            <p:nvPr/>
          </p:nvSpPr>
          <p:spPr>
            <a:xfrm>
              <a:off x="5489312" y="4011755"/>
              <a:ext cx="607472" cy="233325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9" name="Google Shape;429;p46"/>
            <p:cNvSpPr/>
            <p:nvPr/>
          </p:nvSpPr>
          <p:spPr>
            <a:xfrm rot="-3256999">
              <a:off x="5010380" y="2187723"/>
              <a:ext cx="379659" cy="149088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0" name="Google Shape;430;p46"/>
            <p:cNvSpPr/>
            <p:nvPr/>
          </p:nvSpPr>
          <p:spPr>
            <a:xfrm flipH="1" rot="-9325131">
              <a:off x="5056900" y="2880181"/>
              <a:ext cx="379704" cy="14903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46"/>
            <p:cNvSpPr/>
            <p:nvPr/>
          </p:nvSpPr>
          <p:spPr>
            <a:xfrm flipH="1" rot="9648764">
              <a:off x="6075267" y="2920449"/>
              <a:ext cx="1089891" cy="148951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" name="Google Shape;432;p46"/>
            <p:cNvSpPr/>
            <p:nvPr/>
          </p:nvSpPr>
          <p:spPr>
            <a:xfrm rot="-1734823">
              <a:off x="6022633" y="3168125"/>
              <a:ext cx="1220186" cy="14888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46"/>
            <p:cNvSpPr/>
            <p:nvPr/>
          </p:nvSpPr>
          <p:spPr>
            <a:xfrm flipH="1" rot="-7543001">
              <a:off x="5017717" y="3230608"/>
              <a:ext cx="379659" cy="149088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46"/>
            <p:cNvSpPr/>
            <p:nvPr/>
          </p:nvSpPr>
          <p:spPr>
            <a:xfrm rot="5400000">
              <a:off x="4615129" y="2549048"/>
              <a:ext cx="2280825" cy="457688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57BB8A">
                <a:alpha val="76920"/>
              </a:srgbClr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 DATA REPLICATION</a:t>
              </a:r>
              <a:endPara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46"/>
            <p:cNvSpPr/>
            <p:nvPr/>
          </p:nvSpPr>
          <p:spPr>
            <a:xfrm>
              <a:off x="4477830" y="1892735"/>
              <a:ext cx="506340" cy="2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47D7D"/>
                  </a:solidFill>
                  <a:latin typeface="Roboto"/>
                  <a:ea typeface="Roboto"/>
                  <a:cs typeface="Roboto"/>
                  <a:sym typeface="Roboto"/>
                </a:rPr>
                <a:t>DC-1</a:t>
              </a:r>
              <a:endParaRPr sz="1200">
                <a:solidFill>
                  <a:srgbClr val="747D7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6" name="Google Shape;436;p46"/>
            <p:cNvSpPr/>
            <p:nvPr/>
          </p:nvSpPr>
          <p:spPr>
            <a:xfrm>
              <a:off x="4477830" y="3383011"/>
              <a:ext cx="506340" cy="254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747D7D"/>
                  </a:solidFill>
                  <a:latin typeface="Roboto"/>
                  <a:ea typeface="Roboto"/>
                  <a:cs typeface="Roboto"/>
                  <a:sym typeface="Roboto"/>
                </a:rPr>
                <a:t>DC-2</a:t>
              </a:r>
              <a:endParaRPr sz="1200">
                <a:solidFill>
                  <a:srgbClr val="747D7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46"/>
            <p:cNvSpPr/>
            <p:nvPr/>
          </p:nvSpPr>
          <p:spPr>
            <a:xfrm>
              <a:off x="7223957" y="2623578"/>
              <a:ext cx="572110" cy="285750"/>
            </a:xfrm>
            <a:prstGeom prst="roundRect">
              <a:avLst>
                <a:gd fmla="val 16667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46"/>
            <p:cNvSpPr/>
            <p:nvPr/>
          </p:nvSpPr>
          <p:spPr>
            <a:xfrm rot="-1474869">
              <a:off x="7841167" y="2545244"/>
              <a:ext cx="379704" cy="14903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9" name="Google Shape;439;p46"/>
            <p:cNvSpPr/>
            <p:nvPr/>
          </p:nvSpPr>
          <p:spPr>
            <a:xfrm flipH="1" rot="-9325131">
              <a:off x="7841167" y="2838627"/>
              <a:ext cx="379704" cy="149035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rgbClr val="77BDFF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0" name="Google Shape;440;p46"/>
            <p:cNvGrpSpPr/>
            <p:nvPr/>
          </p:nvGrpSpPr>
          <p:grpSpPr>
            <a:xfrm>
              <a:off x="3483994" y="2603288"/>
              <a:ext cx="482100" cy="507074"/>
              <a:chOff x="2581057" y="2945863"/>
              <a:chExt cx="482100" cy="507074"/>
            </a:xfrm>
          </p:grpSpPr>
          <p:sp>
            <p:nvSpPr>
              <p:cNvPr id="441" name="Google Shape;441;p46"/>
              <p:cNvSpPr/>
              <p:nvPr/>
            </p:nvSpPr>
            <p:spPr>
              <a:xfrm>
                <a:off x="2657339" y="2945863"/>
                <a:ext cx="324000" cy="311100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442" name="Google Shape;442;p46"/>
              <p:cNvGrpSpPr/>
              <p:nvPr/>
            </p:nvGrpSpPr>
            <p:grpSpPr>
              <a:xfrm>
                <a:off x="2581057" y="2997955"/>
                <a:ext cx="482100" cy="454981"/>
                <a:chOff x="2581057" y="2997955"/>
                <a:chExt cx="482100" cy="454981"/>
              </a:xfrm>
            </p:grpSpPr>
            <p:pic>
              <p:nvPicPr>
                <p:cNvPr id="443" name="Google Shape;443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720749" y="2997955"/>
                  <a:ext cx="202800" cy="200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44" name="Google Shape;444;p46"/>
                <p:cNvSpPr txBox="1"/>
                <p:nvPr/>
              </p:nvSpPr>
              <p:spPr>
                <a:xfrm flipH="1">
                  <a:off x="2581057" y="3240237"/>
                  <a:ext cx="482100" cy="21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300" lIns="68625" spcFirstLastPara="1" rIns="68625" wrap="square" tIns="343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94949"/>
                    </a:buClr>
                    <a:buFont typeface="Arial"/>
                    <a:buNone/>
                  </a:pPr>
                  <a:r>
                    <a:rPr b="0" i="0" lang="en" sz="800">
                      <a:solidFill>
                        <a:srgbClr val="494949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Client</a:t>
                  </a:r>
                  <a:endParaRPr sz="8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445" name="Google Shape;445;p46"/>
            <p:cNvSpPr/>
            <p:nvPr/>
          </p:nvSpPr>
          <p:spPr>
            <a:xfrm>
              <a:off x="8265971" y="2387063"/>
              <a:ext cx="287278" cy="287278"/>
            </a:xfrm>
            <a:custGeom>
              <a:rect b="b" l="l" r="r" t="t"/>
              <a:pathLst>
                <a:path extrusionOk="0" h="943" w="944">
                  <a:moveTo>
                    <a:pt x="889" y="523"/>
                  </a:moveTo>
                  <a:lnTo>
                    <a:pt x="54" y="523"/>
                  </a:lnTo>
                  <a:cubicBezTo>
                    <a:pt x="26" y="523"/>
                    <a:pt x="0" y="545"/>
                    <a:pt x="0" y="576"/>
                  </a:cubicBezTo>
                  <a:lnTo>
                    <a:pt x="0" y="888"/>
                  </a:lnTo>
                  <a:cubicBezTo>
                    <a:pt x="0" y="917"/>
                    <a:pt x="23" y="942"/>
                    <a:pt x="54" y="942"/>
                  </a:cubicBezTo>
                  <a:lnTo>
                    <a:pt x="889" y="942"/>
                  </a:lnTo>
                  <a:cubicBezTo>
                    <a:pt x="917" y="942"/>
                    <a:pt x="943" y="920"/>
                    <a:pt x="943" y="888"/>
                  </a:cubicBezTo>
                  <a:lnTo>
                    <a:pt x="943" y="576"/>
                  </a:lnTo>
                  <a:cubicBezTo>
                    <a:pt x="943" y="548"/>
                    <a:pt x="917" y="523"/>
                    <a:pt x="889" y="523"/>
                  </a:cubicBezTo>
                  <a:close/>
                  <a:moveTo>
                    <a:pt x="209" y="838"/>
                  </a:moveTo>
                  <a:cubicBezTo>
                    <a:pt x="153" y="838"/>
                    <a:pt x="105" y="790"/>
                    <a:pt x="105" y="734"/>
                  </a:cubicBezTo>
                  <a:cubicBezTo>
                    <a:pt x="105" y="677"/>
                    <a:pt x="152" y="630"/>
                    <a:pt x="209" y="630"/>
                  </a:cubicBezTo>
                  <a:cubicBezTo>
                    <a:pt x="265" y="630"/>
                    <a:pt x="314" y="677"/>
                    <a:pt x="314" y="734"/>
                  </a:cubicBezTo>
                  <a:cubicBezTo>
                    <a:pt x="314" y="790"/>
                    <a:pt x="268" y="838"/>
                    <a:pt x="209" y="838"/>
                  </a:cubicBezTo>
                  <a:close/>
                  <a:moveTo>
                    <a:pt x="889" y="0"/>
                  </a:moveTo>
                  <a:lnTo>
                    <a:pt x="54" y="0"/>
                  </a:lnTo>
                  <a:cubicBezTo>
                    <a:pt x="26" y="0"/>
                    <a:pt x="0" y="23"/>
                    <a:pt x="0" y="54"/>
                  </a:cubicBezTo>
                  <a:lnTo>
                    <a:pt x="0" y="367"/>
                  </a:lnTo>
                  <a:cubicBezTo>
                    <a:pt x="0" y="396"/>
                    <a:pt x="23" y="421"/>
                    <a:pt x="54" y="421"/>
                  </a:cubicBezTo>
                  <a:lnTo>
                    <a:pt x="889" y="421"/>
                  </a:lnTo>
                  <a:cubicBezTo>
                    <a:pt x="917" y="421"/>
                    <a:pt x="943" y="398"/>
                    <a:pt x="943" y="367"/>
                  </a:cubicBezTo>
                  <a:lnTo>
                    <a:pt x="943" y="54"/>
                  </a:lnTo>
                  <a:cubicBezTo>
                    <a:pt x="943" y="26"/>
                    <a:pt x="917" y="0"/>
                    <a:pt x="889" y="0"/>
                  </a:cubicBezTo>
                  <a:close/>
                  <a:moveTo>
                    <a:pt x="209" y="314"/>
                  </a:moveTo>
                  <a:cubicBezTo>
                    <a:pt x="153" y="314"/>
                    <a:pt x="105" y="265"/>
                    <a:pt x="105" y="209"/>
                  </a:cubicBezTo>
                  <a:cubicBezTo>
                    <a:pt x="105" y="152"/>
                    <a:pt x="152" y="105"/>
                    <a:pt x="209" y="105"/>
                  </a:cubicBezTo>
                  <a:cubicBezTo>
                    <a:pt x="265" y="105"/>
                    <a:pt x="314" y="152"/>
                    <a:pt x="314" y="209"/>
                  </a:cubicBezTo>
                  <a:cubicBezTo>
                    <a:pt x="314" y="265"/>
                    <a:pt x="268" y="314"/>
                    <a:pt x="209" y="31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46"/>
            <p:cNvSpPr txBox="1"/>
            <p:nvPr/>
          </p:nvSpPr>
          <p:spPr>
            <a:xfrm flipH="1">
              <a:off x="8113592" y="3142973"/>
              <a:ext cx="587400" cy="1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800" lIns="55600" spcFirstLastPara="1" rIns="55600" wrap="square" tIns="27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494949"/>
                </a:buClr>
                <a:buFont typeface="Arial"/>
                <a:buNone/>
              </a:pPr>
              <a:r>
                <a:rPr b="0" i="0" lang="en" sz="800">
                  <a:solidFill>
                    <a:srgbClr val="494949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8263646" y="2843888"/>
              <a:ext cx="287278" cy="287278"/>
            </a:xfrm>
            <a:custGeom>
              <a:rect b="b" l="l" r="r" t="t"/>
              <a:pathLst>
                <a:path extrusionOk="0" h="943" w="944">
                  <a:moveTo>
                    <a:pt x="889" y="523"/>
                  </a:moveTo>
                  <a:lnTo>
                    <a:pt x="54" y="523"/>
                  </a:lnTo>
                  <a:cubicBezTo>
                    <a:pt x="26" y="523"/>
                    <a:pt x="0" y="545"/>
                    <a:pt x="0" y="576"/>
                  </a:cubicBezTo>
                  <a:lnTo>
                    <a:pt x="0" y="888"/>
                  </a:lnTo>
                  <a:cubicBezTo>
                    <a:pt x="0" y="917"/>
                    <a:pt x="23" y="942"/>
                    <a:pt x="54" y="942"/>
                  </a:cubicBezTo>
                  <a:lnTo>
                    <a:pt x="889" y="942"/>
                  </a:lnTo>
                  <a:cubicBezTo>
                    <a:pt x="917" y="942"/>
                    <a:pt x="943" y="920"/>
                    <a:pt x="943" y="888"/>
                  </a:cubicBezTo>
                  <a:lnTo>
                    <a:pt x="943" y="576"/>
                  </a:lnTo>
                  <a:cubicBezTo>
                    <a:pt x="943" y="548"/>
                    <a:pt x="917" y="523"/>
                    <a:pt x="889" y="523"/>
                  </a:cubicBezTo>
                  <a:close/>
                  <a:moveTo>
                    <a:pt x="209" y="838"/>
                  </a:moveTo>
                  <a:cubicBezTo>
                    <a:pt x="153" y="838"/>
                    <a:pt x="105" y="790"/>
                    <a:pt x="105" y="734"/>
                  </a:cubicBezTo>
                  <a:cubicBezTo>
                    <a:pt x="105" y="677"/>
                    <a:pt x="152" y="630"/>
                    <a:pt x="209" y="630"/>
                  </a:cubicBezTo>
                  <a:cubicBezTo>
                    <a:pt x="265" y="630"/>
                    <a:pt x="314" y="677"/>
                    <a:pt x="314" y="734"/>
                  </a:cubicBezTo>
                  <a:cubicBezTo>
                    <a:pt x="314" y="790"/>
                    <a:pt x="268" y="838"/>
                    <a:pt x="209" y="838"/>
                  </a:cubicBezTo>
                  <a:close/>
                  <a:moveTo>
                    <a:pt x="889" y="0"/>
                  </a:moveTo>
                  <a:lnTo>
                    <a:pt x="54" y="0"/>
                  </a:lnTo>
                  <a:cubicBezTo>
                    <a:pt x="26" y="0"/>
                    <a:pt x="0" y="23"/>
                    <a:pt x="0" y="54"/>
                  </a:cubicBezTo>
                  <a:lnTo>
                    <a:pt x="0" y="367"/>
                  </a:lnTo>
                  <a:cubicBezTo>
                    <a:pt x="0" y="396"/>
                    <a:pt x="23" y="421"/>
                    <a:pt x="54" y="421"/>
                  </a:cubicBezTo>
                  <a:lnTo>
                    <a:pt x="889" y="421"/>
                  </a:lnTo>
                  <a:cubicBezTo>
                    <a:pt x="917" y="421"/>
                    <a:pt x="943" y="398"/>
                    <a:pt x="943" y="367"/>
                  </a:cubicBezTo>
                  <a:lnTo>
                    <a:pt x="943" y="54"/>
                  </a:lnTo>
                  <a:cubicBezTo>
                    <a:pt x="943" y="26"/>
                    <a:pt x="917" y="0"/>
                    <a:pt x="889" y="0"/>
                  </a:cubicBezTo>
                  <a:close/>
                  <a:moveTo>
                    <a:pt x="209" y="314"/>
                  </a:moveTo>
                  <a:cubicBezTo>
                    <a:pt x="153" y="314"/>
                    <a:pt x="105" y="265"/>
                    <a:pt x="105" y="209"/>
                  </a:cubicBezTo>
                  <a:cubicBezTo>
                    <a:pt x="105" y="152"/>
                    <a:pt x="152" y="105"/>
                    <a:pt x="209" y="105"/>
                  </a:cubicBezTo>
                  <a:cubicBezTo>
                    <a:pt x="265" y="105"/>
                    <a:pt x="314" y="152"/>
                    <a:pt x="314" y="209"/>
                  </a:cubicBezTo>
                  <a:cubicBezTo>
                    <a:pt x="314" y="265"/>
                    <a:pt x="268" y="314"/>
                    <a:pt x="209" y="314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"/>
          <p:cNvSpPr txBox="1"/>
          <p:nvPr/>
        </p:nvSpPr>
        <p:spPr>
          <a:xfrm>
            <a:off x="541000" y="2054250"/>
            <a:ext cx="75561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Edge - Technology Stack and Components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/>
          <p:nvPr/>
        </p:nvSpPr>
        <p:spPr>
          <a:xfrm>
            <a:off x="513750" y="197325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– Component View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8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9" name="Google Shape;459;p48"/>
          <p:cNvSpPr txBox="1"/>
          <p:nvPr/>
        </p:nvSpPr>
        <p:spPr>
          <a:xfrm>
            <a:off x="358580" y="704297"/>
            <a:ext cx="8432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box represents a process. These processes can be can be run on independant of each other or collocated across a limited number of VM/servers.</a:t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0" name="Google Shape;460;p48"/>
          <p:cNvGrpSpPr/>
          <p:nvPr/>
        </p:nvGrpSpPr>
        <p:grpSpPr>
          <a:xfrm>
            <a:off x="7699223" y="4260239"/>
            <a:ext cx="1354555" cy="582600"/>
            <a:chOff x="7699373" y="4005314"/>
            <a:chExt cx="1354555" cy="582600"/>
          </a:xfrm>
        </p:grpSpPr>
        <p:sp>
          <p:nvSpPr>
            <p:cNvPr id="461" name="Google Shape;461;p48"/>
            <p:cNvSpPr/>
            <p:nvPr/>
          </p:nvSpPr>
          <p:spPr>
            <a:xfrm>
              <a:off x="7709929" y="4005314"/>
              <a:ext cx="1344000" cy="5826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8"/>
            <p:cNvSpPr/>
            <p:nvPr/>
          </p:nvSpPr>
          <p:spPr>
            <a:xfrm>
              <a:off x="7834380" y="4245621"/>
              <a:ext cx="514800" cy="20340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Edge stack</a:t>
              </a:r>
              <a:endParaRPr b="1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48"/>
            <p:cNvSpPr/>
            <p:nvPr/>
          </p:nvSpPr>
          <p:spPr>
            <a:xfrm>
              <a:off x="8438328" y="4240335"/>
              <a:ext cx="514800" cy="20340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Open Source</a:t>
              </a:r>
              <a:endParaRPr b="1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48"/>
            <p:cNvSpPr/>
            <p:nvPr/>
          </p:nvSpPr>
          <p:spPr>
            <a:xfrm>
              <a:off x="7699373" y="4005325"/>
              <a:ext cx="5874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5A5A5A"/>
                  </a:solidFill>
                  <a:latin typeface="Roboto"/>
                  <a:ea typeface="Roboto"/>
                  <a:cs typeface="Roboto"/>
                  <a:sym typeface="Roboto"/>
                </a:rPr>
                <a:t>Legend:</a:t>
              </a:r>
              <a:endParaRPr sz="800">
                <a:solidFill>
                  <a:srgbClr val="5A5A5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5" name="Google Shape;465;p48"/>
          <p:cNvGrpSpPr/>
          <p:nvPr/>
        </p:nvGrpSpPr>
        <p:grpSpPr>
          <a:xfrm>
            <a:off x="1525219" y="1416742"/>
            <a:ext cx="5970435" cy="3004306"/>
            <a:chOff x="229819" y="1416742"/>
            <a:chExt cx="5970435" cy="3004306"/>
          </a:xfrm>
        </p:grpSpPr>
        <p:sp>
          <p:nvSpPr>
            <p:cNvPr id="466" name="Google Shape;466;p48"/>
            <p:cNvSpPr/>
            <p:nvPr/>
          </p:nvSpPr>
          <p:spPr>
            <a:xfrm>
              <a:off x="940540" y="1416742"/>
              <a:ext cx="4477771" cy="3004200"/>
            </a:xfrm>
            <a:prstGeom prst="rect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i="1" sz="700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8"/>
            <p:cNvSpPr/>
            <p:nvPr/>
          </p:nvSpPr>
          <p:spPr>
            <a:xfrm>
              <a:off x="940539" y="1416742"/>
              <a:ext cx="2860548" cy="19431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8"/>
            <p:cNvSpPr/>
            <p:nvPr/>
          </p:nvSpPr>
          <p:spPr>
            <a:xfrm>
              <a:off x="940542" y="1445318"/>
              <a:ext cx="976190" cy="207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API SERVICES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48"/>
            <p:cNvSpPr/>
            <p:nvPr/>
          </p:nvSpPr>
          <p:spPr>
            <a:xfrm>
              <a:off x="940539" y="3909965"/>
              <a:ext cx="2860548" cy="510975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8"/>
            <p:cNvSpPr/>
            <p:nvPr/>
          </p:nvSpPr>
          <p:spPr>
            <a:xfrm>
              <a:off x="940541" y="3985144"/>
              <a:ext cx="883391" cy="346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DEVELOPER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48"/>
            <p:cNvSpPr/>
            <p:nvPr/>
          </p:nvSpPr>
          <p:spPr>
            <a:xfrm>
              <a:off x="3865917" y="2229098"/>
              <a:ext cx="1552354" cy="219195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8"/>
            <p:cNvSpPr/>
            <p:nvPr/>
          </p:nvSpPr>
          <p:spPr>
            <a:xfrm>
              <a:off x="1970336" y="1642550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73" name="Google Shape;473;p48"/>
            <p:cNvCxnSpPr>
              <a:stCxn id="472" idx="3"/>
              <a:endCxn id="474" idx="1"/>
            </p:cNvCxnSpPr>
            <p:nvPr/>
          </p:nvCxnSpPr>
          <p:spPr>
            <a:xfrm>
              <a:off x="2714079" y="1842575"/>
              <a:ext cx="2862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p48"/>
            <p:cNvCxnSpPr/>
            <p:nvPr/>
          </p:nvCxnSpPr>
          <p:spPr>
            <a:xfrm>
              <a:off x="2545643" y="2042600"/>
              <a:ext cx="0" cy="97155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48"/>
            <p:cNvCxnSpPr>
              <a:stCxn id="477" idx="1"/>
              <a:endCxn id="478" idx="3"/>
            </p:cNvCxnSpPr>
            <p:nvPr/>
          </p:nvCxnSpPr>
          <p:spPr>
            <a:xfrm rot="10800000">
              <a:off x="2663081" y="3102108"/>
              <a:ext cx="12732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9" name="Google Shape;479;p48"/>
            <p:cNvSpPr/>
            <p:nvPr/>
          </p:nvSpPr>
          <p:spPr>
            <a:xfrm>
              <a:off x="1014393" y="2902083"/>
              <a:ext cx="68225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Enterprise </a:t>
              </a:r>
              <a:b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UI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0" name="Google Shape;480;p48"/>
            <p:cNvCxnSpPr>
              <a:stCxn id="481" idx="2"/>
            </p:cNvCxnSpPr>
            <p:nvPr/>
          </p:nvCxnSpPr>
          <p:spPr>
            <a:xfrm>
              <a:off x="1353350" y="2616333"/>
              <a:ext cx="572100" cy="3429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48"/>
            <p:cNvCxnSpPr/>
            <p:nvPr/>
          </p:nvCxnSpPr>
          <p:spPr>
            <a:xfrm>
              <a:off x="3165010" y="2042601"/>
              <a:ext cx="0" cy="3429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7" name="Google Shape;477;p48"/>
            <p:cNvSpPr/>
            <p:nvPr/>
          </p:nvSpPr>
          <p:spPr>
            <a:xfrm>
              <a:off x="3936281" y="2902083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Qpid / Ingest Server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3" name="Google Shape;483;p48"/>
            <p:cNvSpPr/>
            <p:nvPr/>
          </p:nvSpPr>
          <p:spPr>
            <a:xfrm>
              <a:off x="3974254" y="3474142"/>
              <a:ext cx="667837" cy="28575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4" name="Google Shape;484;p48"/>
            <p:cNvCxnSpPr>
              <a:stCxn id="485" idx="2"/>
              <a:endCxn id="477" idx="0"/>
            </p:cNvCxnSpPr>
            <p:nvPr/>
          </p:nvCxnSpPr>
          <p:spPr>
            <a:xfrm>
              <a:off x="4308172" y="2616333"/>
              <a:ext cx="0" cy="2859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6" name="Google Shape;486;p48"/>
            <p:cNvCxnSpPr>
              <a:stCxn id="477" idx="2"/>
              <a:endCxn id="483" idx="0"/>
            </p:cNvCxnSpPr>
            <p:nvPr/>
          </p:nvCxnSpPr>
          <p:spPr>
            <a:xfrm>
              <a:off x="4308152" y="3302133"/>
              <a:ext cx="0" cy="1719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7" name="Google Shape;487;p48"/>
            <p:cNvSpPr/>
            <p:nvPr/>
          </p:nvSpPr>
          <p:spPr>
            <a:xfrm flipH="1">
              <a:off x="2663398" y="2042602"/>
              <a:ext cx="708605" cy="971550"/>
            </a:xfrm>
            <a:custGeom>
              <a:rect b="b" l="l" r="r" t="t"/>
              <a:pathLst>
                <a:path extrusionOk="0" h="120000" w="120000">
                  <a:moveTo>
                    <a:pt x="242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48"/>
            <p:cNvCxnSpPr>
              <a:stCxn id="478" idx="0"/>
              <a:endCxn id="489" idx="2"/>
            </p:cNvCxnSpPr>
            <p:nvPr/>
          </p:nvCxnSpPr>
          <p:spPr>
            <a:xfrm rot="10800000">
              <a:off x="2133953" y="2616483"/>
              <a:ext cx="157200" cy="2856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0" name="Google Shape;490;p48"/>
            <p:cNvSpPr/>
            <p:nvPr/>
          </p:nvSpPr>
          <p:spPr>
            <a:xfrm>
              <a:off x="3936281" y="3959918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Postgres Server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1" name="Google Shape;491;p48"/>
            <p:cNvCxnSpPr>
              <a:stCxn id="483" idx="2"/>
              <a:endCxn id="490" idx="0"/>
            </p:cNvCxnSpPr>
            <p:nvPr/>
          </p:nvCxnSpPr>
          <p:spPr>
            <a:xfrm>
              <a:off x="4308172" y="3759892"/>
              <a:ext cx="0" cy="2001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48"/>
            <p:cNvCxnSpPr>
              <a:stCxn id="478" idx="1"/>
              <a:endCxn id="479" idx="3"/>
            </p:cNvCxnSpPr>
            <p:nvPr/>
          </p:nvCxnSpPr>
          <p:spPr>
            <a:xfrm rot="10800000">
              <a:off x="1696682" y="3102108"/>
              <a:ext cx="2226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48"/>
            <p:cNvCxnSpPr>
              <a:stCxn id="494" idx="2"/>
            </p:cNvCxnSpPr>
            <p:nvPr/>
          </p:nvCxnSpPr>
          <p:spPr>
            <a:xfrm flipH="1">
              <a:off x="2612057" y="2616333"/>
              <a:ext cx="343200" cy="3429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5" name="Google Shape;495;p48"/>
            <p:cNvSpPr/>
            <p:nvPr/>
          </p:nvSpPr>
          <p:spPr>
            <a:xfrm>
              <a:off x="1922661" y="3961592"/>
              <a:ext cx="727075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Developer Portal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6" name="Google Shape;496;p48"/>
            <p:cNvCxnSpPr>
              <a:stCxn id="495" idx="0"/>
              <a:endCxn id="478" idx="2"/>
            </p:cNvCxnSpPr>
            <p:nvPr/>
          </p:nvCxnSpPr>
          <p:spPr>
            <a:xfrm flipH="1" rot="10800000">
              <a:off x="2286198" y="3302192"/>
              <a:ext cx="5100" cy="6594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7" name="Google Shape;497;p48"/>
            <p:cNvSpPr/>
            <p:nvPr/>
          </p:nvSpPr>
          <p:spPr>
            <a:xfrm>
              <a:off x="2782053" y="4018742"/>
              <a:ext cx="667837" cy="28575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mySQL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8" name="Google Shape;498;p48"/>
            <p:cNvCxnSpPr>
              <a:stCxn id="497" idx="1"/>
              <a:endCxn id="495" idx="3"/>
            </p:cNvCxnSpPr>
            <p:nvPr/>
          </p:nvCxnSpPr>
          <p:spPr>
            <a:xfrm rot="10800000">
              <a:off x="2649753" y="4161617"/>
              <a:ext cx="132300" cy="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8" name="Google Shape;478;p48"/>
            <p:cNvSpPr/>
            <p:nvPr/>
          </p:nvSpPr>
          <p:spPr>
            <a:xfrm>
              <a:off x="1919282" y="2902083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Management Server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2621339" y="2330583"/>
              <a:ext cx="667837" cy="28575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cassandra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1019432" y="2330583"/>
              <a:ext cx="667837" cy="28575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openldap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48"/>
            <p:cNvSpPr/>
            <p:nvPr/>
          </p:nvSpPr>
          <p:spPr>
            <a:xfrm>
              <a:off x="1800095" y="2330583"/>
              <a:ext cx="667837" cy="28575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zookeeper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3974254" y="2330583"/>
              <a:ext cx="667837" cy="285750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qpidd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48"/>
            <p:cNvSpPr/>
            <p:nvPr/>
          </p:nvSpPr>
          <p:spPr>
            <a:xfrm>
              <a:off x="4628778" y="2264468"/>
              <a:ext cx="819874" cy="346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endParaRPr sz="9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00" name="Google Shape;500;p48"/>
            <p:cNvCxnSpPr>
              <a:endCxn id="472" idx="1"/>
            </p:cNvCxnSpPr>
            <p:nvPr/>
          </p:nvCxnSpPr>
          <p:spPr>
            <a:xfrm>
              <a:off x="711836" y="1842575"/>
              <a:ext cx="1258500" cy="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cxnSp>
          <p:nvCxnSpPr>
            <p:cNvPr id="501" name="Google Shape;501;p48"/>
            <p:cNvCxnSpPr>
              <a:stCxn id="474" idx="3"/>
            </p:cNvCxnSpPr>
            <p:nvPr/>
          </p:nvCxnSpPr>
          <p:spPr>
            <a:xfrm>
              <a:off x="3743876" y="1842575"/>
              <a:ext cx="1945200" cy="0"/>
            </a:xfrm>
            <a:prstGeom prst="straightConnector1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502" name="Google Shape;502;p48"/>
            <p:cNvSpPr/>
            <p:nvPr/>
          </p:nvSpPr>
          <p:spPr>
            <a:xfrm flipH="1" rot="5400000">
              <a:off x="3516051" y="2006290"/>
              <a:ext cx="514350" cy="402053"/>
            </a:xfrm>
            <a:custGeom>
              <a:rect b="b" l="l" r="r" t="t"/>
              <a:pathLst>
                <a:path extrusionOk="0" h="120000" w="120000">
                  <a:moveTo>
                    <a:pt x="242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300" lIns="68625" spcFirstLastPara="1" rIns="68625" wrap="square" tIns="34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9494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8"/>
            <p:cNvSpPr/>
            <p:nvPr/>
          </p:nvSpPr>
          <p:spPr>
            <a:xfrm>
              <a:off x="3000134" y="1642550"/>
              <a:ext cx="743742" cy="400050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Message Processor</a:t>
              </a:r>
              <a:endParaRPr b="1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03" name="Google Shape;503;p48"/>
            <p:cNvCxnSpPr>
              <a:stCxn id="483" idx="1"/>
            </p:cNvCxnSpPr>
            <p:nvPr/>
          </p:nvCxnSpPr>
          <p:spPr>
            <a:xfrm rot="10800000">
              <a:off x="2663254" y="3159817"/>
              <a:ext cx="1311000" cy="457200"/>
            </a:xfrm>
            <a:prstGeom prst="straightConnector1">
              <a:avLst/>
            </a:prstGeom>
            <a:noFill/>
            <a:ln cap="flat" cmpd="sng" w="127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04" name="Google Shape;504;p48"/>
            <p:cNvGrpSpPr/>
            <p:nvPr/>
          </p:nvGrpSpPr>
          <p:grpSpPr>
            <a:xfrm>
              <a:off x="229819" y="1688313"/>
              <a:ext cx="482100" cy="507074"/>
              <a:chOff x="2581057" y="2945863"/>
              <a:chExt cx="482100" cy="507074"/>
            </a:xfrm>
          </p:grpSpPr>
          <p:sp>
            <p:nvSpPr>
              <p:cNvPr id="505" name="Google Shape;505;p48"/>
              <p:cNvSpPr/>
              <p:nvPr/>
            </p:nvSpPr>
            <p:spPr>
              <a:xfrm>
                <a:off x="2657339" y="2945863"/>
                <a:ext cx="324000" cy="311100"/>
              </a:xfrm>
              <a:prstGeom prst="rect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506" name="Google Shape;506;p48"/>
              <p:cNvGrpSpPr/>
              <p:nvPr/>
            </p:nvGrpSpPr>
            <p:grpSpPr>
              <a:xfrm>
                <a:off x="2581057" y="2997955"/>
                <a:ext cx="482100" cy="454981"/>
                <a:chOff x="2581057" y="2997955"/>
                <a:chExt cx="482100" cy="454981"/>
              </a:xfrm>
            </p:grpSpPr>
            <p:pic>
              <p:nvPicPr>
                <p:cNvPr id="507" name="Google Shape;507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720749" y="2997955"/>
                  <a:ext cx="202800" cy="2004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08" name="Google Shape;508;p48"/>
                <p:cNvSpPr txBox="1"/>
                <p:nvPr/>
              </p:nvSpPr>
              <p:spPr>
                <a:xfrm flipH="1">
                  <a:off x="2581057" y="3240237"/>
                  <a:ext cx="482100" cy="21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300" lIns="68625" spcFirstLastPara="1" rIns="68625" wrap="square" tIns="343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494949"/>
                    </a:buClr>
                    <a:buFont typeface="Arial"/>
                    <a:buNone/>
                  </a:pPr>
                  <a:r>
                    <a:rPr b="0" i="0" lang="en" sz="800">
                      <a:solidFill>
                        <a:srgbClr val="494949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Client</a:t>
                  </a:r>
                  <a:endParaRPr sz="800"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grpSp>
          <p:nvGrpSpPr>
            <p:cNvPr id="509" name="Google Shape;509;p48"/>
            <p:cNvGrpSpPr/>
            <p:nvPr/>
          </p:nvGrpSpPr>
          <p:grpSpPr>
            <a:xfrm>
              <a:off x="5612854" y="1688313"/>
              <a:ext cx="587400" cy="495073"/>
              <a:chOff x="6168417" y="2957789"/>
              <a:chExt cx="587400" cy="495073"/>
            </a:xfrm>
          </p:grpSpPr>
          <p:sp>
            <p:nvSpPr>
              <p:cNvPr id="510" name="Google Shape;510;p48"/>
              <p:cNvSpPr txBox="1"/>
              <p:nvPr/>
            </p:nvSpPr>
            <p:spPr>
              <a:xfrm flipH="1">
                <a:off x="6168417" y="3253662"/>
                <a:ext cx="587400" cy="19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27800" lIns="55600" spcFirstLastPara="1" rIns="55600" wrap="square" tIns="278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494949"/>
                  </a:buClr>
                  <a:buFont typeface="Arial"/>
                  <a:buNone/>
                </a:pPr>
                <a:r>
                  <a:rPr b="0" i="0" lang="en" sz="800">
                    <a:solidFill>
                      <a:srgbClr val="494949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</a:t>
                </a:r>
                <a:endParaRPr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11" name="Google Shape;511;p48"/>
              <p:cNvSpPr/>
              <p:nvPr/>
            </p:nvSpPr>
            <p:spPr>
              <a:xfrm>
                <a:off x="6318484" y="2957789"/>
                <a:ext cx="287278" cy="287278"/>
              </a:xfrm>
              <a:custGeom>
                <a:rect b="b" l="l" r="r" t="t"/>
                <a:pathLst>
                  <a:path extrusionOk="0" h="943" w="944">
                    <a:moveTo>
                      <a:pt x="889" y="523"/>
                    </a:moveTo>
                    <a:lnTo>
                      <a:pt x="54" y="523"/>
                    </a:lnTo>
                    <a:cubicBezTo>
                      <a:pt x="26" y="523"/>
                      <a:pt x="0" y="545"/>
                      <a:pt x="0" y="576"/>
                    </a:cubicBezTo>
                    <a:lnTo>
                      <a:pt x="0" y="888"/>
                    </a:lnTo>
                    <a:cubicBezTo>
                      <a:pt x="0" y="917"/>
                      <a:pt x="23" y="942"/>
                      <a:pt x="54" y="942"/>
                    </a:cubicBezTo>
                    <a:lnTo>
                      <a:pt x="889" y="942"/>
                    </a:lnTo>
                    <a:cubicBezTo>
                      <a:pt x="917" y="942"/>
                      <a:pt x="943" y="920"/>
                      <a:pt x="943" y="888"/>
                    </a:cubicBezTo>
                    <a:lnTo>
                      <a:pt x="943" y="576"/>
                    </a:lnTo>
                    <a:cubicBezTo>
                      <a:pt x="943" y="548"/>
                      <a:pt x="917" y="523"/>
                      <a:pt x="889" y="523"/>
                    </a:cubicBezTo>
                    <a:close/>
                    <a:moveTo>
                      <a:pt x="209" y="838"/>
                    </a:moveTo>
                    <a:cubicBezTo>
                      <a:pt x="153" y="838"/>
                      <a:pt x="105" y="790"/>
                      <a:pt x="105" y="734"/>
                    </a:cubicBezTo>
                    <a:cubicBezTo>
                      <a:pt x="105" y="677"/>
                      <a:pt x="152" y="630"/>
                      <a:pt x="209" y="630"/>
                    </a:cubicBezTo>
                    <a:cubicBezTo>
                      <a:pt x="265" y="630"/>
                      <a:pt x="314" y="677"/>
                      <a:pt x="314" y="734"/>
                    </a:cubicBezTo>
                    <a:cubicBezTo>
                      <a:pt x="314" y="790"/>
                      <a:pt x="268" y="838"/>
                      <a:pt x="209" y="838"/>
                    </a:cubicBezTo>
                    <a:close/>
                    <a:moveTo>
                      <a:pt x="889" y="0"/>
                    </a:moveTo>
                    <a:lnTo>
                      <a:pt x="54" y="0"/>
                    </a:lnTo>
                    <a:cubicBezTo>
                      <a:pt x="26" y="0"/>
                      <a:pt x="0" y="23"/>
                      <a:pt x="0" y="54"/>
                    </a:cubicBezTo>
                    <a:lnTo>
                      <a:pt x="0" y="367"/>
                    </a:lnTo>
                    <a:cubicBezTo>
                      <a:pt x="0" y="396"/>
                      <a:pt x="23" y="421"/>
                      <a:pt x="54" y="421"/>
                    </a:cubicBezTo>
                    <a:lnTo>
                      <a:pt x="889" y="421"/>
                    </a:lnTo>
                    <a:cubicBezTo>
                      <a:pt x="917" y="421"/>
                      <a:pt x="943" y="398"/>
                      <a:pt x="943" y="367"/>
                    </a:cubicBezTo>
                    <a:lnTo>
                      <a:pt x="943" y="54"/>
                    </a:lnTo>
                    <a:cubicBezTo>
                      <a:pt x="943" y="26"/>
                      <a:pt x="917" y="0"/>
                      <a:pt x="889" y="0"/>
                    </a:cubicBezTo>
                    <a:close/>
                    <a:moveTo>
                      <a:pt x="209" y="314"/>
                    </a:moveTo>
                    <a:cubicBezTo>
                      <a:pt x="153" y="314"/>
                      <a:pt x="105" y="265"/>
                      <a:pt x="105" y="209"/>
                    </a:cubicBezTo>
                    <a:cubicBezTo>
                      <a:pt x="105" y="152"/>
                      <a:pt x="152" y="105"/>
                      <a:pt x="209" y="105"/>
                    </a:cubicBezTo>
                    <a:cubicBezTo>
                      <a:pt x="265" y="105"/>
                      <a:pt x="314" y="152"/>
                      <a:pt x="314" y="209"/>
                    </a:cubicBezTo>
                    <a:cubicBezTo>
                      <a:pt x="314" y="265"/>
                      <a:pt x="268" y="314"/>
                      <a:pt x="209" y="314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 txBox="1"/>
          <p:nvPr/>
        </p:nvSpPr>
        <p:spPr>
          <a:xfrm>
            <a:off x="513750" y="197325"/>
            <a:ext cx="8116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- Technology Stack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>
            <a:off x="8532103" y="4842860"/>
            <a:ext cx="459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800">
              <a:solidFill>
                <a:srgbClr val="BDBDB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49"/>
          <p:cNvSpPr txBox="1"/>
          <p:nvPr>
            <p:ph idx="4294967295" type="body"/>
          </p:nvPr>
        </p:nvSpPr>
        <p:spPr>
          <a:xfrm>
            <a:off x="358580" y="704297"/>
            <a:ext cx="77985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components are, in general, Java based. Most components are based on a homegrown technology stack that leverages best in class open source technology under it. Below we highlight some of the </a:t>
            </a:r>
            <a:r>
              <a:rPr lang="en" sz="12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underlying</a:t>
            </a:r>
            <a:r>
              <a:rPr b="0" i="0" lang="en" sz="12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technologies used as building blocks.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19" name="Google Shape;519;p49"/>
          <p:cNvGrpSpPr/>
          <p:nvPr/>
        </p:nvGrpSpPr>
        <p:grpSpPr>
          <a:xfrm>
            <a:off x="1964344" y="1888779"/>
            <a:ext cx="5870453" cy="2363250"/>
            <a:chOff x="1964344" y="1888779"/>
            <a:chExt cx="5870453" cy="2363250"/>
          </a:xfrm>
        </p:grpSpPr>
        <p:sp>
          <p:nvSpPr>
            <p:cNvPr id="520" name="Google Shape;520;p49"/>
            <p:cNvSpPr/>
            <p:nvPr/>
          </p:nvSpPr>
          <p:spPr>
            <a:xfrm>
              <a:off x="4966958" y="1888779"/>
              <a:ext cx="947134" cy="348525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Router (R)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1" name="Google Shape;521;p49"/>
            <p:cNvSpPr/>
            <p:nvPr/>
          </p:nvSpPr>
          <p:spPr>
            <a:xfrm>
              <a:off x="5968797" y="1951746"/>
              <a:ext cx="1866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Nginx (C++)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" name="Google Shape;522;p49"/>
            <p:cNvSpPr/>
            <p:nvPr/>
          </p:nvSpPr>
          <p:spPr>
            <a:xfrm>
              <a:off x="1968114" y="2690573"/>
              <a:ext cx="947134" cy="348525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Management Server (MS)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49"/>
            <p:cNvSpPr/>
            <p:nvPr/>
          </p:nvSpPr>
          <p:spPr>
            <a:xfrm>
              <a:off x="1968114" y="2289676"/>
              <a:ext cx="947134" cy="348525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Enterprise UI (UI)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4" name="Google Shape;524;p49"/>
            <p:cNvSpPr/>
            <p:nvPr/>
          </p:nvSpPr>
          <p:spPr>
            <a:xfrm>
              <a:off x="1964344" y="1888779"/>
              <a:ext cx="947134" cy="348525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Message Processor (MP)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5" name="Google Shape;525;p49"/>
            <p:cNvSpPr/>
            <p:nvPr/>
          </p:nvSpPr>
          <p:spPr>
            <a:xfrm>
              <a:off x="1971661" y="3091469"/>
              <a:ext cx="947134" cy="348525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Postgres Server (PS)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49"/>
            <p:cNvSpPr/>
            <p:nvPr/>
          </p:nvSpPr>
          <p:spPr>
            <a:xfrm>
              <a:off x="2962635" y="1942446"/>
              <a:ext cx="1866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Homegrown Java based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2962635" y="2349361"/>
              <a:ext cx="1866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Play Framework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" name="Google Shape;528;p49"/>
            <p:cNvSpPr/>
            <p:nvPr/>
          </p:nvSpPr>
          <p:spPr>
            <a:xfrm>
              <a:off x="2962635" y="2741238"/>
              <a:ext cx="1866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Homegrown Java based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9" name="Google Shape;529;p49"/>
            <p:cNvSpPr/>
            <p:nvPr/>
          </p:nvSpPr>
          <p:spPr>
            <a:xfrm>
              <a:off x="2962635" y="3144961"/>
              <a:ext cx="1866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Homegrown Java based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0" name="Google Shape;530;p49"/>
            <p:cNvSpPr/>
            <p:nvPr/>
          </p:nvSpPr>
          <p:spPr>
            <a:xfrm>
              <a:off x="2962635" y="3549896"/>
              <a:ext cx="1866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Homegrown Java based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1" name="Google Shape;531;p49"/>
            <p:cNvSpPr/>
            <p:nvPr/>
          </p:nvSpPr>
          <p:spPr>
            <a:xfrm>
              <a:off x="1971661" y="3492366"/>
              <a:ext cx="947134" cy="348525"/>
            </a:xfrm>
            <a:prstGeom prst="roundRect">
              <a:avLst>
                <a:gd fmla="val 16667" name="adj"/>
              </a:avLst>
            </a:prstGeom>
            <a:solidFill>
              <a:srgbClr val="4285F4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Qpid/Ingest Server (QS)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2" name="Google Shape;532;p49"/>
            <p:cNvSpPr/>
            <p:nvPr/>
          </p:nvSpPr>
          <p:spPr>
            <a:xfrm>
              <a:off x="4966958" y="2279436"/>
              <a:ext cx="947134" cy="348525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Zookeeper (ZK)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49"/>
            <p:cNvSpPr/>
            <p:nvPr/>
          </p:nvSpPr>
          <p:spPr>
            <a:xfrm>
              <a:off x="4966958" y="2690574"/>
              <a:ext cx="947134" cy="348525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Cassandra (CS)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49"/>
            <p:cNvSpPr/>
            <p:nvPr/>
          </p:nvSpPr>
          <p:spPr>
            <a:xfrm>
              <a:off x="4970505" y="3903504"/>
              <a:ext cx="947134" cy="348525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Qpid (QD)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49"/>
            <p:cNvSpPr/>
            <p:nvPr/>
          </p:nvSpPr>
          <p:spPr>
            <a:xfrm>
              <a:off x="4970505" y="3492367"/>
              <a:ext cx="947134" cy="348525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Postgres (PG)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" name="Google Shape;536;p49"/>
            <p:cNvSpPr/>
            <p:nvPr/>
          </p:nvSpPr>
          <p:spPr>
            <a:xfrm>
              <a:off x="4970318" y="3091471"/>
              <a:ext cx="947134" cy="348525"/>
            </a:xfrm>
            <a:prstGeom prst="roundRect">
              <a:avLst>
                <a:gd fmla="val 16667" name="adj"/>
              </a:avLst>
            </a:prstGeom>
            <a:solidFill>
              <a:srgbClr val="34A853"/>
            </a:solidFill>
            <a:ln>
              <a:noFill/>
            </a:ln>
          </p:spPr>
          <p:txBody>
            <a:bodyPr anchorCtr="1" anchor="ctr" bIns="34300" lIns="0" spcFirstLastPara="1" rIns="0" wrap="square" tIns="343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LDAP (OL)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49"/>
            <p:cNvSpPr/>
            <p:nvPr/>
          </p:nvSpPr>
          <p:spPr>
            <a:xfrm>
              <a:off x="5968797" y="2343121"/>
              <a:ext cx="1866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Apache Zookeeper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8" name="Google Shape;538;p49"/>
            <p:cNvSpPr/>
            <p:nvPr/>
          </p:nvSpPr>
          <p:spPr>
            <a:xfrm>
              <a:off x="5968797" y="2764758"/>
              <a:ext cx="1866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Apache Cassandra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9" name="Google Shape;539;p49"/>
            <p:cNvSpPr/>
            <p:nvPr/>
          </p:nvSpPr>
          <p:spPr>
            <a:xfrm>
              <a:off x="5968797" y="3145180"/>
              <a:ext cx="1866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Open LDAP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0" name="Google Shape;540;p49"/>
            <p:cNvSpPr/>
            <p:nvPr/>
          </p:nvSpPr>
          <p:spPr>
            <a:xfrm>
              <a:off x="5968797" y="3575010"/>
              <a:ext cx="1866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49"/>
            <p:cNvSpPr/>
            <p:nvPr/>
          </p:nvSpPr>
          <p:spPr>
            <a:xfrm>
              <a:off x="5968797" y="3986823"/>
              <a:ext cx="1866000" cy="24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300" lIns="0" spcFirstLastPara="1" rIns="0" wrap="square" tIns="343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Apache Qpid</a:t>
              </a:r>
              <a:endPara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