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4"/>
    <p:sldMasterId id="214748369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Helvetica Neue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906D3AB-D5DF-40EF-B9C1-D800BD70F7F3}">
  <a:tblStyle styleId="{A906D3AB-D5DF-40EF-B9C1-D800BD70F7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ab8b50836_0_1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ab8b50836_0_1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ab8b50836_0_1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g1ab8b50836_0_15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we are going to get everyone setup with a free Apigee Account in the cloud, these free environments are a great way to explore Apigee’s api management products.  Now lets follow the steps to create yourself a what we call a free org.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ab8b5083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ab8b5083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ab8b50836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ab8b50836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177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Flows allow you to define API resources.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0" marL="1778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Conditionally execute policies across all flows (resources) or only for specific resources.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0" marL="177800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Add policies that execute either before or after backend API request.</a:t>
            </a:r>
            <a:endParaRPr/>
          </a:p>
        </p:txBody>
      </p:sp>
      <p:sp>
        <p:nvSpPr>
          <p:cNvPr id="543" name="Google Shape;54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nak you" showMasterSp="0">
  <p:cSld name="Thnak you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4" name="Google Shape;94;p11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6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1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96" name="Google Shape;96;p11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01" name="Google Shape;101;p11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11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9" name="Google Shape;109;p11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110" name="Google Shape;110;p11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117" name="Google Shape;117;p11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11"/>
          <p:cNvSpPr txBox="1"/>
          <p:nvPr/>
        </p:nvSpPr>
        <p:spPr>
          <a:xfrm>
            <a:off x="748910" y="2259005"/>
            <a:ext cx="5165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34300" spcFirstLastPara="1" rIns="34300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11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5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33" name="Google Shape;133;p15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34" name="Google Shape;134;p15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35" name="Google Shape;13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1" name="Google Shape;141;p16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42" name="Google Shape;142;p16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143" name="Google Shape;14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" name="Google Shape;145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8" name="Google Shape;148;p17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17"/>
          <p:cNvSpPr/>
          <p:nvPr/>
        </p:nvSpPr>
        <p:spPr>
          <a:xfrm flipH="1">
            <a:off x="-12535" y="4677825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151" name="Google Shape;15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5" name="Google Shape;155;p18"/>
          <p:cNvSpPr/>
          <p:nvPr/>
        </p:nvSpPr>
        <p:spPr>
          <a:xfrm>
            <a:off x="81075" y="4617750"/>
            <a:ext cx="9088625" cy="548375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56" name="Google Shape;156;p18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157" name="Google Shape;15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9" name="Google Shape;159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62" name="Google Shape;162;p19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163" name="Google Shape;16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6" name="Google Shape;166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1" name="Google Shape;171;p20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72" name="Google Shape;172;p20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73" name="Google Shape;173;p20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74" name="Google Shape;17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77" name="Google Shape;177;p2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8" name="Google Shape;178;p21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79" name="Google Shape;179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80" name="Google Shape;18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18" name="Google Shape;18;p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19" name="Google Shape;19;p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83" name="Google Shape;183;p2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" name="Google Shape;184;p22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85" name="Google Shape;185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9" name="Google Shape;189;p23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90" name="Google Shape;190;p23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191" name="Google Shape;191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92" name="Google Shape;19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5" name="Google Shape;195;p24"/>
          <p:cNvSpPr/>
          <p:nvPr/>
        </p:nvSpPr>
        <p:spPr>
          <a:xfrm flipH="1">
            <a:off x="71770" y="4617750"/>
            <a:ext cx="909793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96" name="Google Shape;196;p24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197" name="Google Shape;197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98" name="Google Shape;19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/>
          <p:nvPr/>
        </p:nvSpPr>
        <p:spPr>
          <a:xfrm flipH="1">
            <a:off x="63500" y="4617750"/>
            <a:ext cx="91062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201" name="Google Shape;201;p25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202" name="Google Shape;202;p2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3" name="Google Shape;203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04" name="Google Shape;20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9" name="Google Shape;209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1" name="Google Shape;221;p29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2" name="Google Shape;222;p29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3" name="Google Shape;223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8" name="Google Shape;228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4" name="Google Shape;234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4" name="Google Shape;24;p4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6" name="Google Shape;26;p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7" name="Google Shape;27;p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8" name="Google Shape;28;p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9" name="Google Shape;2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0" name="Google Shape;240;p32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1" name="Google Shape;241;p32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2" name="Google Shape;242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7" name="Google Shape;247;p3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3" name="Google Shape;253;p3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4" name="Google Shape;25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7" name="Google Shape;257;p3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9" name="Google Shape;259;p35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0" name="Google Shape;260;p35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1" name="Google Shape;261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6" name="Google Shape;266;p3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2" name="Google Shape;272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8" name="Google Shape;278;p38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9" name="Google Shape;279;p38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0" name="Google Shape;280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1" name="Google Shape;28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87" name="Google Shape;287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39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40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4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97" name="Google Shape;29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03" name="Google Shape;303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4" name="Google Shape;34;p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6" name="Google Shape;3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09" name="Google Shape;30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3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3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15" name="Google Shape;31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44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19" name="Google Shape;319;p44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320" name="Google Shape;320;p44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321" name="Google Shape;321;p44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4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4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26" name="Google Shape;326;p4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27" name="Google Shape;327;p4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28" name="Google Shape;32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4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32" name="Google Shape;332;p46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333" name="Google Shape;333;p46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34" name="Google Shape;334;p4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4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37" name="Google Shape;337;p4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338" name="Google Shape;338;p4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339" name="Google Shape;339;p4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48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342" name="Google Shape;342;p48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8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344" name="Google Shape;344;p48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45" name="Google Shape;345;p48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46" name="Google Shape;346;p48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47" name="Google Shape;347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49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51" name="Google Shape;351;p49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52" name="Google Shape;352;p49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53" name="Google Shape;353;p49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54" name="Google Shape;354;p49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55" name="Google Shape;355;p49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6" name="Google Shape;356;p49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57" name="Google Shape;357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9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p50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40" name="Google Shape;40;p6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41" name="Google Shape;41;p6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42" name="Google Shape;42;p6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43" name="Google Shape;43;p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4" name="Google Shape;44;p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6" name="Google Shape;4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0" name="Google Shape;50;p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51" name="Google Shape;51;p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2" name="Google Shape;52;p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5" name="Google Shape;55;p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6" name="Google Shape;56;p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57" name="Google Shape;57;p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6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9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62" name="Google Shape;62;p9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7" name="Google Shape;67;p9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9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9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5" name="Google Shape;75;p9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76" name="Google Shape;76;p9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83" name="Google Shape;83;p9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9"/>
          <p:cNvSpPr txBox="1"/>
          <p:nvPr>
            <p:ph type="ctrTitle"/>
          </p:nvPr>
        </p:nvSpPr>
        <p:spPr>
          <a:xfrm>
            <a:off x="713928" y="1872982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5" name="Google Shape;85;p9"/>
          <p:cNvSpPr txBox="1"/>
          <p:nvPr>
            <p:ph idx="1" type="body"/>
          </p:nvPr>
        </p:nvSpPr>
        <p:spPr>
          <a:xfrm>
            <a:off x="713928" y="3030141"/>
            <a:ext cx="6002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Google Shape;86;p9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7D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FF7D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9" name="Google Shape;89;p10"/>
          <p:cNvSpPr txBox="1"/>
          <p:nvPr>
            <p:ph idx="1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8532103" y="4842860"/>
            <a:ext cx="45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0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35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25.xml"/><Relationship Id="rId37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24.xml"/><Relationship Id="rId3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2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26.xml"/><Relationship Id="rId3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  <p:sldLayoutId id="2147483695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26.png"/><Relationship Id="rId5" Type="http://schemas.openxmlformats.org/officeDocument/2006/relationships/image" Target="../media/image25.png"/><Relationship Id="rId6" Type="http://schemas.openxmlformats.org/officeDocument/2006/relationships/image" Target="../media/image28.png"/><Relationship Id="rId7" Type="http://schemas.openxmlformats.org/officeDocument/2006/relationships/image" Target="../media/image24.png"/><Relationship Id="rId8" Type="http://schemas.openxmlformats.org/officeDocument/2006/relationships/image" Target="../media/image27.png"/><Relationship Id="rId10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login.apigee.com/login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1" Type="http://schemas.openxmlformats.org/officeDocument/2006/relationships/image" Target="../media/image20.png"/><Relationship Id="rId10" Type="http://schemas.openxmlformats.org/officeDocument/2006/relationships/image" Target="../media/image15.png"/><Relationship Id="rId13" Type="http://schemas.openxmlformats.org/officeDocument/2006/relationships/image" Target="../media/image17.png"/><Relationship Id="rId12" Type="http://schemas.openxmlformats.org/officeDocument/2006/relationships/image" Target="../media/image18.png"/><Relationship Id="rId15" Type="http://schemas.openxmlformats.org/officeDocument/2006/relationships/image" Target="../media/image21.png"/><Relationship Id="rId1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24.png"/><Relationship Id="rId5" Type="http://schemas.openxmlformats.org/officeDocument/2006/relationships/image" Target="../media/image30.png"/><Relationship Id="rId6" Type="http://schemas.openxmlformats.org/officeDocument/2006/relationships/image" Target="../media/image23.png"/><Relationship Id="rId7" Type="http://schemas.openxmlformats.org/officeDocument/2006/relationships/image" Target="../media/image18.png"/><Relationship Id="rId8" Type="http://schemas.openxmlformats.org/officeDocument/2006/relationships/image" Target="../media/image25.png"/><Relationship Id="rId11" Type="http://schemas.openxmlformats.org/officeDocument/2006/relationships/image" Target="../media/image27.png"/><Relationship Id="rId10" Type="http://schemas.openxmlformats.org/officeDocument/2006/relationships/image" Target="../media/image28.png"/><Relationship Id="rId13" Type="http://schemas.openxmlformats.org/officeDocument/2006/relationships/image" Target="../media/image32.png"/><Relationship Id="rId12" Type="http://schemas.openxmlformats.org/officeDocument/2006/relationships/image" Target="../media/image35.png"/><Relationship Id="rId14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 txBox="1"/>
          <p:nvPr/>
        </p:nvSpPr>
        <p:spPr>
          <a:xfrm>
            <a:off x="541000" y="1660300"/>
            <a:ext cx="74340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Overview Series</a:t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Fundamental Concepts and Keywords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0"/>
          <p:cNvSpPr txBox="1"/>
          <p:nvPr/>
        </p:nvSpPr>
        <p:spPr>
          <a:xfrm>
            <a:off x="513750" y="197325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Power of Policies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60"/>
          <p:cNvSpPr txBox="1"/>
          <p:nvPr/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>
              <a:solidFill>
                <a:srgbClr val="BDBDB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553" name="Google Shape;553;p60"/>
          <p:cNvGraphicFramePr/>
          <p:nvPr/>
        </p:nvGraphicFramePr>
        <p:xfrm>
          <a:off x="414825" y="81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{A906D3AB-D5DF-40EF-B9C1-D800BD70F7F3}</a:tableStyleId>
              </a:tblPr>
              <a:tblGrid>
                <a:gridCol w="2087475"/>
                <a:gridCol w="2087475"/>
                <a:gridCol w="2087475"/>
                <a:gridCol w="2087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Traffic management policies</a:t>
                      </a:r>
                      <a:endParaRPr b="1" sz="11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Mediation policies</a:t>
                      </a:r>
                      <a:endParaRPr b="1" sz="11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Security policies</a:t>
                      </a:r>
                      <a:endParaRPr b="1" sz="11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Extension policies</a:t>
                      </a:r>
                      <a:endParaRPr b="1" sz="11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Traffic management policies let you configure cache, control traffic quotas and spikes, set concurrent rate limits, and so on.</a:t>
                      </a:r>
                      <a:endParaRPr sz="1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Mediation policies let you perform message transformation, parsing, and validation, as well as raise faults and alerts.</a:t>
                      </a:r>
                      <a:endParaRPr sz="1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Security policies let you control access to your APIs with OAuth, API key validation, and other threat protection features.</a:t>
                      </a:r>
                      <a:endParaRPr sz="1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Extension policies let you provide custom policy functionality, with support for such features as service callout, message data collection, and calling Java, JavaScript, and Python behavior you have created.</a:t>
                      </a:r>
                      <a:endParaRPr sz="1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Cache policies</a:t>
                      </a:r>
                      <a:endParaRPr sz="1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Concurrent Rate Limit policy</a:t>
                      </a:r>
                      <a:endParaRPr sz="1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Quota policy</a:t>
                      </a:r>
                      <a:endParaRPr sz="1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Reset Quota policy</a:t>
                      </a:r>
                      <a:endParaRPr sz="1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Spike Arrest policy</a:t>
                      </a:r>
                      <a:endParaRPr sz="1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Access Entity policy</a:t>
                      </a:r>
                      <a:endParaRPr sz="1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Assign Message policy</a:t>
                      </a:r>
                      <a:endParaRPr sz="1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Extract Variables policy</a:t>
                      </a:r>
                      <a:endParaRPr sz="1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JSON to XML policy</a:t>
                      </a:r>
                      <a:endParaRPr sz="1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Key Value Map Operations policy</a:t>
                      </a:r>
                      <a:endParaRPr sz="1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Raise Fault policy</a:t>
                      </a:r>
                      <a:endParaRPr sz="1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SOAP Message Validation policy</a:t>
                      </a:r>
                      <a:endParaRPr sz="1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XML to JSON policy</a:t>
                      </a:r>
                      <a:endParaRPr sz="1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XSL Transform policy</a:t>
                      </a:r>
                      <a:endParaRPr sz="1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Access Control policy</a:t>
                      </a:r>
                      <a:endParaRPr sz="1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Basic Authentication policy</a:t>
                      </a:r>
                      <a:endParaRPr sz="1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JSON Threat Protection policy</a:t>
                      </a:r>
                      <a:endParaRPr sz="1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LDAP policy *†</a:t>
                      </a:r>
                      <a:endParaRPr sz="1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OAuth v2.0 policies</a:t>
                      </a:r>
                      <a:endParaRPr sz="1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OAuth v1.0a policy</a:t>
                      </a:r>
                      <a:endParaRPr sz="1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Regular Expression Protection policy</a:t>
                      </a:r>
                      <a:endParaRPr sz="1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SAML Assertion policies</a:t>
                      </a:r>
                      <a:endParaRPr sz="1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Verify API Key policy</a:t>
                      </a:r>
                      <a:endParaRPr sz="1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XML Threat Protection policy</a:t>
                      </a:r>
                      <a:endParaRPr sz="1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Java Callout policy *</a:t>
                      </a:r>
                      <a:endParaRPr sz="1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JavaScript policy</a:t>
                      </a:r>
                      <a:endParaRPr sz="1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Message Logging policy</a:t>
                      </a:r>
                      <a:endParaRPr sz="1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 Script policy *</a:t>
                      </a:r>
                      <a:endParaRPr sz="1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Service Callout policy</a:t>
                      </a:r>
                      <a:endParaRPr sz="1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Statistics Collector policy</a:t>
                      </a:r>
                      <a:endParaRPr sz="1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 Cloud Enterprise only</a:t>
                      </a:r>
                      <a:endParaRPr sz="1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† On-Premises installation only</a:t>
                      </a:r>
                      <a:endParaRPr sz="10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1"/>
          <p:cNvSpPr txBox="1"/>
          <p:nvPr>
            <p:ph idx="4294967295" type="title"/>
          </p:nvPr>
        </p:nvSpPr>
        <p:spPr>
          <a:xfrm>
            <a:off x="228600" y="333571"/>
            <a:ext cx="8172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Processing Pipeline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0" name="Google Shape;560;p61"/>
          <p:cNvCxnSpPr/>
          <p:nvPr/>
        </p:nvCxnSpPr>
        <p:spPr>
          <a:xfrm rot="10800000">
            <a:off x="1148171" y="2165688"/>
            <a:ext cx="6847800" cy="15900"/>
          </a:xfrm>
          <a:prstGeom prst="straightConnector1">
            <a:avLst/>
          </a:prstGeom>
          <a:noFill/>
          <a:ln cap="flat" cmpd="sng" w="19050">
            <a:solidFill>
              <a:srgbClr val="F8220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561" name="Google Shape;561;p61"/>
          <p:cNvSpPr/>
          <p:nvPr/>
        </p:nvSpPr>
        <p:spPr>
          <a:xfrm>
            <a:off x="1584106" y="1515458"/>
            <a:ext cx="5973000" cy="3199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0875" lIns="61750" spcFirstLastPara="1" rIns="61750" wrap="square" tIns="30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62" name="Google Shape;562;p61"/>
          <p:cNvGrpSpPr/>
          <p:nvPr/>
        </p:nvGrpSpPr>
        <p:grpSpPr>
          <a:xfrm>
            <a:off x="233638" y="2003275"/>
            <a:ext cx="914400" cy="687768"/>
            <a:chOff x="700458" y="5247080"/>
            <a:chExt cx="914400" cy="917024"/>
          </a:xfrm>
        </p:grpSpPr>
        <p:grpSp>
          <p:nvGrpSpPr>
            <p:cNvPr id="563" name="Google Shape;563;p61"/>
            <p:cNvGrpSpPr/>
            <p:nvPr/>
          </p:nvGrpSpPr>
          <p:grpSpPr>
            <a:xfrm flipH="1">
              <a:off x="899780" y="5247080"/>
              <a:ext cx="515757" cy="515892"/>
              <a:chOff x="2488406" y="1370012"/>
              <a:chExt cx="685800" cy="685800"/>
            </a:xfrm>
          </p:grpSpPr>
          <p:pic>
            <p:nvPicPr>
              <p:cNvPr id="564" name="Google Shape;564;p6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488406" y="1370012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5" name="Google Shape;565;p6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2591970" y="1476018"/>
                <a:ext cx="478672" cy="4737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66" name="Google Shape;566;p61"/>
            <p:cNvSpPr txBox="1"/>
            <p:nvPr/>
          </p:nvSpPr>
          <p:spPr>
            <a:xfrm flipH="1">
              <a:off x="700458" y="5798344"/>
              <a:ext cx="914400" cy="365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300" lIns="68625" spcFirstLastPara="1" rIns="68625" wrap="square" tIns="343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686868"/>
                </a:buClr>
                <a:buFont typeface="Arial"/>
                <a:buNone/>
              </a:pPr>
              <a:r>
                <a:rPr b="1" i="0" lang="en-US" sz="10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endPara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67" name="Google Shape;567;p61"/>
          <p:cNvSpPr/>
          <p:nvPr/>
        </p:nvSpPr>
        <p:spPr>
          <a:xfrm>
            <a:off x="2099019" y="1903614"/>
            <a:ext cx="858300" cy="52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300" lIns="68625" spcFirstLastPara="1" rIns="68625" wrap="square" tIns="34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68" name="Google Shape;568;p61"/>
          <p:cNvCxnSpPr>
            <a:stCxn id="567" idx="1"/>
          </p:cNvCxnSpPr>
          <p:nvPr/>
        </p:nvCxnSpPr>
        <p:spPr>
          <a:xfrm rot="10800000">
            <a:off x="1584219" y="2165514"/>
            <a:ext cx="514800" cy="0"/>
          </a:xfrm>
          <a:prstGeom prst="straightConnector1">
            <a:avLst/>
          </a:prstGeom>
          <a:noFill/>
          <a:ln cap="flat" cmpd="sng" w="19050">
            <a:solidFill>
              <a:srgbClr val="F8220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9" name="Google Shape;569;p61"/>
          <p:cNvCxnSpPr/>
          <p:nvPr/>
        </p:nvCxnSpPr>
        <p:spPr>
          <a:xfrm rot="10800000">
            <a:off x="2957064" y="2165569"/>
            <a:ext cx="446400" cy="0"/>
          </a:xfrm>
          <a:prstGeom prst="straightConnector1">
            <a:avLst/>
          </a:prstGeom>
          <a:noFill/>
          <a:ln cap="flat" cmpd="sng" w="19050">
            <a:solidFill>
              <a:srgbClr val="F8220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0" name="Google Shape;570;p61"/>
          <p:cNvSpPr/>
          <p:nvPr/>
        </p:nvSpPr>
        <p:spPr>
          <a:xfrm>
            <a:off x="4742237" y="1908121"/>
            <a:ext cx="858300" cy="508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300" lIns="68625" spcFirstLastPara="1" rIns="68625" wrap="square" tIns="34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71" name="Google Shape;571;p61"/>
          <p:cNvCxnSpPr/>
          <p:nvPr/>
        </p:nvCxnSpPr>
        <p:spPr>
          <a:xfrm rot="10800000">
            <a:off x="4295837" y="2165569"/>
            <a:ext cx="446400" cy="0"/>
          </a:xfrm>
          <a:prstGeom prst="straightConnector1">
            <a:avLst/>
          </a:prstGeom>
          <a:noFill/>
          <a:ln cap="flat" cmpd="sng" w="19050">
            <a:solidFill>
              <a:srgbClr val="F8220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2" name="Google Shape;572;p61"/>
          <p:cNvCxnSpPr>
            <a:endCxn id="570" idx="3"/>
          </p:cNvCxnSpPr>
          <p:nvPr/>
        </p:nvCxnSpPr>
        <p:spPr>
          <a:xfrm rot="10800000">
            <a:off x="5600537" y="2162371"/>
            <a:ext cx="1973700" cy="19200"/>
          </a:xfrm>
          <a:prstGeom prst="straightConnector1">
            <a:avLst/>
          </a:prstGeom>
          <a:noFill/>
          <a:ln cap="flat" cmpd="sng" w="19050">
            <a:solidFill>
              <a:srgbClr val="F8220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73" name="Google Shape;573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9325" y="3068647"/>
            <a:ext cx="1235100" cy="35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4" name="Google Shape;574;p61"/>
          <p:cNvCxnSpPr/>
          <p:nvPr/>
        </p:nvCxnSpPr>
        <p:spPr>
          <a:xfrm flipH="1" rot="-5400000">
            <a:off x="6055907" y="2420847"/>
            <a:ext cx="933000" cy="454500"/>
          </a:xfrm>
          <a:prstGeom prst="bentConnector3">
            <a:avLst>
              <a:gd fmla="val 52503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75" name="Google Shape;575;p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98912" y="1903614"/>
            <a:ext cx="711300" cy="5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6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67675" y="1911196"/>
            <a:ext cx="711300" cy="5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61"/>
          <p:cNvSpPr/>
          <p:nvPr/>
        </p:nvSpPr>
        <p:spPr>
          <a:xfrm>
            <a:off x="3411000" y="1904895"/>
            <a:ext cx="858300" cy="52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300" lIns="68625" spcFirstLastPara="1" rIns="68625" wrap="square" tIns="34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78" name="Google Shape;578;p6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33222" y="1916589"/>
            <a:ext cx="6984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61"/>
          <p:cNvSpPr txBox="1"/>
          <p:nvPr/>
        </p:nvSpPr>
        <p:spPr>
          <a:xfrm flipH="1">
            <a:off x="3347852" y="1091481"/>
            <a:ext cx="24693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0875" lIns="61750" spcFirstLastPara="1" rIns="61750" wrap="square" tIns="30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Font typeface="Arial"/>
              <a:buNone/>
            </a:pPr>
            <a:r>
              <a:rPr b="1" i="0" lang="en-US" sz="1500">
                <a:solidFill>
                  <a:srgbClr val="494949"/>
                </a:solidFill>
                <a:latin typeface="Roboto"/>
                <a:ea typeface="Roboto"/>
                <a:cs typeface="Roboto"/>
                <a:sym typeface="Roboto"/>
              </a:rPr>
              <a:t>API Services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0" name="Google Shape;580;p61"/>
          <p:cNvSpPr/>
          <p:nvPr/>
        </p:nvSpPr>
        <p:spPr>
          <a:xfrm>
            <a:off x="1997314" y="2574693"/>
            <a:ext cx="3919500" cy="20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-1905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Enforce security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05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Validate request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05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Transform parameters and payload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05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Translate between developer-friendly APIs and backend systems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05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Build orchestration and optimization via node.js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81" name="Google Shape;581;p61"/>
          <p:cNvGrpSpPr/>
          <p:nvPr/>
        </p:nvGrpSpPr>
        <p:grpSpPr>
          <a:xfrm>
            <a:off x="7995971" y="1818078"/>
            <a:ext cx="914400" cy="782825"/>
            <a:chOff x="7469921" y="5120277"/>
            <a:chExt cx="914400" cy="1043767"/>
          </a:xfrm>
        </p:grpSpPr>
        <p:sp>
          <p:nvSpPr>
            <p:cNvPr id="582" name="Google Shape;582;p61"/>
            <p:cNvSpPr txBox="1"/>
            <p:nvPr/>
          </p:nvSpPr>
          <p:spPr>
            <a:xfrm flipH="1">
              <a:off x="7469921" y="5798344"/>
              <a:ext cx="914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800" lIns="55600" spcFirstLastPara="1" rIns="55600" wrap="square" tIns="27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i="0" lang="en-US" sz="10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Backend</a:t>
              </a:r>
              <a:endPara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83" name="Google Shape;583;p61"/>
            <p:cNvGrpSpPr/>
            <p:nvPr/>
          </p:nvGrpSpPr>
          <p:grpSpPr>
            <a:xfrm>
              <a:off x="7569492" y="5120277"/>
              <a:ext cx="715669" cy="769623"/>
              <a:chOff x="7924778" y="1997046"/>
              <a:chExt cx="965815" cy="1038067"/>
            </a:xfrm>
          </p:grpSpPr>
          <p:pic>
            <p:nvPicPr>
              <p:cNvPr id="584" name="Google Shape;584;p6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7924778" y="2177413"/>
                <a:ext cx="857700" cy="8577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85" name="Google Shape;585;p61"/>
              <p:cNvSpPr/>
              <p:nvPr/>
            </p:nvSpPr>
            <p:spPr>
              <a:xfrm>
                <a:off x="8568981" y="2392929"/>
                <a:ext cx="181500" cy="353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pic>
            <p:nvPicPr>
              <p:cNvPr id="586" name="Google Shape;586;p6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8165793" y="1997046"/>
                <a:ext cx="724800" cy="724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2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Variables and Conditions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Google Shape;592;p62"/>
          <p:cNvSpPr txBox="1"/>
          <p:nvPr>
            <p:ph idx="4294967295" type="body"/>
          </p:nvPr>
        </p:nvSpPr>
        <p:spPr>
          <a:xfrm>
            <a:off x="379258" y="1028701"/>
            <a:ext cx="8382000" cy="3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24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b="1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Variables</a:t>
            </a: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allow you to store data for use during policy execution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1" marL="431800" marR="0" rtl="0" algn="l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 using the Assign Message policy or from JavaScript/Java policies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1" marL="431800" marR="0" rtl="0" algn="l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provides an extensive set of </a:t>
            </a: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predefined</a:t>
            </a: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variables covering areas such as: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2" marL="685800" marR="0" rtl="0" algn="l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System (date/time, </a:t>
            </a: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hostname</a:t>
            </a: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etc.)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2" marL="685800" marR="0" rtl="0" algn="l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Configuration (organization/environment/application name, proxy base path, etc.)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2" marL="685800" marR="0" rtl="0" algn="l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Request and response (client IP address, query and form parameters, headers, request body, target hostname, timing data, etc.)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2" marL="685800" marR="0" rtl="0" algn="l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Policy (variables specific to the individual policy, such as rate limit info)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2" marL="685800" marR="0" rtl="0" algn="l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OAuth 1.0a and 2.0 (information related to access tokens, etc.)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88900" lvl="2" marL="685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b="1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Conditions</a:t>
            </a: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allow you to control when a policy gets executed and which of a number of resource definitions is selected for processing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1" marL="431800" marR="0" rtl="0" algn="l">
              <a:spcBef>
                <a:spcPts val="3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Compare path nodes, HTTP verbs, headers, query parameters, form parameters or variables with each other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3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b="0" i="0" lang="en-US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Controlling Edge using </a:t>
            </a:r>
            <a:r>
              <a:rPr lang="en-US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Management</a:t>
            </a:r>
            <a:r>
              <a:rPr b="0" i="0" lang="en-US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APIs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" name="Google Shape;598;p63"/>
          <p:cNvSpPr txBox="1"/>
          <p:nvPr>
            <p:ph idx="4294967295" type="body"/>
          </p:nvPr>
        </p:nvSpPr>
        <p:spPr>
          <a:xfrm>
            <a:off x="381000" y="1187449"/>
            <a:ext cx="8229600" cy="3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27000" lvl="0" marL="177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Create, manage and delete just about anything: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39700" lvl="1" marL="431800" rtl="0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API proxies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39700" lvl="1" marL="431800" rtl="0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Policies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39700" lvl="1" marL="431800" rtl="0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Developers and companies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39700" lvl="1" marL="431800" rtl="0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Apps, app families and app </a:t>
            </a:r>
            <a:b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keys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39700" lvl="1" marL="431800" rtl="0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API products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39700" lvl="1" marL="431800" rtl="0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Environments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0" lvl="0" marL="177800" rtl="0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Export and import entities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0" lvl="0" marL="177800" rtl="0">
              <a:spcBef>
                <a:spcPts val="3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Manage users within org</a:t>
            </a:r>
            <a:b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4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b="0" i="0" lang="en-US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does it mean to “develop with </a:t>
            </a:r>
            <a:r>
              <a:rPr lang="en-US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</a:t>
            </a:r>
            <a:r>
              <a:rPr b="0" i="0" lang="en-US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Platform”?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4" name="Google Shape;604;p64"/>
          <p:cNvSpPr txBox="1"/>
          <p:nvPr>
            <p:ph idx="4294967295" type="body"/>
          </p:nvPr>
        </p:nvSpPr>
        <p:spPr>
          <a:xfrm>
            <a:off x="457200" y="1085850"/>
            <a:ext cx="86757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24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Determine the best organization and environment configuration for your needs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Identify members of the API team that need </a:t>
            </a: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</a:t>
            </a: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access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Identify the authorization needs for the members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Design and implement mechanisms for registering/approving Developers / Apps, providing access. to documentation and other resources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Produce general guidelines for grouping your APIs into Products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Produce general guidelines for grouping your backend resources into Proxy Bundles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Identify deployment, Management and Monitoring strategies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 API design, testing, access control and source code management guidelines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Design and document your Proxies identifying common policy flow or common proxies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Define test cases that verify the functionality, performance and load-bearing capacity of your APIs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Define process and procedure for moving proxy bundles between environments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Implement, Test and Deploy your APIs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spcBef>
                <a:spcPts val="3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Monitor the adoption and operation of your APIs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5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Lab 01 - </a:t>
            </a:r>
            <a:r>
              <a:rPr b="0" i="0" lang="en-US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Getting Setup</a:t>
            </a:r>
            <a:endParaRPr b="1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65"/>
          <p:cNvSpPr txBox="1"/>
          <p:nvPr>
            <p:ph idx="4294967295" type="body"/>
          </p:nvPr>
        </p:nvSpPr>
        <p:spPr>
          <a:xfrm>
            <a:off x="408500" y="1153450"/>
            <a:ext cx="5890500" cy="3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0" spcFirstLastPara="1" rIns="68625" wrap="square" tIns="34300">
            <a:noAutofit/>
          </a:bodyPr>
          <a:lstStyle/>
          <a:p>
            <a:pPr indent="-215900" lvl="0" marL="4191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Using a web browser Navigate to </a:t>
            </a:r>
            <a:r>
              <a:rPr lang="en-US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https://login.apigee.com/login</a:t>
            </a: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900" lvl="0" marL="4191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you have an apigee account, login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900" lvl="0" marL="4191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you do not have an apigee account, select “sign up”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1" marL="6731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Fill out form and select create account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1" marL="6731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Activate Account by selecting link in email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2" marL="9271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Could take 5 – 10 minutes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2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900" lvl="0" marL="419100" marR="0" rtl="0" algn="l"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Under API Management select the “launch” or “activate” button                       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900" lvl="0" marL="419100" marR="0" rtl="0" algn="l"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Welcome to Edge!!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76200" lvl="1" marL="342900" marR="0" rtl="0" algn="l">
              <a:lnSpc>
                <a:spcPct val="110000"/>
              </a:lnSpc>
              <a:spcBef>
                <a:spcPts val="200"/>
              </a:spcBef>
              <a:spcAft>
                <a:spcPts val="160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1" name="Google Shape;611;p65"/>
          <p:cNvSpPr txBox="1"/>
          <p:nvPr/>
        </p:nvSpPr>
        <p:spPr>
          <a:xfrm>
            <a:off x="381479" y="764700"/>
            <a:ext cx="8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Steps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6"/>
          <p:cNvSpPr txBox="1"/>
          <p:nvPr/>
        </p:nvSpPr>
        <p:spPr>
          <a:xfrm>
            <a:off x="0" y="202065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52"/>
          <p:cNvCxnSpPr/>
          <p:nvPr/>
        </p:nvCxnSpPr>
        <p:spPr>
          <a:xfrm>
            <a:off x="2088182" y="2651578"/>
            <a:ext cx="4933200" cy="19200"/>
          </a:xfrm>
          <a:prstGeom prst="straightConnector1">
            <a:avLst/>
          </a:prstGeom>
          <a:noFill/>
          <a:ln cap="flat" cmpd="sng" w="34925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73" name="Google Shape;373;p52"/>
          <p:cNvCxnSpPr/>
          <p:nvPr/>
        </p:nvCxnSpPr>
        <p:spPr>
          <a:xfrm rot="10800000">
            <a:off x="1687643" y="3994860"/>
            <a:ext cx="408300" cy="0"/>
          </a:xfrm>
          <a:prstGeom prst="straightConnector1">
            <a:avLst/>
          </a:prstGeom>
          <a:noFill/>
          <a:ln cap="flat" cmpd="sng" w="34925">
            <a:solidFill>
              <a:srgbClr val="4A86E8"/>
            </a:solidFill>
            <a:prstDash val="dot"/>
            <a:round/>
            <a:headEnd len="sm" w="sm" type="none"/>
            <a:tailEnd len="med" w="med" type="stealth"/>
          </a:ln>
        </p:spPr>
      </p:cxnSp>
      <p:sp>
        <p:nvSpPr>
          <p:cNvPr id="374" name="Google Shape;374;p52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0" i="0" lang="en-US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oncepts in a nutshell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75" name="Google Shape;375;p52"/>
          <p:cNvGrpSpPr/>
          <p:nvPr/>
        </p:nvGrpSpPr>
        <p:grpSpPr>
          <a:xfrm>
            <a:off x="7345643" y="1514867"/>
            <a:ext cx="1499451" cy="719251"/>
            <a:chOff x="2354932" y="5271577"/>
            <a:chExt cx="1499451" cy="959002"/>
          </a:xfrm>
        </p:grpSpPr>
        <p:pic>
          <p:nvPicPr>
            <p:cNvPr descr="db2.png" id="376" name="Google Shape;376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54932" y="5271577"/>
              <a:ext cx="674182" cy="78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b1.png" id="377" name="Google Shape;377;p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34628" y="5365807"/>
              <a:ext cx="750797" cy="76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b2.png" id="378" name="Google Shape;378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80201" y="5450429"/>
              <a:ext cx="674182" cy="7801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9" name="Google Shape;379;p52"/>
          <p:cNvGrpSpPr/>
          <p:nvPr/>
        </p:nvGrpSpPr>
        <p:grpSpPr>
          <a:xfrm>
            <a:off x="453158" y="3534299"/>
            <a:ext cx="1234633" cy="815614"/>
            <a:chOff x="670515" y="5026388"/>
            <a:chExt cx="1234633" cy="1087485"/>
          </a:xfrm>
        </p:grpSpPr>
        <p:grpSp>
          <p:nvGrpSpPr>
            <p:cNvPr id="380" name="Google Shape;380;p52"/>
            <p:cNvGrpSpPr/>
            <p:nvPr/>
          </p:nvGrpSpPr>
          <p:grpSpPr>
            <a:xfrm>
              <a:off x="714065" y="5026388"/>
              <a:ext cx="1116175" cy="869603"/>
              <a:chOff x="2014425" y="1262886"/>
              <a:chExt cx="1545388" cy="1204000"/>
            </a:xfrm>
          </p:grpSpPr>
          <p:pic>
            <p:nvPicPr>
              <p:cNvPr descr="pc.png" id="381" name="Google Shape;381;p5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014425" y="1262886"/>
                <a:ext cx="1545388" cy="120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markup.png" id="382" name="Google Shape;382;p5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314818" y="1628668"/>
                <a:ext cx="946050" cy="4508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83" name="Google Shape;383;p52"/>
            <p:cNvSpPr txBox="1"/>
            <p:nvPr/>
          </p:nvSpPr>
          <p:spPr>
            <a:xfrm flipH="1">
              <a:off x="670515" y="5803035"/>
              <a:ext cx="1234633" cy="3108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300" lIns="68625" spcFirstLastPara="1" rIns="68625" wrap="square" tIns="343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1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  <a:endPara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4" name="Google Shape;384;p52"/>
          <p:cNvGrpSpPr/>
          <p:nvPr/>
        </p:nvGrpSpPr>
        <p:grpSpPr>
          <a:xfrm>
            <a:off x="453158" y="1911761"/>
            <a:ext cx="1234633" cy="758973"/>
            <a:chOff x="670515" y="2570363"/>
            <a:chExt cx="1234633" cy="1011964"/>
          </a:xfrm>
        </p:grpSpPr>
        <p:grpSp>
          <p:nvGrpSpPr>
            <p:cNvPr id="385" name="Google Shape;385;p52"/>
            <p:cNvGrpSpPr/>
            <p:nvPr/>
          </p:nvGrpSpPr>
          <p:grpSpPr>
            <a:xfrm>
              <a:off x="814835" y="2570363"/>
              <a:ext cx="914635" cy="799773"/>
              <a:chOff x="4779163" y="1376035"/>
              <a:chExt cx="1310684" cy="1146086"/>
            </a:xfrm>
          </p:grpSpPr>
          <p:pic>
            <p:nvPicPr>
              <p:cNvPr descr="display.png" id="386" name="Google Shape;386;p52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779163" y="1376035"/>
                <a:ext cx="1310684" cy="11460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chat.png" id="387" name="Google Shape;387;p5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123531" y="1641120"/>
                <a:ext cx="703728" cy="56763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88" name="Google Shape;388;p52"/>
            <p:cNvSpPr txBox="1"/>
            <p:nvPr/>
          </p:nvSpPr>
          <p:spPr>
            <a:xfrm flipH="1">
              <a:off x="670515" y="3271489"/>
              <a:ext cx="1234633" cy="3108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300" lIns="68625" spcFirstLastPara="1" rIns="68625" wrap="square" tIns="343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1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Point of Sale</a:t>
              </a:r>
              <a:endPara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9" name="Google Shape;389;p52"/>
          <p:cNvGrpSpPr/>
          <p:nvPr/>
        </p:nvGrpSpPr>
        <p:grpSpPr>
          <a:xfrm>
            <a:off x="453158" y="2720696"/>
            <a:ext cx="1234633" cy="763643"/>
            <a:chOff x="670515" y="1311386"/>
            <a:chExt cx="1234633" cy="1018191"/>
          </a:xfrm>
        </p:grpSpPr>
        <p:pic>
          <p:nvPicPr>
            <p:cNvPr descr="partner.png" id="390" name="Google Shape;390;p5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77824" y="1311386"/>
              <a:ext cx="788657" cy="7707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1" name="Google Shape;391;p52"/>
            <p:cNvSpPr txBox="1"/>
            <p:nvPr/>
          </p:nvSpPr>
          <p:spPr>
            <a:xfrm flipH="1">
              <a:off x="670515" y="2018739"/>
              <a:ext cx="1234633" cy="3108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300" lIns="68625" spcFirstLastPara="1" rIns="68625" wrap="square" tIns="343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1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Partner</a:t>
              </a:r>
              <a:endPara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2" name="Google Shape;392;p52"/>
          <p:cNvGrpSpPr/>
          <p:nvPr/>
        </p:nvGrpSpPr>
        <p:grpSpPr>
          <a:xfrm>
            <a:off x="453158" y="1083184"/>
            <a:ext cx="1234633" cy="778617"/>
            <a:chOff x="670515" y="3972237"/>
            <a:chExt cx="1234633" cy="1038156"/>
          </a:xfrm>
        </p:grpSpPr>
        <p:sp>
          <p:nvSpPr>
            <p:cNvPr id="393" name="Google Shape;393;p52"/>
            <p:cNvSpPr txBox="1"/>
            <p:nvPr/>
          </p:nvSpPr>
          <p:spPr>
            <a:xfrm flipH="1">
              <a:off x="670515" y="4699555"/>
              <a:ext cx="1234633" cy="3108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300" lIns="68625" spcFirstLastPara="1" rIns="68625" wrap="square" tIns="343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1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Mobile</a:t>
              </a:r>
              <a:endPara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94" name="Google Shape;394;p52"/>
            <p:cNvGrpSpPr/>
            <p:nvPr/>
          </p:nvGrpSpPr>
          <p:grpSpPr>
            <a:xfrm>
              <a:off x="1012681" y="3972237"/>
              <a:ext cx="518942" cy="812620"/>
              <a:chOff x="-1633708" y="1430180"/>
              <a:chExt cx="628348" cy="983941"/>
            </a:xfrm>
          </p:grpSpPr>
          <p:pic>
            <p:nvPicPr>
              <p:cNvPr descr="smartphone.png" id="395" name="Google Shape;395;p5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-1633708" y="1430180"/>
                <a:ext cx="628348" cy="98394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pp_logic.png" id="396" name="Google Shape;396;p52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-1508438" y="1737656"/>
                <a:ext cx="393600" cy="343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97" name="Google Shape;397;p52"/>
          <p:cNvSpPr txBox="1"/>
          <p:nvPr/>
        </p:nvSpPr>
        <p:spPr>
          <a:xfrm>
            <a:off x="6893112" y="2335937"/>
            <a:ext cx="21279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ESB, SOA,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App Servers,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Databases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8" name="Google Shape;398;p52"/>
          <p:cNvCxnSpPr/>
          <p:nvPr/>
        </p:nvCxnSpPr>
        <p:spPr>
          <a:xfrm rot="10800000">
            <a:off x="7021382" y="1814694"/>
            <a:ext cx="0" cy="1687800"/>
          </a:xfrm>
          <a:prstGeom prst="straightConnector1">
            <a:avLst/>
          </a:prstGeom>
          <a:noFill/>
          <a:ln cap="flat" cmpd="sng" w="34925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99" name="Google Shape;399;p52"/>
          <p:cNvCxnSpPr/>
          <p:nvPr/>
        </p:nvCxnSpPr>
        <p:spPr>
          <a:xfrm flipH="1" rot="10800000">
            <a:off x="7021382" y="1818781"/>
            <a:ext cx="328800" cy="7200"/>
          </a:xfrm>
          <a:prstGeom prst="straightConnector1">
            <a:avLst/>
          </a:prstGeom>
          <a:noFill/>
          <a:ln cap="flat" cmpd="sng" w="34925">
            <a:solidFill>
              <a:srgbClr val="4A86E8"/>
            </a:solidFill>
            <a:prstDash val="dot"/>
            <a:round/>
            <a:headEnd len="sm" w="sm" type="none"/>
            <a:tailEnd len="med" w="med" type="stealth"/>
          </a:ln>
        </p:spPr>
      </p:cxnSp>
      <p:cxnSp>
        <p:nvCxnSpPr>
          <p:cNvPr id="400" name="Google Shape;400;p52"/>
          <p:cNvCxnSpPr/>
          <p:nvPr/>
        </p:nvCxnSpPr>
        <p:spPr>
          <a:xfrm flipH="1" rot="10800000">
            <a:off x="7021382" y="3495135"/>
            <a:ext cx="328800" cy="3600"/>
          </a:xfrm>
          <a:prstGeom prst="straightConnector1">
            <a:avLst/>
          </a:prstGeom>
          <a:noFill/>
          <a:ln cap="flat" cmpd="sng" w="34925">
            <a:solidFill>
              <a:srgbClr val="4A86E8"/>
            </a:solidFill>
            <a:prstDash val="dot"/>
            <a:round/>
            <a:headEnd len="sm" w="sm" type="none"/>
            <a:tailEnd len="med" w="med" type="stealth"/>
          </a:ln>
        </p:spPr>
      </p:cxnSp>
      <p:cxnSp>
        <p:nvCxnSpPr>
          <p:cNvPr id="401" name="Google Shape;401;p52"/>
          <p:cNvCxnSpPr/>
          <p:nvPr/>
        </p:nvCxnSpPr>
        <p:spPr>
          <a:xfrm flipH="1">
            <a:off x="2088143" y="1207169"/>
            <a:ext cx="7800" cy="2787600"/>
          </a:xfrm>
          <a:prstGeom prst="straightConnector1">
            <a:avLst/>
          </a:prstGeom>
          <a:noFill/>
          <a:ln cap="flat" cmpd="sng" w="34925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402" name="Google Shape;402;p52"/>
          <p:cNvCxnSpPr/>
          <p:nvPr/>
        </p:nvCxnSpPr>
        <p:spPr>
          <a:xfrm rot="10800000">
            <a:off x="1687681" y="3085330"/>
            <a:ext cx="400500" cy="0"/>
          </a:xfrm>
          <a:prstGeom prst="straightConnector1">
            <a:avLst/>
          </a:prstGeom>
          <a:noFill/>
          <a:ln cap="flat" cmpd="sng" w="34925">
            <a:solidFill>
              <a:srgbClr val="4A86E8"/>
            </a:solidFill>
            <a:prstDash val="dot"/>
            <a:round/>
            <a:headEnd len="sm" w="sm" type="none"/>
            <a:tailEnd len="med" w="med" type="stealth"/>
          </a:ln>
        </p:spPr>
      </p:cxnSp>
      <p:cxnSp>
        <p:nvCxnSpPr>
          <p:cNvPr id="403" name="Google Shape;403;p52"/>
          <p:cNvCxnSpPr/>
          <p:nvPr/>
        </p:nvCxnSpPr>
        <p:spPr>
          <a:xfrm rot="10800000">
            <a:off x="1687643" y="2172208"/>
            <a:ext cx="408300" cy="0"/>
          </a:xfrm>
          <a:prstGeom prst="straightConnector1">
            <a:avLst/>
          </a:prstGeom>
          <a:noFill/>
          <a:ln cap="flat" cmpd="sng" w="34925">
            <a:solidFill>
              <a:srgbClr val="4A86E8"/>
            </a:solidFill>
            <a:prstDash val="dot"/>
            <a:round/>
            <a:headEnd len="sm" w="sm" type="none"/>
            <a:tailEnd len="med" w="med" type="stealth"/>
          </a:ln>
        </p:spPr>
      </p:cxnSp>
      <p:cxnSp>
        <p:nvCxnSpPr>
          <p:cNvPr id="404" name="Google Shape;404;p52"/>
          <p:cNvCxnSpPr/>
          <p:nvPr/>
        </p:nvCxnSpPr>
        <p:spPr>
          <a:xfrm rot="10800000">
            <a:off x="1687643" y="1211088"/>
            <a:ext cx="408300" cy="8400"/>
          </a:xfrm>
          <a:prstGeom prst="straightConnector1">
            <a:avLst/>
          </a:prstGeom>
          <a:noFill/>
          <a:ln cap="flat" cmpd="sng" w="34925">
            <a:solidFill>
              <a:srgbClr val="4A86E8"/>
            </a:solidFill>
            <a:prstDash val="dot"/>
            <a:round/>
            <a:headEnd len="sm" w="sm" type="none"/>
            <a:tailEnd len="med" w="med" type="stealth"/>
          </a:ln>
        </p:spPr>
      </p:cxnSp>
      <p:sp>
        <p:nvSpPr>
          <p:cNvPr id="405" name="Google Shape;405;p52"/>
          <p:cNvSpPr/>
          <p:nvPr/>
        </p:nvSpPr>
        <p:spPr>
          <a:xfrm>
            <a:off x="2712530" y="869194"/>
            <a:ext cx="3859200" cy="38835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300" lIns="68625" spcFirstLastPara="1" rIns="68625" wrap="square" tIns="34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Apigee</a:t>
            </a:r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6" name="Google Shape;406;p52"/>
          <p:cNvSpPr/>
          <p:nvPr/>
        </p:nvSpPr>
        <p:spPr>
          <a:xfrm>
            <a:off x="3592406" y="4047821"/>
            <a:ext cx="2082900" cy="356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300" lIns="68625" spcFirstLastPara="1" rIns="68625" wrap="square" tIns="34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Environment</a:t>
            </a:r>
            <a:endParaRPr sz="14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7" name="Google Shape;407;p52"/>
          <p:cNvSpPr/>
          <p:nvPr/>
        </p:nvSpPr>
        <p:spPr>
          <a:xfrm>
            <a:off x="2946794" y="1411683"/>
            <a:ext cx="3427800" cy="3211800"/>
          </a:xfrm>
          <a:prstGeom prst="roundRect">
            <a:avLst>
              <a:gd fmla="val 16667" name="adj"/>
            </a:avLst>
          </a:prstGeom>
          <a:noFill/>
          <a:ln cap="flat" cmpd="sng" w="317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34300" lIns="68625" spcFirstLastPara="1" rIns="68625" wrap="square" tIns="34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Organization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52"/>
          <p:cNvSpPr/>
          <p:nvPr/>
        </p:nvSpPr>
        <p:spPr>
          <a:xfrm>
            <a:off x="3592406" y="3500638"/>
            <a:ext cx="2082900" cy="356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300" lIns="68625" spcFirstLastPara="1" rIns="68625" wrap="square" tIns="34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Environment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52"/>
          <p:cNvSpPr/>
          <p:nvPr/>
        </p:nvSpPr>
        <p:spPr>
          <a:xfrm>
            <a:off x="3592406" y="2953457"/>
            <a:ext cx="2082900" cy="356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300" lIns="68625" spcFirstLastPara="1" rIns="68625" wrap="square" tIns="34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Environment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0" name="Google Shape;410;p5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216529" y="1902078"/>
            <a:ext cx="929400" cy="6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5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16686" y="1893823"/>
            <a:ext cx="951300" cy="7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5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294357" y="1944657"/>
            <a:ext cx="816000" cy="6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52"/>
          <p:cNvSpPr txBox="1"/>
          <p:nvPr/>
        </p:nvSpPr>
        <p:spPr>
          <a:xfrm>
            <a:off x="3175751" y="2574850"/>
            <a:ext cx="692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Developers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52"/>
          <p:cNvSpPr txBox="1"/>
          <p:nvPr/>
        </p:nvSpPr>
        <p:spPr>
          <a:xfrm>
            <a:off x="4226925" y="2574850"/>
            <a:ext cx="816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Applications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52"/>
          <p:cNvSpPr txBox="1"/>
          <p:nvPr/>
        </p:nvSpPr>
        <p:spPr>
          <a:xfrm>
            <a:off x="5320919" y="2574850"/>
            <a:ext cx="816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API Team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52"/>
          <p:cNvSpPr txBox="1"/>
          <p:nvPr/>
        </p:nvSpPr>
        <p:spPr>
          <a:xfrm>
            <a:off x="3319578" y="919575"/>
            <a:ext cx="247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r>
              <a:rPr b="1"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52"/>
          <p:cNvSpPr/>
          <p:nvPr/>
        </p:nvSpPr>
        <p:spPr>
          <a:xfrm rot="-5400000">
            <a:off x="4451049" y="844975"/>
            <a:ext cx="419100" cy="558900"/>
          </a:xfrm>
          <a:custGeom>
            <a:rect b="b" l="l" r="r" t="t"/>
            <a:pathLst>
              <a:path extrusionOk="0" h="120000" w="120000">
                <a:moveTo>
                  <a:pt x="8688" y="0"/>
                </a:moveTo>
                <a:lnTo>
                  <a:pt x="111311" y="0"/>
                </a:lnTo>
                <a:cubicBezTo>
                  <a:pt x="116111" y="0"/>
                  <a:pt x="120000" y="3372"/>
                  <a:pt x="120000" y="7527"/>
                </a:cubicBezTo>
                <a:lnTo>
                  <a:pt x="120000" y="120000"/>
                </a:lnTo>
                <a:lnTo>
                  <a:pt x="0" y="120000"/>
                </a:lnTo>
                <a:lnTo>
                  <a:pt x="0" y="7527"/>
                </a:lnTo>
                <a:cubicBezTo>
                  <a:pt x="0" y="3372"/>
                  <a:pt x="3888" y="0"/>
                  <a:pt x="8688" y="0"/>
                </a:cubicBezTo>
                <a:close/>
              </a:path>
            </a:pathLst>
          </a:custGeom>
          <a:solidFill>
            <a:srgbClr val="3367D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50" lIns="17150" spcFirstLastPara="1" rIns="1715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18" name="Google Shape;418;p5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516149" y="980353"/>
            <a:ext cx="278100" cy="2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9" name="Google Shape;419;p52"/>
          <p:cNvGrpSpPr/>
          <p:nvPr/>
        </p:nvGrpSpPr>
        <p:grpSpPr>
          <a:xfrm>
            <a:off x="7929155" y="1337892"/>
            <a:ext cx="404249" cy="330889"/>
            <a:chOff x="14284302" y="5034157"/>
            <a:chExt cx="786477" cy="786519"/>
          </a:xfrm>
        </p:grpSpPr>
        <p:sp>
          <p:nvSpPr>
            <p:cNvPr id="420" name="Google Shape;420;p52"/>
            <p:cNvSpPr/>
            <p:nvPr/>
          </p:nvSpPr>
          <p:spPr>
            <a:xfrm>
              <a:off x="14284302" y="5275576"/>
              <a:ext cx="545100" cy="545100"/>
            </a:xfrm>
            <a:custGeom>
              <a:rect b="b" l="l" r="r" t="t"/>
              <a:pathLst>
                <a:path extrusionOk="0" h="120000" w="120000">
                  <a:moveTo>
                    <a:pt x="108933" y="59481"/>
                  </a:moveTo>
                  <a:cubicBezTo>
                    <a:pt x="108933" y="56023"/>
                    <a:pt x="108587" y="52564"/>
                    <a:pt x="107896" y="49106"/>
                  </a:cubicBezTo>
                  <a:lnTo>
                    <a:pt x="119654" y="42190"/>
                  </a:lnTo>
                  <a:lnTo>
                    <a:pt x="104438" y="16253"/>
                  </a:lnTo>
                  <a:lnTo>
                    <a:pt x="93025" y="23170"/>
                  </a:lnTo>
                  <a:cubicBezTo>
                    <a:pt x="87838" y="18674"/>
                    <a:pt x="82997" y="14870"/>
                    <a:pt x="75389" y="12795"/>
                  </a:cubicBezTo>
                  <a:lnTo>
                    <a:pt x="75389" y="0"/>
                  </a:lnTo>
                  <a:lnTo>
                    <a:pt x="45302" y="0"/>
                  </a:lnTo>
                  <a:lnTo>
                    <a:pt x="45302" y="12795"/>
                  </a:lnTo>
                  <a:cubicBezTo>
                    <a:pt x="37694" y="14870"/>
                    <a:pt x="32507" y="18674"/>
                    <a:pt x="27319" y="23170"/>
                  </a:cubicBezTo>
                  <a:lnTo>
                    <a:pt x="15216" y="16253"/>
                  </a:lnTo>
                  <a:lnTo>
                    <a:pt x="0" y="42190"/>
                  </a:lnTo>
                  <a:lnTo>
                    <a:pt x="12103" y="49106"/>
                  </a:lnTo>
                  <a:cubicBezTo>
                    <a:pt x="11412" y="52564"/>
                    <a:pt x="10720" y="56023"/>
                    <a:pt x="10720" y="59481"/>
                  </a:cubicBezTo>
                  <a:cubicBezTo>
                    <a:pt x="10720" y="62939"/>
                    <a:pt x="11412" y="66397"/>
                    <a:pt x="12103" y="69855"/>
                  </a:cubicBezTo>
                  <a:lnTo>
                    <a:pt x="0" y="76426"/>
                  </a:lnTo>
                  <a:lnTo>
                    <a:pt x="15216" y="102708"/>
                  </a:lnTo>
                  <a:lnTo>
                    <a:pt x="27319" y="95792"/>
                  </a:lnTo>
                  <a:cubicBezTo>
                    <a:pt x="32507" y="100288"/>
                    <a:pt x="37694" y="104092"/>
                    <a:pt x="45302" y="106167"/>
                  </a:cubicBezTo>
                  <a:lnTo>
                    <a:pt x="45302" y="119654"/>
                  </a:lnTo>
                  <a:lnTo>
                    <a:pt x="75389" y="119654"/>
                  </a:lnTo>
                  <a:lnTo>
                    <a:pt x="75389" y="106167"/>
                  </a:lnTo>
                  <a:cubicBezTo>
                    <a:pt x="82997" y="104092"/>
                    <a:pt x="87838" y="100288"/>
                    <a:pt x="93025" y="95792"/>
                  </a:cubicBezTo>
                  <a:lnTo>
                    <a:pt x="104783" y="102708"/>
                  </a:lnTo>
                  <a:lnTo>
                    <a:pt x="119654" y="76426"/>
                  </a:lnTo>
                  <a:lnTo>
                    <a:pt x="107896" y="69855"/>
                  </a:lnTo>
                  <a:cubicBezTo>
                    <a:pt x="108587" y="66397"/>
                    <a:pt x="108933" y="62939"/>
                    <a:pt x="108933" y="59481"/>
                  </a:cubicBezTo>
                </a:path>
              </a:pathLst>
            </a:custGeom>
            <a:solidFill>
              <a:srgbClr val="4A86E8"/>
            </a:solidFill>
            <a:ln cap="flat" cmpd="sng" w="9525">
              <a:solidFill>
                <a:srgbClr val="FFFFFF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1" name="Google Shape;421;p52"/>
            <p:cNvSpPr/>
            <p:nvPr/>
          </p:nvSpPr>
          <p:spPr>
            <a:xfrm>
              <a:off x="14456756" y="5441131"/>
              <a:ext cx="207000" cy="207000"/>
            </a:xfrm>
            <a:custGeom>
              <a:rect b="b" l="l" r="r" t="t"/>
              <a:pathLst>
                <a:path extrusionOk="0" h="120000" w="120000">
                  <a:moveTo>
                    <a:pt x="119090" y="60000"/>
                  </a:moveTo>
                  <a:cubicBezTo>
                    <a:pt x="119090" y="70909"/>
                    <a:pt x="116363" y="80000"/>
                    <a:pt x="110909" y="90000"/>
                  </a:cubicBezTo>
                  <a:cubicBezTo>
                    <a:pt x="105454" y="99090"/>
                    <a:pt x="98181" y="106363"/>
                    <a:pt x="89090" y="111818"/>
                  </a:cubicBezTo>
                  <a:cubicBezTo>
                    <a:pt x="79090" y="117272"/>
                    <a:pt x="70000" y="119090"/>
                    <a:pt x="59090" y="119090"/>
                  </a:cubicBezTo>
                  <a:cubicBezTo>
                    <a:pt x="48181" y="119090"/>
                    <a:pt x="38181" y="117272"/>
                    <a:pt x="29090" y="111818"/>
                  </a:cubicBezTo>
                  <a:cubicBezTo>
                    <a:pt x="19090" y="106363"/>
                    <a:pt x="13636" y="99090"/>
                    <a:pt x="8181" y="90000"/>
                  </a:cubicBezTo>
                  <a:cubicBezTo>
                    <a:pt x="1818" y="80000"/>
                    <a:pt x="0" y="70909"/>
                    <a:pt x="0" y="60000"/>
                  </a:cubicBezTo>
                  <a:cubicBezTo>
                    <a:pt x="0" y="49090"/>
                    <a:pt x="1818" y="39090"/>
                    <a:pt x="8181" y="30000"/>
                  </a:cubicBezTo>
                  <a:cubicBezTo>
                    <a:pt x="13636" y="20000"/>
                    <a:pt x="19090" y="13636"/>
                    <a:pt x="29090" y="8181"/>
                  </a:cubicBezTo>
                  <a:cubicBezTo>
                    <a:pt x="38181" y="2727"/>
                    <a:pt x="48181" y="0"/>
                    <a:pt x="59090" y="0"/>
                  </a:cubicBezTo>
                  <a:cubicBezTo>
                    <a:pt x="70000" y="0"/>
                    <a:pt x="79090" y="2727"/>
                    <a:pt x="89090" y="8181"/>
                  </a:cubicBezTo>
                  <a:cubicBezTo>
                    <a:pt x="98181" y="13636"/>
                    <a:pt x="105454" y="20000"/>
                    <a:pt x="110909" y="30000"/>
                  </a:cubicBezTo>
                  <a:cubicBezTo>
                    <a:pt x="116363" y="39090"/>
                    <a:pt x="119090" y="49090"/>
                    <a:pt x="119090" y="60000"/>
                  </a:cubicBezTo>
                </a:path>
              </a:pathLst>
            </a:custGeom>
            <a:solidFill>
              <a:srgbClr val="4A86E8"/>
            </a:solidFill>
            <a:ln cap="flat" cmpd="sng" w="9525">
              <a:solidFill>
                <a:srgbClr val="FFFFFF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2" name="Google Shape;422;p52"/>
            <p:cNvSpPr/>
            <p:nvPr/>
          </p:nvSpPr>
          <p:spPr>
            <a:xfrm>
              <a:off x="14767178" y="5034157"/>
              <a:ext cx="303600" cy="310500"/>
            </a:xfrm>
            <a:custGeom>
              <a:rect b="b" l="l" r="r" t="t"/>
              <a:pathLst>
                <a:path extrusionOk="0" h="120000" w="120000">
                  <a:moveTo>
                    <a:pt x="107564" y="59695"/>
                  </a:moveTo>
                  <a:cubicBezTo>
                    <a:pt x="107564" y="56040"/>
                    <a:pt x="106943" y="52385"/>
                    <a:pt x="105699" y="48730"/>
                  </a:cubicBezTo>
                  <a:lnTo>
                    <a:pt x="119378" y="41421"/>
                  </a:lnTo>
                  <a:lnTo>
                    <a:pt x="105699" y="18274"/>
                  </a:lnTo>
                  <a:lnTo>
                    <a:pt x="92642" y="25583"/>
                  </a:lnTo>
                  <a:cubicBezTo>
                    <a:pt x="87668" y="20710"/>
                    <a:pt x="81450" y="17055"/>
                    <a:pt x="74611" y="15228"/>
                  </a:cubicBezTo>
                  <a:lnTo>
                    <a:pt x="74611" y="0"/>
                  </a:lnTo>
                  <a:lnTo>
                    <a:pt x="47253" y="0"/>
                  </a:lnTo>
                  <a:lnTo>
                    <a:pt x="47253" y="15228"/>
                  </a:lnTo>
                  <a:cubicBezTo>
                    <a:pt x="40414" y="17055"/>
                    <a:pt x="32953" y="20710"/>
                    <a:pt x="27979" y="25583"/>
                  </a:cubicBezTo>
                  <a:lnTo>
                    <a:pt x="14300" y="18274"/>
                  </a:lnTo>
                  <a:lnTo>
                    <a:pt x="0" y="41421"/>
                  </a:lnTo>
                  <a:lnTo>
                    <a:pt x="13678" y="48730"/>
                  </a:lnTo>
                  <a:cubicBezTo>
                    <a:pt x="13056" y="52385"/>
                    <a:pt x="12435" y="56040"/>
                    <a:pt x="12435" y="59695"/>
                  </a:cubicBezTo>
                  <a:cubicBezTo>
                    <a:pt x="12435" y="63350"/>
                    <a:pt x="13056" y="67005"/>
                    <a:pt x="13678" y="70659"/>
                  </a:cubicBezTo>
                  <a:lnTo>
                    <a:pt x="0" y="77969"/>
                  </a:lnTo>
                  <a:lnTo>
                    <a:pt x="13678" y="101116"/>
                  </a:lnTo>
                  <a:lnTo>
                    <a:pt x="27979" y="93197"/>
                  </a:lnTo>
                  <a:cubicBezTo>
                    <a:pt x="32953" y="98071"/>
                    <a:pt x="40414" y="102335"/>
                    <a:pt x="47253" y="104162"/>
                  </a:cubicBezTo>
                  <a:lnTo>
                    <a:pt x="47253" y="119390"/>
                  </a:lnTo>
                  <a:lnTo>
                    <a:pt x="74611" y="119390"/>
                  </a:lnTo>
                  <a:lnTo>
                    <a:pt x="74611" y="104162"/>
                  </a:lnTo>
                  <a:cubicBezTo>
                    <a:pt x="81450" y="102335"/>
                    <a:pt x="87668" y="98071"/>
                    <a:pt x="92642" y="93197"/>
                  </a:cubicBezTo>
                  <a:lnTo>
                    <a:pt x="106321" y="101116"/>
                  </a:lnTo>
                  <a:lnTo>
                    <a:pt x="119378" y="77969"/>
                  </a:lnTo>
                  <a:lnTo>
                    <a:pt x="106321" y="70659"/>
                  </a:lnTo>
                  <a:cubicBezTo>
                    <a:pt x="106943" y="67005"/>
                    <a:pt x="107564" y="63350"/>
                    <a:pt x="107564" y="59695"/>
                  </a:cubicBezTo>
                </a:path>
              </a:pathLst>
            </a:custGeom>
            <a:solidFill>
              <a:srgbClr val="4A86E8"/>
            </a:solidFill>
            <a:ln cap="flat" cmpd="sng" w="9525">
              <a:solidFill>
                <a:srgbClr val="FFFFFF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3" name="Google Shape;423;p52"/>
            <p:cNvSpPr/>
            <p:nvPr/>
          </p:nvSpPr>
          <p:spPr>
            <a:xfrm>
              <a:off x="14863738" y="5137614"/>
              <a:ext cx="103500" cy="103500"/>
            </a:xfrm>
            <a:custGeom>
              <a:rect b="b" l="l" r="r" t="t"/>
              <a:pathLst>
                <a:path extrusionOk="0" h="120000" w="120000">
                  <a:moveTo>
                    <a:pt x="118181" y="59104"/>
                  </a:moveTo>
                  <a:cubicBezTo>
                    <a:pt x="118181" y="69850"/>
                    <a:pt x="116363" y="78805"/>
                    <a:pt x="110909" y="87761"/>
                  </a:cubicBezTo>
                  <a:cubicBezTo>
                    <a:pt x="105454" y="96716"/>
                    <a:pt x="98181" y="103880"/>
                    <a:pt x="89090" y="109253"/>
                  </a:cubicBezTo>
                  <a:cubicBezTo>
                    <a:pt x="78181" y="114626"/>
                    <a:pt x="69090" y="118208"/>
                    <a:pt x="58181" y="118208"/>
                  </a:cubicBezTo>
                  <a:cubicBezTo>
                    <a:pt x="47272" y="118208"/>
                    <a:pt x="38181" y="114626"/>
                    <a:pt x="29090" y="109253"/>
                  </a:cubicBezTo>
                  <a:cubicBezTo>
                    <a:pt x="20000" y="103880"/>
                    <a:pt x="12727" y="96716"/>
                    <a:pt x="7272" y="87761"/>
                  </a:cubicBezTo>
                  <a:cubicBezTo>
                    <a:pt x="1818" y="78805"/>
                    <a:pt x="0" y="69850"/>
                    <a:pt x="0" y="59104"/>
                  </a:cubicBezTo>
                  <a:cubicBezTo>
                    <a:pt x="0" y="48358"/>
                    <a:pt x="1818" y="39402"/>
                    <a:pt x="7272" y="30447"/>
                  </a:cubicBezTo>
                  <a:cubicBezTo>
                    <a:pt x="12727" y="19701"/>
                    <a:pt x="20000" y="14328"/>
                    <a:pt x="29090" y="8955"/>
                  </a:cubicBezTo>
                  <a:cubicBezTo>
                    <a:pt x="38181" y="3582"/>
                    <a:pt x="47272" y="0"/>
                    <a:pt x="58181" y="0"/>
                  </a:cubicBezTo>
                  <a:cubicBezTo>
                    <a:pt x="69090" y="0"/>
                    <a:pt x="78181" y="3582"/>
                    <a:pt x="89090" y="8955"/>
                  </a:cubicBezTo>
                  <a:cubicBezTo>
                    <a:pt x="98181" y="14328"/>
                    <a:pt x="105454" y="19701"/>
                    <a:pt x="110909" y="30447"/>
                  </a:cubicBezTo>
                  <a:cubicBezTo>
                    <a:pt x="116363" y="39402"/>
                    <a:pt x="118181" y="48358"/>
                    <a:pt x="118181" y="59104"/>
                  </a:cubicBezTo>
                </a:path>
              </a:pathLst>
            </a:custGeom>
            <a:solidFill>
              <a:srgbClr val="4A86E8"/>
            </a:solidFill>
            <a:ln cap="flat" cmpd="sng" w="9525">
              <a:solidFill>
                <a:srgbClr val="FFFFFF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424" name="Google Shape;424;p52"/>
          <p:cNvGrpSpPr/>
          <p:nvPr/>
        </p:nvGrpSpPr>
        <p:grpSpPr>
          <a:xfrm>
            <a:off x="7345643" y="3267467"/>
            <a:ext cx="1499369" cy="719139"/>
            <a:chOff x="2354932" y="5271577"/>
            <a:chExt cx="1499369" cy="958852"/>
          </a:xfrm>
        </p:grpSpPr>
        <p:pic>
          <p:nvPicPr>
            <p:cNvPr descr="db2.png" id="425" name="Google Shape;425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54932" y="5271577"/>
              <a:ext cx="674100" cy="7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b1.png" id="426" name="Google Shape;426;p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34628" y="5365807"/>
              <a:ext cx="750900" cy="768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b2.png" id="427" name="Google Shape;427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80201" y="5450429"/>
              <a:ext cx="674100" cy="78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8" name="Google Shape;428;p52"/>
          <p:cNvGrpSpPr/>
          <p:nvPr/>
        </p:nvGrpSpPr>
        <p:grpSpPr>
          <a:xfrm>
            <a:off x="7929155" y="3090492"/>
            <a:ext cx="404249" cy="330889"/>
            <a:chOff x="14284302" y="5034157"/>
            <a:chExt cx="786477" cy="786519"/>
          </a:xfrm>
        </p:grpSpPr>
        <p:sp>
          <p:nvSpPr>
            <p:cNvPr id="429" name="Google Shape;429;p52"/>
            <p:cNvSpPr/>
            <p:nvPr/>
          </p:nvSpPr>
          <p:spPr>
            <a:xfrm>
              <a:off x="14284302" y="5275576"/>
              <a:ext cx="545100" cy="545100"/>
            </a:xfrm>
            <a:custGeom>
              <a:rect b="b" l="l" r="r" t="t"/>
              <a:pathLst>
                <a:path extrusionOk="0" h="120000" w="120000">
                  <a:moveTo>
                    <a:pt x="108933" y="59481"/>
                  </a:moveTo>
                  <a:cubicBezTo>
                    <a:pt x="108933" y="56023"/>
                    <a:pt x="108587" y="52564"/>
                    <a:pt x="107896" y="49106"/>
                  </a:cubicBezTo>
                  <a:lnTo>
                    <a:pt x="119654" y="42190"/>
                  </a:lnTo>
                  <a:lnTo>
                    <a:pt x="104438" y="16253"/>
                  </a:lnTo>
                  <a:lnTo>
                    <a:pt x="93025" y="23170"/>
                  </a:lnTo>
                  <a:cubicBezTo>
                    <a:pt x="87838" y="18674"/>
                    <a:pt x="82997" y="14870"/>
                    <a:pt x="75389" y="12795"/>
                  </a:cubicBezTo>
                  <a:lnTo>
                    <a:pt x="75389" y="0"/>
                  </a:lnTo>
                  <a:lnTo>
                    <a:pt x="45302" y="0"/>
                  </a:lnTo>
                  <a:lnTo>
                    <a:pt x="45302" y="12795"/>
                  </a:lnTo>
                  <a:cubicBezTo>
                    <a:pt x="37694" y="14870"/>
                    <a:pt x="32507" y="18674"/>
                    <a:pt x="27319" y="23170"/>
                  </a:cubicBezTo>
                  <a:lnTo>
                    <a:pt x="15216" y="16253"/>
                  </a:lnTo>
                  <a:lnTo>
                    <a:pt x="0" y="42190"/>
                  </a:lnTo>
                  <a:lnTo>
                    <a:pt x="12103" y="49106"/>
                  </a:lnTo>
                  <a:cubicBezTo>
                    <a:pt x="11412" y="52564"/>
                    <a:pt x="10720" y="56023"/>
                    <a:pt x="10720" y="59481"/>
                  </a:cubicBezTo>
                  <a:cubicBezTo>
                    <a:pt x="10720" y="62939"/>
                    <a:pt x="11412" y="66397"/>
                    <a:pt x="12103" y="69855"/>
                  </a:cubicBezTo>
                  <a:lnTo>
                    <a:pt x="0" y="76426"/>
                  </a:lnTo>
                  <a:lnTo>
                    <a:pt x="15216" y="102708"/>
                  </a:lnTo>
                  <a:lnTo>
                    <a:pt x="27319" y="95792"/>
                  </a:lnTo>
                  <a:cubicBezTo>
                    <a:pt x="32507" y="100288"/>
                    <a:pt x="37694" y="104092"/>
                    <a:pt x="45302" y="106167"/>
                  </a:cubicBezTo>
                  <a:lnTo>
                    <a:pt x="45302" y="119654"/>
                  </a:lnTo>
                  <a:lnTo>
                    <a:pt x="75389" y="119654"/>
                  </a:lnTo>
                  <a:lnTo>
                    <a:pt x="75389" y="106167"/>
                  </a:lnTo>
                  <a:cubicBezTo>
                    <a:pt x="82997" y="104092"/>
                    <a:pt x="87838" y="100288"/>
                    <a:pt x="93025" y="95792"/>
                  </a:cubicBezTo>
                  <a:lnTo>
                    <a:pt x="104783" y="102708"/>
                  </a:lnTo>
                  <a:lnTo>
                    <a:pt x="119654" y="76426"/>
                  </a:lnTo>
                  <a:lnTo>
                    <a:pt x="107896" y="69855"/>
                  </a:lnTo>
                  <a:cubicBezTo>
                    <a:pt x="108587" y="66397"/>
                    <a:pt x="108933" y="62939"/>
                    <a:pt x="108933" y="59481"/>
                  </a:cubicBezTo>
                </a:path>
              </a:pathLst>
            </a:custGeom>
            <a:solidFill>
              <a:srgbClr val="4A86E8"/>
            </a:solidFill>
            <a:ln cap="flat" cmpd="sng" w="9525">
              <a:solidFill>
                <a:srgbClr val="FFFFFF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0" name="Google Shape;430;p52"/>
            <p:cNvSpPr/>
            <p:nvPr/>
          </p:nvSpPr>
          <p:spPr>
            <a:xfrm>
              <a:off x="14456756" y="5441131"/>
              <a:ext cx="207000" cy="207000"/>
            </a:xfrm>
            <a:custGeom>
              <a:rect b="b" l="l" r="r" t="t"/>
              <a:pathLst>
                <a:path extrusionOk="0" h="120000" w="120000">
                  <a:moveTo>
                    <a:pt x="119090" y="60000"/>
                  </a:moveTo>
                  <a:cubicBezTo>
                    <a:pt x="119090" y="70909"/>
                    <a:pt x="116363" y="80000"/>
                    <a:pt x="110909" y="90000"/>
                  </a:cubicBezTo>
                  <a:cubicBezTo>
                    <a:pt x="105454" y="99090"/>
                    <a:pt x="98181" y="106363"/>
                    <a:pt x="89090" y="111818"/>
                  </a:cubicBezTo>
                  <a:cubicBezTo>
                    <a:pt x="79090" y="117272"/>
                    <a:pt x="70000" y="119090"/>
                    <a:pt x="59090" y="119090"/>
                  </a:cubicBezTo>
                  <a:cubicBezTo>
                    <a:pt x="48181" y="119090"/>
                    <a:pt x="38181" y="117272"/>
                    <a:pt x="29090" y="111818"/>
                  </a:cubicBezTo>
                  <a:cubicBezTo>
                    <a:pt x="19090" y="106363"/>
                    <a:pt x="13636" y="99090"/>
                    <a:pt x="8181" y="90000"/>
                  </a:cubicBezTo>
                  <a:cubicBezTo>
                    <a:pt x="1818" y="80000"/>
                    <a:pt x="0" y="70909"/>
                    <a:pt x="0" y="60000"/>
                  </a:cubicBezTo>
                  <a:cubicBezTo>
                    <a:pt x="0" y="49090"/>
                    <a:pt x="1818" y="39090"/>
                    <a:pt x="8181" y="30000"/>
                  </a:cubicBezTo>
                  <a:cubicBezTo>
                    <a:pt x="13636" y="20000"/>
                    <a:pt x="19090" y="13636"/>
                    <a:pt x="29090" y="8181"/>
                  </a:cubicBezTo>
                  <a:cubicBezTo>
                    <a:pt x="38181" y="2727"/>
                    <a:pt x="48181" y="0"/>
                    <a:pt x="59090" y="0"/>
                  </a:cubicBezTo>
                  <a:cubicBezTo>
                    <a:pt x="70000" y="0"/>
                    <a:pt x="79090" y="2727"/>
                    <a:pt x="89090" y="8181"/>
                  </a:cubicBezTo>
                  <a:cubicBezTo>
                    <a:pt x="98181" y="13636"/>
                    <a:pt x="105454" y="20000"/>
                    <a:pt x="110909" y="30000"/>
                  </a:cubicBezTo>
                  <a:cubicBezTo>
                    <a:pt x="116363" y="39090"/>
                    <a:pt x="119090" y="49090"/>
                    <a:pt x="119090" y="60000"/>
                  </a:cubicBezTo>
                </a:path>
              </a:pathLst>
            </a:custGeom>
            <a:solidFill>
              <a:srgbClr val="4A86E8"/>
            </a:solidFill>
            <a:ln cap="flat" cmpd="sng" w="9525">
              <a:solidFill>
                <a:srgbClr val="FFFFFF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1" name="Google Shape;431;p52"/>
            <p:cNvSpPr/>
            <p:nvPr/>
          </p:nvSpPr>
          <p:spPr>
            <a:xfrm>
              <a:off x="14767178" y="5034157"/>
              <a:ext cx="303600" cy="310500"/>
            </a:xfrm>
            <a:custGeom>
              <a:rect b="b" l="l" r="r" t="t"/>
              <a:pathLst>
                <a:path extrusionOk="0" h="120000" w="120000">
                  <a:moveTo>
                    <a:pt x="107564" y="59695"/>
                  </a:moveTo>
                  <a:cubicBezTo>
                    <a:pt x="107564" y="56040"/>
                    <a:pt x="106943" y="52385"/>
                    <a:pt x="105699" y="48730"/>
                  </a:cubicBezTo>
                  <a:lnTo>
                    <a:pt x="119378" y="41421"/>
                  </a:lnTo>
                  <a:lnTo>
                    <a:pt x="105699" y="18274"/>
                  </a:lnTo>
                  <a:lnTo>
                    <a:pt x="92642" y="25583"/>
                  </a:lnTo>
                  <a:cubicBezTo>
                    <a:pt x="87668" y="20710"/>
                    <a:pt x="81450" y="17055"/>
                    <a:pt x="74611" y="15228"/>
                  </a:cubicBezTo>
                  <a:lnTo>
                    <a:pt x="74611" y="0"/>
                  </a:lnTo>
                  <a:lnTo>
                    <a:pt x="47253" y="0"/>
                  </a:lnTo>
                  <a:lnTo>
                    <a:pt x="47253" y="15228"/>
                  </a:lnTo>
                  <a:cubicBezTo>
                    <a:pt x="40414" y="17055"/>
                    <a:pt x="32953" y="20710"/>
                    <a:pt x="27979" y="25583"/>
                  </a:cubicBezTo>
                  <a:lnTo>
                    <a:pt x="14300" y="18274"/>
                  </a:lnTo>
                  <a:lnTo>
                    <a:pt x="0" y="41421"/>
                  </a:lnTo>
                  <a:lnTo>
                    <a:pt x="13678" y="48730"/>
                  </a:lnTo>
                  <a:cubicBezTo>
                    <a:pt x="13056" y="52385"/>
                    <a:pt x="12435" y="56040"/>
                    <a:pt x="12435" y="59695"/>
                  </a:cubicBezTo>
                  <a:cubicBezTo>
                    <a:pt x="12435" y="63350"/>
                    <a:pt x="13056" y="67005"/>
                    <a:pt x="13678" y="70659"/>
                  </a:cubicBezTo>
                  <a:lnTo>
                    <a:pt x="0" y="77969"/>
                  </a:lnTo>
                  <a:lnTo>
                    <a:pt x="13678" y="101116"/>
                  </a:lnTo>
                  <a:lnTo>
                    <a:pt x="27979" y="93197"/>
                  </a:lnTo>
                  <a:cubicBezTo>
                    <a:pt x="32953" y="98071"/>
                    <a:pt x="40414" y="102335"/>
                    <a:pt x="47253" y="104162"/>
                  </a:cubicBezTo>
                  <a:lnTo>
                    <a:pt x="47253" y="119390"/>
                  </a:lnTo>
                  <a:lnTo>
                    <a:pt x="74611" y="119390"/>
                  </a:lnTo>
                  <a:lnTo>
                    <a:pt x="74611" y="104162"/>
                  </a:lnTo>
                  <a:cubicBezTo>
                    <a:pt x="81450" y="102335"/>
                    <a:pt x="87668" y="98071"/>
                    <a:pt x="92642" y="93197"/>
                  </a:cubicBezTo>
                  <a:lnTo>
                    <a:pt x="106321" y="101116"/>
                  </a:lnTo>
                  <a:lnTo>
                    <a:pt x="119378" y="77969"/>
                  </a:lnTo>
                  <a:lnTo>
                    <a:pt x="106321" y="70659"/>
                  </a:lnTo>
                  <a:cubicBezTo>
                    <a:pt x="106943" y="67005"/>
                    <a:pt x="107564" y="63350"/>
                    <a:pt x="107564" y="59695"/>
                  </a:cubicBezTo>
                </a:path>
              </a:pathLst>
            </a:custGeom>
            <a:solidFill>
              <a:srgbClr val="4A86E8"/>
            </a:solidFill>
            <a:ln cap="flat" cmpd="sng" w="9525">
              <a:solidFill>
                <a:srgbClr val="FFFFFF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2" name="Google Shape;432;p52"/>
            <p:cNvSpPr/>
            <p:nvPr/>
          </p:nvSpPr>
          <p:spPr>
            <a:xfrm>
              <a:off x="14863738" y="5137614"/>
              <a:ext cx="103500" cy="103500"/>
            </a:xfrm>
            <a:custGeom>
              <a:rect b="b" l="l" r="r" t="t"/>
              <a:pathLst>
                <a:path extrusionOk="0" h="120000" w="120000">
                  <a:moveTo>
                    <a:pt x="118181" y="59104"/>
                  </a:moveTo>
                  <a:cubicBezTo>
                    <a:pt x="118181" y="69850"/>
                    <a:pt x="116363" y="78805"/>
                    <a:pt x="110909" y="87761"/>
                  </a:cubicBezTo>
                  <a:cubicBezTo>
                    <a:pt x="105454" y="96716"/>
                    <a:pt x="98181" y="103880"/>
                    <a:pt x="89090" y="109253"/>
                  </a:cubicBezTo>
                  <a:cubicBezTo>
                    <a:pt x="78181" y="114626"/>
                    <a:pt x="69090" y="118208"/>
                    <a:pt x="58181" y="118208"/>
                  </a:cubicBezTo>
                  <a:cubicBezTo>
                    <a:pt x="47272" y="118208"/>
                    <a:pt x="38181" y="114626"/>
                    <a:pt x="29090" y="109253"/>
                  </a:cubicBezTo>
                  <a:cubicBezTo>
                    <a:pt x="20000" y="103880"/>
                    <a:pt x="12727" y="96716"/>
                    <a:pt x="7272" y="87761"/>
                  </a:cubicBezTo>
                  <a:cubicBezTo>
                    <a:pt x="1818" y="78805"/>
                    <a:pt x="0" y="69850"/>
                    <a:pt x="0" y="59104"/>
                  </a:cubicBezTo>
                  <a:cubicBezTo>
                    <a:pt x="0" y="48358"/>
                    <a:pt x="1818" y="39402"/>
                    <a:pt x="7272" y="30447"/>
                  </a:cubicBezTo>
                  <a:cubicBezTo>
                    <a:pt x="12727" y="19701"/>
                    <a:pt x="20000" y="14328"/>
                    <a:pt x="29090" y="8955"/>
                  </a:cubicBezTo>
                  <a:cubicBezTo>
                    <a:pt x="38181" y="3582"/>
                    <a:pt x="47272" y="0"/>
                    <a:pt x="58181" y="0"/>
                  </a:cubicBezTo>
                  <a:cubicBezTo>
                    <a:pt x="69090" y="0"/>
                    <a:pt x="78181" y="3582"/>
                    <a:pt x="89090" y="8955"/>
                  </a:cubicBezTo>
                  <a:cubicBezTo>
                    <a:pt x="98181" y="14328"/>
                    <a:pt x="105454" y="19701"/>
                    <a:pt x="110909" y="30447"/>
                  </a:cubicBezTo>
                  <a:cubicBezTo>
                    <a:pt x="116363" y="39402"/>
                    <a:pt x="118181" y="48358"/>
                    <a:pt x="118181" y="59104"/>
                  </a:cubicBezTo>
                </a:path>
              </a:pathLst>
            </a:custGeom>
            <a:solidFill>
              <a:srgbClr val="4A86E8"/>
            </a:solidFill>
            <a:ln cap="flat" cmpd="sng" w="9525">
              <a:solidFill>
                <a:srgbClr val="FFFFFF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3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API Proxies and Policies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39" name="Google Shape;439;p53"/>
          <p:cNvGrpSpPr/>
          <p:nvPr/>
        </p:nvGrpSpPr>
        <p:grpSpPr>
          <a:xfrm>
            <a:off x="7345643" y="1088046"/>
            <a:ext cx="1499451" cy="822436"/>
            <a:chOff x="2678658" y="5133998"/>
            <a:chExt cx="1499451" cy="1096581"/>
          </a:xfrm>
        </p:grpSpPr>
        <p:grpSp>
          <p:nvGrpSpPr>
            <p:cNvPr id="440" name="Google Shape;440;p53"/>
            <p:cNvGrpSpPr/>
            <p:nvPr/>
          </p:nvGrpSpPr>
          <p:grpSpPr>
            <a:xfrm>
              <a:off x="2678658" y="5271577"/>
              <a:ext cx="1499451" cy="959002"/>
              <a:chOff x="2354932" y="5271577"/>
              <a:chExt cx="1499451" cy="959002"/>
            </a:xfrm>
          </p:grpSpPr>
          <p:pic>
            <p:nvPicPr>
              <p:cNvPr descr="db2.png" id="441" name="Google Shape;441;p5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354932" y="5271577"/>
                <a:ext cx="674182" cy="780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db1.png" id="442" name="Google Shape;442;p5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734628" y="5365807"/>
                <a:ext cx="750797" cy="7689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db2.png" id="443" name="Google Shape;443;p5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180201" y="5450429"/>
                <a:ext cx="674182" cy="7801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44" name="Google Shape;444;p5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214767" y="5133998"/>
              <a:ext cx="537001" cy="5372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5" name="Google Shape;445;p53"/>
          <p:cNvGrpSpPr/>
          <p:nvPr/>
        </p:nvGrpSpPr>
        <p:grpSpPr>
          <a:xfrm>
            <a:off x="7310561" y="2684376"/>
            <a:ext cx="1534530" cy="859076"/>
            <a:chOff x="4900361" y="5122500"/>
            <a:chExt cx="1534530" cy="1145435"/>
          </a:xfrm>
        </p:grpSpPr>
        <p:pic>
          <p:nvPicPr>
            <p:cNvPr descr="cluster.png" id="446" name="Google Shape;446;p5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900361" y="5204255"/>
              <a:ext cx="1534530" cy="10636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p5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416390" y="5122500"/>
              <a:ext cx="537001" cy="53728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8" name="Google Shape;448;p53"/>
          <p:cNvSpPr txBox="1"/>
          <p:nvPr/>
        </p:nvSpPr>
        <p:spPr>
          <a:xfrm>
            <a:off x="6893112" y="2012301"/>
            <a:ext cx="21279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ESB, SOA,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App Servers,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Databases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9" name="Google Shape;449;p53"/>
          <p:cNvCxnSpPr/>
          <p:nvPr/>
        </p:nvCxnSpPr>
        <p:spPr>
          <a:xfrm rot="10800000">
            <a:off x="7021382" y="1491058"/>
            <a:ext cx="0" cy="1687800"/>
          </a:xfrm>
          <a:prstGeom prst="straightConnector1">
            <a:avLst/>
          </a:prstGeom>
          <a:noFill/>
          <a:ln cap="flat" cmpd="sng" w="34925">
            <a:solidFill>
              <a:srgbClr val="F8220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50" name="Google Shape;450;p53"/>
          <p:cNvCxnSpPr/>
          <p:nvPr/>
        </p:nvCxnSpPr>
        <p:spPr>
          <a:xfrm flipH="1" rot="10800000">
            <a:off x="7021382" y="1495145"/>
            <a:ext cx="328800" cy="7200"/>
          </a:xfrm>
          <a:prstGeom prst="straightConnector1">
            <a:avLst/>
          </a:prstGeom>
          <a:noFill/>
          <a:ln cap="flat" cmpd="sng" w="34925">
            <a:solidFill>
              <a:srgbClr val="F82201"/>
            </a:solidFill>
            <a:prstDash val="dot"/>
            <a:round/>
            <a:headEnd len="sm" w="sm" type="none"/>
            <a:tailEnd len="med" w="med" type="stealth"/>
          </a:ln>
        </p:spPr>
      </p:cxnSp>
      <p:cxnSp>
        <p:nvCxnSpPr>
          <p:cNvPr id="451" name="Google Shape;451;p53"/>
          <p:cNvCxnSpPr/>
          <p:nvPr/>
        </p:nvCxnSpPr>
        <p:spPr>
          <a:xfrm flipH="1" rot="10800000">
            <a:off x="7194002" y="3171499"/>
            <a:ext cx="328800" cy="3600"/>
          </a:xfrm>
          <a:prstGeom prst="straightConnector1">
            <a:avLst/>
          </a:prstGeom>
          <a:noFill/>
          <a:ln cap="flat" cmpd="sng" w="34925">
            <a:solidFill>
              <a:srgbClr val="F82201"/>
            </a:solidFill>
            <a:prstDash val="dot"/>
            <a:round/>
            <a:headEnd len="sm" w="sm" type="none"/>
            <a:tailEnd len="med" w="med" type="stealth"/>
          </a:ln>
        </p:spPr>
      </p:cxnSp>
      <p:sp>
        <p:nvSpPr>
          <p:cNvPr id="452" name="Google Shape;452;p53"/>
          <p:cNvSpPr/>
          <p:nvPr/>
        </p:nvSpPr>
        <p:spPr>
          <a:xfrm>
            <a:off x="1713827" y="1017143"/>
            <a:ext cx="5042700" cy="369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34300" lIns="68625" spcFirstLastPara="1" rIns="68625" wrap="square" tIns="34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Environment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53"/>
          <p:cNvSpPr txBox="1"/>
          <p:nvPr/>
        </p:nvSpPr>
        <p:spPr>
          <a:xfrm>
            <a:off x="242176" y="2853550"/>
            <a:ext cx="1107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Applications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4" name="Google Shape;454;p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8741" y="1964416"/>
            <a:ext cx="1218000" cy="9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5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44022" y="2560625"/>
            <a:ext cx="1107900" cy="32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6" name="Google Shape;456;p53"/>
          <p:cNvCxnSpPr/>
          <p:nvPr/>
        </p:nvCxnSpPr>
        <p:spPr>
          <a:xfrm>
            <a:off x="1278775" y="2320725"/>
            <a:ext cx="5730300" cy="26400"/>
          </a:xfrm>
          <a:prstGeom prst="straightConnector1">
            <a:avLst/>
          </a:prstGeom>
          <a:noFill/>
          <a:ln cap="flat" cmpd="sng" w="34925">
            <a:solidFill>
              <a:srgbClr val="F82201"/>
            </a:solidFill>
            <a:prstDash val="dot"/>
            <a:round/>
            <a:headEnd len="med" w="med" type="stealth"/>
            <a:tailEnd len="med" w="med" type="stealth"/>
          </a:ln>
        </p:spPr>
      </p:cxnSp>
      <p:grpSp>
        <p:nvGrpSpPr>
          <p:cNvPr id="457" name="Google Shape;457;p53"/>
          <p:cNvGrpSpPr/>
          <p:nvPr/>
        </p:nvGrpSpPr>
        <p:grpSpPr>
          <a:xfrm>
            <a:off x="1983012" y="2078960"/>
            <a:ext cx="858189" cy="523911"/>
            <a:chOff x="2093981" y="2734960"/>
            <a:chExt cx="858189" cy="698548"/>
          </a:xfrm>
        </p:grpSpPr>
        <p:sp>
          <p:nvSpPr>
            <p:cNvPr id="458" name="Google Shape;458;p53"/>
            <p:cNvSpPr/>
            <p:nvPr/>
          </p:nvSpPr>
          <p:spPr>
            <a:xfrm>
              <a:off x="2093981" y="2734960"/>
              <a:ext cx="858189" cy="698548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459" name="Google Shape;459;p5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162637" y="2745069"/>
              <a:ext cx="711249" cy="68584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0" name="Google Shape;460;p53"/>
          <p:cNvGrpSpPr/>
          <p:nvPr/>
        </p:nvGrpSpPr>
        <p:grpSpPr>
          <a:xfrm>
            <a:off x="3085383" y="2078960"/>
            <a:ext cx="858189" cy="525192"/>
            <a:chOff x="3196352" y="2734960"/>
            <a:chExt cx="858189" cy="700256"/>
          </a:xfrm>
        </p:grpSpPr>
        <p:pic>
          <p:nvPicPr>
            <p:cNvPr id="461" name="Google Shape;461;p5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284264" y="2734960"/>
              <a:ext cx="711249" cy="698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2" name="Google Shape;462;p53"/>
            <p:cNvSpPr/>
            <p:nvPr/>
          </p:nvSpPr>
          <p:spPr>
            <a:xfrm>
              <a:off x="3196352" y="2736668"/>
              <a:ext cx="858189" cy="698548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463" name="Google Shape;463;p53"/>
          <p:cNvGrpSpPr/>
          <p:nvPr/>
        </p:nvGrpSpPr>
        <p:grpSpPr>
          <a:xfrm>
            <a:off x="4185970" y="2086267"/>
            <a:ext cx="858189" cy="508603"/>
            <a:chOff x="4296940" y="2744701"/>
            <a:chExt cx="858189" cy="678137"/>
          </a:xfrm>
        </p:grpSpPr>
        <p:sp>
          <p:nvSpPr>
            <p:cNvPr id="464" name="Google Shape;464;p53"/>
            <p:cNvSpPr/>
            <p:nvPr/>
          </p:nvSpPr>
          <p:spPr>
            <a:xfrm>
              <a:off x="4296940" y="2744701"/>
              <a:ext cx="858189" cy="678137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465" name="Google Shape;465;p5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387925" y="2755993"/>
              <a:ext cx="698548" cy="66044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66" name="Google Shape;466;p53"/>
          <p:cNvCxnSpPr/>
          <p:nvPr/>
        </p:nvCxnSpPr>
        <p:spPr>
          <a:xfrm rot="10800000">
            <a:off x="5275001" y="2353527"/>
            <a:ext cx="0" cy="404100"/>
          </a:xfrm>
          <a:prstGeom prst="straightConnector1">
            <a:avLst/>
          </a:prstGeom>
          <a:noFill/>
          <a:ln cap="flat" cmpd="sng" w="34925">
            <a:solidFill>
              <a:srgbClr val="F8220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67" name="Google Shape;467;p53"/>
          <p:cNvCxnSpPr>
            <a:endCxn id="455" idx="1"/>
          </p:cNvCxnSpPr>
          <p:nvPr/>
        </p:nvCxnSpPr>
        <p:spPr>
          <a:xfrm flipH="1" rot="10800000">
            <a:off x="5276722" y="2721275"/>
            <a:ext cx="267300" cy="24600"/>
          </a:xfrm>
          <a:prstGeom prst="straightConnector1">
            <a:avLst/>
          </a:prstGeom>
          <a:noFill/>
          <a:ln cap="flat" cmpd="sng" w="34925">
            <a:solidFill>
              <a:srgbClr val="F82201"/>
            </a:solidFill>
            <a:prstDash val="dot"/>
            <a:round/>
            <a:headEnd len="sm" w="sm" type="none"/>
            <a:tailEnd len="med" w="med" type="stealth"/>
          </a:ln>
        </p:spPr>
      </p:cxnSp>
      <p:sp>
        <p:nvSpPr>
          <p:cNvPr id="468" name="Google Shape;468;p53"/>
          <p:cNvSpPr/>
          <p:nvPr/>
        </p:nvSpPr>
        <p:spPr>
          <a:xfrm>
            <a:off x="1861782" y="1636674"/>
            <a:ext cx="4765500" cy="1422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34300" lIns="68625" spcFirstLastPara="1" rIns="68625" wrap="square" tIns="34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Proxy</a:t>
            </a:r>
            <a:endParaRPr sz="14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9" name="Google Shape;469;p53"/>
          <p:cNvSpPr txBox="1"/>
          <p:nvPr/>
        </p:nvSpPr>
        <p:spPr>
          <a:xfrm>
            <a:off x="2092001" y="2571125"/>
            <a:ext cx="5238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Policy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53"/>
          <p:cNvSpPr txBox="1"/>
          <p:nvPr/>
        </p:nvSpPr>
        <p:spPr>
          <a:xfrm>
            <a:off x="3214850" y="2571125"/>
            <a:ext cx="5238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Policy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53"/>
          <p:cNvSpPr txBox="1"/>
          <p:nvPr/>
        </p:nvSpPr>
        <p:spPr>
          <a:xfrm>
            <a:off x="4345251" y="2571125"/>
            <a:ext cx="5238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Policy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2" name="Google Shape;472;p5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321200" y="3310775"/>
            <a:ext cx="1185000" cy="8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53"/>
          <p:cNvSpPr txBox="1"/>
          <p:nvPr/>
        </p:nvSpPr>
        <p:spPr>
          <a:xfrm>
            <a:off x="5425624" y="4158475"/>
            <a:ext cx="6747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Analytics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4" name="Google Shape;474;p5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787066" y="3238315"/>
            <a:ext cx="1378200" cy="10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5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023144" y="3310775"/>
            <a:ext cx="1204200" cy="90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53"/>
          <p:cNvSpPr txBox="1"/>
          <p:nvPr/>
        </p:nvSpPr>
        <p:spPr>
          <a:xfrm>
            <a:off x="3297924" y="4158475"/>
            <a:ext cx="674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Key-Value</a:t>
            </a:r>
            <a:br>
              <a:rPr lang="en-US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53"/>
          <p:cNvSpPr txBox="1"/>
          <p:nvPr/>
        </p:nvSpPr>
        <p:spPr>
          <a:xfrm>
            <a:off x="2037207" y="4158466"/>
            <a:ext cx="5238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Caches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8" name="Google Shape;478;p5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048133" y="3269394"/>
            <a:ext cx="1378200" cy="10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53"/>
          <p:cNvSpPr txBox="1"/>
          <p:nvPr/>
        </p:nvSpPr>
        <p:spPr>
          <a:xfrm>
            <a:off x="4347354" y="4158466"/>
            <a:ext cx="624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Backend-</a:t>
            </a:r>
            <a:br>
              <a:rPr lang="en-US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as-a-</a:t>
            </a:r>
            <a:br>
              <a:rPr lang="en-US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4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Key Terms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54"/>
          <p:cNvSpPr txBox="1"/>
          <p:nvPr>
            <p:ph idx="4294967295" type="body"/>
          </p:nvPr>
        </p:nvSpPr>
        <p:spPr>
          <a:xfrm>
            <a:off x="381000" y="800101"/>
            <a:ext cx="8382000" cy="3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24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US" sz="1400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Organization</a:t>
            </a:r>
            <a:r>
              <a:rPr b="0" i="0" lang="en-US" sz="1400" u="none" cap="none" strike="noStrike">
                <a:solidFill>
                  <a:srgbClr val="FD2A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is a collection of users, APIs and other resources.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Environment</a:t>
            </a:r>
            <a:r>
              <a:rPr b="0" i="0" lang="en-US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is a subset of APIs in an </a:t>
            </a: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rganization that are in a given deployment state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1" marL="431800" marR="0" rtl="0" algn="l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Default </a:t>
            </a: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nvironments: Test and Prod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</a:t>
            </a:r>
            <a:r>
              <a:rPr b="1"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API Proxy </a:t>
            </a: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is a set of configurable logic that handles API requests.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b="1"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Flows</a:t>
            </a:r>
            <a:r>
              <a:rPr i="1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(sometimes called </a:t>
            </a:r>
            <a:r>
              <a:rPr i="1" lang="en-US" sz="1400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resources</a:t>
            </a:r>
            <a:r>
              <a:rPr i="1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represent a specific request type within an API proxy -  usually qualified by verb and path, but often by other request parameters as well.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b="1"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Policies</a:t>
            </a:r>
            <a:r>
              <a:rPr b="0" i="0" lang="en-US" sz="1400" u="none" cap="none" strike="noStrike">
                <a:solidFill>
                  <a:srgbClr val="FD2A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(also known as Flow</a:t>
            </a: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</a:t>
            </a: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teps) are bits of logic that can be executed during the course of processing a request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1" marL="431800" marR="0" rtl="0" algn="l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Policies can be applied to all </a:t>
            </a: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esources in a </a:t>
            </a: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roxy or only to select </a:t>
            </a: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esources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1" marL="4318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Policies can be conditionally executed 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5"/>
          <p:cNvSpPr txBox="1"/>
          <p:nvPr>
            <p:ph idx="4294967295" type="title"/>
          </p:nvPr>
        </p:nvSpPr>
        <p:spPr>
          <a:xfrm>
            <a:off x="228600" y="354272"/>
            <a:ext cx="6756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Developers and Apps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2" name="Google Shape;492;p55"/>
          <p:cNvSpPr txBox="1"/>
          <p:nvPr>
            <p:ph idx="4294967295" type="body"/>
          </p:nvPr>
        </p:nvSpPr>
        <p:spPr>
          <a:xfrm>
            <a:off x="381000" y="857900"/>
            <a:ext cx="85443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270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b="1"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Developers</a:t>
            </a:r>
            <a:r>
              <a:rPr b="0" i="0" lang="en-US" sz="1400" u="none" cap="none" strike="noStrike">
                <a:solidFill>
                  <a:srgbClr val="FD2A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are the internal or external partners that create applications that use your API products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1" marL="4318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–"/>
            </a:pPr>
            <a:r>
              <a:rPr b="0" i="0" lang="en-US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can be internal or external, and generally represent individuals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1" marL="4318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–"/>
            </a:pPr>
            <a:r>
              <a:rPr b="0" i="0" lang="en-US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can be grouped into </a:t>
            </a:r>
            <a:r>
              <a:rPr i="0" lang="en-US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Companies</a:t>
            </a:r>
            <a:endParaRPr i="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0" lvl="0" marL="1778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Developers are associated with </a:t>
            </a:r>
            <a:r>
              <a:rPr b="1"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Applications</a:t>
            </a: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which are developer-written programs that use APIs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1" marL="4318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–"/>
            </a:pPr>
            <a:r>
              <a:rPr b="0" i="0" lang="en-US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can also be included in Companies</a:t>
            </a:r>
            <a:endParaRPr b="0" i="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0" lvl="0" marL="1778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Applications</a:t>
            </a: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(and </a:t>
            </a:r>
            <a:r>
              <a:rPr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Flows</a:t>
            </a:r>
            <a:r>
              <a:rPr b="1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can be grouped into </a:t>
            </a:r>
            <a:r>
              <a:rPr b="1"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Products</a:t>
            </a:r>
            <a:r>
              <a:rPr b="1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 exposure to Application Developers</a:t>
            </a:r>
            <a:endParaRPr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1" marL="4318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–"/>
            </a:pPr>
            <a:r>
              <a:rPr b="0" i="0" lang="en-US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Application </a:t>
            </a: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Developers</a:t>
            </a:r>
            <a:r>
              <a:rPr b="0" i="0" lang="en-US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are restricted by </a:t>
            </a:r>
            <a:r>
              <a:rPr b="1" i="0" lang="en-US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Products</a:t>
            </a:r>
            <a:endParaRPr b="1" i="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NOTE: Companies, Company App Family, Company Developers can be configured using API. For configuring the above using UI, the org needs to enable monetization and some customization in the Developer Portal</a:t>
            </a:r>
            <a:endParaRPr i="1"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6"/>
          <p:cNvSpPr txBox="1"/>
          <p:nvPr>
            <p:ph idx="4294967295" type="title"/>
          </p:nvPr>
        </p:nvSpPr>
        <p:spPr>
          <a:xfrm>
            <a:off x="228600" y="345025"/>
            <a:ext cx="6756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API Security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56"/>
          <p:cNvSpPr txBox="1"/>
          <p:nvPr>
            <p:ph idx="4294967295" type="body"/>
          </p:nvPr>
        </p:nvSpPr>
        <p:spPr>
          <a:xfrm>
            <a:off x="4524998" y="2545674"/>
            <a:ext cx="44511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API Products </a:t>
            </a:r>
            <a:r>
              <a:rPr b="0" i="0" lang="en-US" sz="15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are: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7800" lvl="1" marL="431800" marR="0" rtl="0" algn="l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–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collections of API resources, combined with a service plan and presented to developers as a bundle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7800" lvl="1" marL="431800" marR="0" rtl="0" algn="l">
              <a:spcBef>
                <a:spcPts val="3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Roboto"/>
              <a:buChar char="–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central mechanism for authorization and access control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" name="Google Shape;499;p56"/>
          <p:cNvSpPr txBox="1"/>
          <p:nvPr/>
        </p:nvSpPr>
        <p:spPr>
          <a:xfrm>
            <a:off x="228600" y="2545674"/>
            <a:ext cx="38526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0" spcFirstLastPara="1" rIns="68625" wrap="square" tIns="343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Consumer </a:t>
            </a:r>
            <a:r>
              <a:rPr b="1" i="0" lang="en-US" sz="15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Keys</a:t>
            </a:r>
            <a:r>
              <a:rPr b="0" i="0" lang="en-US" sz="15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are: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15900" lvl="1" marL="622300" marR="0" rtl="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–"/>
            </a:pPr>
            <a:r>
              <a:rPr b="0" i="0" lang="en-US" sz="1400" u="none" cap="none" strike="noStrike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assigned to an application when it is created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15900" lvl="1" marL="622300" marR="0" rtl="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–"/>
            </a:pPr>
            <a:r>
              <a:rPr b="0" i="0" lang="en-US" sz="1400" u="none" cap="none" strike="noStrike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linked to a </a:t>
            </a: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0" i="0" lang="en-US" sz="1400" u="none" cap="none" strike="noStrike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roduct when the </a:t>
            </a: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0" i="0" lang="en-US" sz="1400" u="none" cap="none" strike="noStrike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roduct is associated with an application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00" name="Google Shape;500;p56"/>
          <p:cNvGrpSpPr/>
          <p:nvPr/>
        </p:nvGrpSpPr>
        <p:grpSpPr>
          <a:xfrm>
            <a:off x="2625577" y="625519"/>
            <a:ext cx="4155947" cy="1797214"/>
            <a:chOff x="4856700" y="1720850"/>
            <a:chExt cx="4211112" cy="1845000"/>
          </a:xfrm>
        </p:grpSpPr>
        <p:grpSp>
          <p:nvGrpSpPr>
            <p:cNvPr id="501" name="Google Shape;501;p56"/>
            <p:cNvGrpSpPr/>
            <p:nvPr/>
          </p:nvGrpSpPr>
          <p:grpSpPr>
            <a:xfrm>
              <a:off x="4856700" y="1720850"/>
              <a:ext cx="1461900" cy="1845000"/>
              <a:chOff x="7193950" y="1242650"/>
              <a:chExt cx="1461900" cy="1845000"/>
            </a:xfrm>
          </p:grpSpPr>
          <p:sp>
            <p:nvSpPr>
              <p:cNvPr id="502" name="Google Shape;502;p56"/>
              <p:cNvSpPr/>
              <p:nvPr/>
            </p:nvSpPr>
            <p:spPr>
              <a:xfrm>
                <a:off x="7193950" y="1242650"/>
                <a:ext cx="1461900" cy="18450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757575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000">
                    <a:latin typeface="Roboto"/>
                    <a:ea typeface="Roboto"/>
                    <a:cs typeface="Roboto"/>
                    <a:sym typeface="Roboto"/>
                  </a:rPr>
                  <a:t>Product</a:t>
                </a:r>
                <a:endParaRPr b="1"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03" name="Google Shape;503;p56"/>
              <p:cNvSpPr/>
              <p:nvPr/>
            </p:nvSpPr>
            <p:spPr>
              <a:xfrm>
                <a:off x="7300750" y="1903229"/>
                <a:ext cx="1248000" cy="303000"/>
              </a:xfrm>
              <a:prstGeom prst="roundRect">
                <a:avLst>
                  <a:gd fmla="val 16667" name="adj"/>
                </a:avLst>
              </a:prstGeom>
              <a:solidFill>
                <a:srgbClr val="FFCC50"/>
              </a:solidFill>
              <a:ln cap="flat" cmpd="sng" w="9525">
                <a:solidFill>
                  <a:srgbClr val="75757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latin typeface="Roboto"/>
                    <a:ea typeface="Roboto"/>
                    <a:cs typeface="Roboto"/>
                    <a:sym typeface="Roboto"/>
                  </a:rPr>
                  <a:t>API Proxy 1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04" name="Google Shape;504;p56"/>
              <p:cNvSpPr/>
              <p:nvPr/>
            </p:nvSpPr>
            <p:spPr>
              <a:xfrm>
                <a:off x="7300750" y="2290554"/>
                <a:ext cx="1248000" cy="303000"/>
              </a:xfrm>
              <a:prstGeom prst="roundRect">
                <a:avLst>
                  <a:gd fmla="val 16667" name="adj"/>
                </a:avLst>
              </a:prstGeom>
              <a:solidFill>
                <a:srgbClr val="FFCC50"/>
              </a:solidFill>
              <a:ln cap="flat" cmpd="sng" w="9525">
                <a:solidFill>
                  <a:srgbClr val="75757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latin typeface="Roboto"/>
                    <a:ea typeface="Roboto"/>
                    <a:cs typeface="Roboto"/>
                    <a:sym typeface="Roboto"/>
                  </a:rPr>
                  <a:t>API Proxy 2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05" name="Google Shape;505;p56"/>
              <p:cNvSpPr/>
              <p:nvPr/>
            </p:nvSpPr>
            <p:spPr>
              <a:xfrm>
                <a:off x="7300750" y="2677879"/>
                <a:ext cx="1248000" cy="303000"/>
              </a:xfrm>
              <a:prstGeom prst="roundRect">
                <a:avLst>
                  <a:gd fmla="val 16667" name="adj"/>
                </a:avLst>
              </a:prstGeom>
              <a:solidFill>
                <a:srgbClr val="FFCC50"/>
              </a:solidFill>
              <a:ln cap="flat" cmpd="sng" w="9525">
                <a:solidFill>
                  <a:srgbClr val="75757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latin typeface="Roboto"/>
                    <a:ea typeface="Roboto"/>
                    <a:cs typeface="Roboto"/>
                    <a:sym typeface="Roboto"/>
                  </a:rPr>
                  <a:t>API Proxy 3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506" name="Google Shape;506;p56"/>
              <p:cNvGrpSpPr/>
              <p:nvPr/>
            </p:nvGrpSpPr>
            <p:grpSpPr>
              <a:xfrm>
                <a:off x="7853592" y="1551600"/>
                <a:ext cx="142621" cy="267300"/>
                <a:chOff x="7862204" y="1536800"/>
                <a:chExt cx="142621" cy="267300"/>
              </a:xfrm>
            </p:grpSpPr>
            <p:sp>
              <p:nvSpPr>
                <p:cNvPr id="507" name="Google Shape;507;p56"/>
                <p:cNvSpPr/>
                <p:nvPr/>
              </p:nvSpPr>
              <p:spPr>
                <a:xfrm>
                  <a:off x="7862325" y="1536800"/>
                  <a:ext cx="142500" cy="1425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508" name="Google Shape;508;p56"/>
                <p:cNvSpPr/>
                <p:nvPr/>
              </p:nvSpPr>
              <p:spPr>
                <a:xfrm>
                  <a:off x="7862204" y="1661600"/>
                  <a:ext cx="142500" cy="142500"/>
                </a:xfrm>
                <a:prstGeom prst="trapezoid">
                  <a:avLst>
                    <a:gd fmla="val 25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cxnSp>
          <p:nvCxnSpPr>
            <p:cNvPr id="509" name="Google Shape;509;p56"/>
            <p:cNvCxnSpPr>
              <a:stCxn id="510" idx="1"/>
              <a:endCxn id="502" idx="3"/>
            </p:cNvCxnSpPr>
            <p:nvPr/>
          </p:nvCxnSpPr>
          <p:spPr>
            <a:xfrm flipH="1">
              <a:off x="6318612" y="2639766"/>
              <a:ext cx="1818900" cy="3600"/>
            </a:xfrm>
            <a:prstGeom prst="straightConnector1">
              <a:avLst/>
            </a:prstGeom>
            <a:noFill/>
            <a:ln cap="flat" cmpd="sng" w="9525">
              <a:solidFill>
                <a:srgbClr val="75757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grpSp>
          <p:nvGrpSpPr>
            <p:cNvPr id="511" name="Google Shape;511;p56"/>
            <p:cNvGrpSpPr/>
            <p:nvPr/>
          </p:nvGrpSpPr>
          <p:grpSpPr>
            <a:xfrm>
              <a:off x="6936898" y="2220629"/>
              <a:ext cx="850500" cy="418221"/>
              <a:chOff x="6936898" y="2220629"/>
              <a:chExt cx="850500" cy="418221"/>
            </a:xfrm>
          </p:grpSpPr>
          <p:sp>
            <p:nvSpPr>
              <p:cNvPr id="512" name="Google Shape;512;p56"/>
              <p:cNvSpPr txBox="1"/>
              <p:nvPr/>
            </p:nvSpPr>
            <p:spPr>
              <a:xfrm>
                <a:off x="6936898" y="2438750"/>
                <a:ext cx="8505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Roboto"/>
                    <a:ea typeface="Roboto"/>
                    <a:cs typeface="Roboto"/>
                    <a:sym typeface="Roboto"/>
                  </a:rPr>
                  <a:t>Consumer </a:t>
                </a:r>
                <a:r>
                  <a:rPr b="0" i="0" lang="en-US" sz="7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Key</a:t>
                </a:r>
                <a:endParaRPr b="0" i="0" sz="7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13" name="Google Shape;513;p56"/>
              <p:cNvSpPr/>
              <p:nvPr/>
            </p:nvSpPr>
            <p:spPr>
              <a:xfrm>
                <a:off x="7103319" y="2220629"/>
                <a:ext cx="363264" cy="198994"/>
              </a:xfrm>
              <a:custGeom>
                <a:rect b="b" l="l" r="r" t="t"/>
                <a:pathLst>
                  <a:path extrusionOk="0" h="655" w="1199">
                    <a:moveTo>
                      <a:pt x="635" y="218"/>
                    </a:moveTo>
                    <a:cubicBezTo>
                      <a:pt x="590" y="91"/>
                      <a:pt x="468" y="0"/>
                      <a:pt x="327" y="0"/>
                    </a:cubicBezTo>
                    <a:cubicBezTo>
                      <a:pt x="147" y="0"/>
                      <a:pt x="0" y="147"/>
                      <a:pt x="0" y="328"/>
                    </a:cubicBezTo>
                    <a:cubicBezTo>
                      <a:pt x="0" y="508"/>
                      <a:pt x="147" y="654"/>
                      <a:pt x="327" y="654"/>
                    </a:cubicBezTo>
                    <a:cubicBezTo>
                      <a:pt x="471" y="654"/>
                      <a:pt x="593" y="565"/>
                      <a:pt x="635" y="438"/>
                    </a:cubicBezTo>
                    <a:lnTo>
                      <a:pt x="871" y="438"/>
                    </a:lnTo>
                    <a:lnTo>
                      <a:pt x="871" y="654"/>
                    </a:lnTo>
                    <a:lnTo>
                      <a:pt x="1088" y="654"/>
                    </a:lnTo>
                    <a:lnTo>
                      <a:pt x="1088" y="438"/>
                    </a:lnTo>
                    <a:lnTo>
                      <a:pt x="1198" y="438"/>
                    </a:lnTo>
                    <a:lnTo>
                      <a:pt x="1198" y="220"/>
                    </a:lnTo>
                    <a:lnTo>
                      <a:pt x="635" y="220"/>
                    </a:lnTo>
                    <a:lnTo>
                      <a:pt x="635" y="218"/>
                    </a:lnTo>
                    <a:close/>
                    <a:moveTo>
                      <a:pt x="324" y="435"/>
                    </a:moveTo>
                    <a:cubicBezTo>
                      <a:pt x="265" y="435"/>
                      <a:pt x="214" y="387"/>
                      <a:pt x="214" y="325"/>
                    </a:cubicBezTo>
                    <a:cubicBezTo>
                      <a:pt x="214" y="266"/>
                      <a:pt x="262" y="215"/>
                      <a:pt x="324" y="215"/>
                    </a:cubicBezTo>
                    <a:cubicBezTo>
                      <a:pt x="386" y="215"/>
                      <a:pt x="434" y="263"/>
                      <a:pt x="434" y="325"/>
                    </a:cubicBezTo>
                    <a:cubicBezTo>
                      <a:pt x="434" y="387"/>
                      <a:pt x="386" y="435"/>
                      <a:pt x="324" y="435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514" name="Google Shape;514;p56"/>
            <p:cNvGrpSpPr/>
            <p:nvPr/>
          </p:nvGrpSpPr>
          <p:grpSpPr>
            <a:xfrm>
              <a:off x="8137512" y="2063607"/>
              <a:ext cx="930300" cy="1131247"/>
              <a:chOff x="8213712" y="1875550"/>
              <a:chExt cx="930300" cy="1131247"/>
            </a:xfrm>
          </p:grpSpPr>
          <p:grpSp>
            <p:nvGrpSpPr>
              <p:cNvPr id="515" name="Google Shape;515;p56"/>
              <p:cNvGrpSpPr/>
              <p:nvPr/>
            </p:nvGrpSpPr>
            <p:grpSpPr>
              <a:xfrm>
                <a:off x="8213712" y="1875550"/>
                <a:ext cx="930300" cy="791709"/>
                <a:chOff x="8213712" y="1875550"/>
                <a:chExt cx="930300" cy="791709"/>
              </a:xfrm>
            </p:grpSpPr>
            <p:sp>
              <p:nvSpPr>
                <p:cNvPr id="510" name="Google Shape;510;p56"/>
                <p:cNvSpPr txBox="1"/>
                <p:nvPr/>
              </p:nvSpPr>
              <p:spPr>
                <a:xfrm>
                  <a:off x="8213712" y="2236159"/>
                  <a:ext cx="930300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700">
                      <a:latin typeface="Roboto"/>
                      <a:ea typeface="Roboto"/>
                      <a:cs typeface="Roboto"/>
                      <a:sym typeface="Roboto"/>
                    </a:rPr>
                    <a:t>Apps</a:t>
                  </a:r>
                  <a:endParaRPr b="0" i="0" sz="7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516" name="Google Shape;516;p56"/>
                <p:cNvSpPr/>
                <p:nvPr/>
              </p:nvSpPr>
              <p:spPr>
                <a:xfrm>
                  <a:off x="8461124" y="1875550"/>
                  <a:ext cx="363251" cy="357100"/>
                </a:xfrm>
                <a:custGeom>
                  <a:rect b="b" l="l" r="r" t="t"/>
                  <a:pathLst>
                    <a:path extrusionOk="0" h="765" w="1149">
                      <a:moveTo>
                        <a:pt x="191" y="96"/>
                      </a:moveTo>
                      <a:lnTo>
                        <a:pt x="1052" y="96"/>
                      </a:lnTo>
                      <a:lnTo>
                        <a:pt x="1052" y="0"/>
                      </a:lnTo>
                      <a:lnTo>
                        <a:pt x="191" y="0"/>
                      </a:lnTo>
                      <a:cubicBezTo>
                        <a:pt x="138" y="0"/>
                        <a:pt x="95" y="42"/>
                        <a:pt x="95" y="96"/>
                      </a:cubicBezTo>
                      <a:lnTo>
                        <a:pt x="95" y="621"/>
                      </a:lnTo>
                      <a:lnTo>
                        <a:pt x="0" y="621"/>
                      </a:lnTo>
                      <a:lnTo>
                        <a:pt x="0" y="764"/>
                      </a:lnTo>
                      <a:lnTo>
                        <a:pt x="668" y="764"/>
                      </a:lnTo>
                      <a:lnTo>
                        <a:pt x="668" y="621"/>
                      </a:lnTo>
                      <a:lnTo>
                        <a:pt x="191" y="621"/>
                      </a:lnTo>
                      <a:lnTo>
                        <a:pt x="191" y="96"/>
                      </a:lnTo>
                      <a:close/>
                      <a:moveTo>
                        <a:pt x="1100" y="189"/>
                      </a:moveTo>
                      <a:lnTo>
                        <a:pt x="812" y="189"/>
                      </a:lnTo>
                      <a:cubicBezTo>
                        <a:pt x="787" y="189"/>
                        <a:pt x="764" y="211"/>
                        <a:pt x="764" y="237"/>
                      </a:cubicBezTo>
                      <a:lnTo>
                        <a:pt x="764" y="714"/>
                      </a:lnTo>
                      <a:cubicBezTo>
                        <a:pt x="764" y="739"/>
                        <a:pt x="787" y="762"/>
                        <a:pt x="812" y="762"/>
                      </a:cubicBezTo>
                      <a:lnTo>
                        <a:pt x="1100" y="762"/>
                      </a:lnTo>
                      <a:cubicBezTo>
                        <a:pt x="1126" y="762"/>
                        <a:pt x="1148" y="739"/>
                        <a:pt x="1148" y="714"/>
                      </a:cubicBezTo>
                      <a:lnTo>
                        <a:pt x="1148" y="237"/>
                      </a:lnTo>
                      <a:cubicBezTo>
                        <a:pt x="1145" y="211"/>
                        <a:pt x="1126" y="189"/>
                        <a:pt x="1100" y="189"/>
                      </a:cubicBezTo>
                      <a:close/>
                      <a:moveTo>
                        <a:pt x="1052" y="621"/>
                      </a:moveTo>
                      <a:lnTo>
                        <a:pt x="860" y="621"/>
                      </a:lnTo>
                      <a:lnTo>
                        <a:pt x="860" y="285"/>
                      </a:lnTo>
                      <a:lnTo>
                        <a:pt x="1052" y="285"/>
                      </a:lnTo>
                      <a:lnTo>
                        <a:pt x="1052" y="621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517" name="Google Shape;517;p56"/>
              <p:cNvGrpSpPr/>
              <p:nvPr/>
            </p:nvGrpSpPr>
            <p:grpSpPr>
              <a:xfrm>
                <a:off x="8290838" y="2477650"/>
                <a:ext cx="776031" cy="529147"/>
                <a:chOff x="6858787" y="1382079"/>
                <a:chExt cx="703500" cy="450108"/>
              </a:xfrm>
            </p:grpSpPr>
            <p:sp>
              <p:nvSpPr>
                <p:cNvPr id="518" name="Google Shape;518;p56"/>
                <p:cNvSpPr txBox="1"/>
                <p:nvPr/>
              </p:nvSpPr>
              <p:spPr>
                <a:xfrm>
                  <a:off x="6858787" y="1632087"/>
                  <a:ext cx="703500" cy="200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700">
                      <a:latin typeface="Roboto"/>
                      <a:ea typeface="Roboto"/>
                      <a:cs typeface="Roboto"/>
                      <a:sym typeface="Roboto"/>
                    </a:rPr>
                    <a:t>Developer</a:t>
                  </a:r>
                  <a:endParaRPr b="0" i="0" sz="7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519" name="Google Shape;519;p56"/>
                <p:cNvSpPr/>
                <p:nvPr/>
              </p:nvSpPr>
              <p:spPr>
                <a:xfrm>
                  <a:off x="7095739" y="1382079"/>
                  <a:ext cx="257757" cy="256421"/>
                </a:xfrm>
                <a:custGeom>
                  <a:rect b="b" l="l" r="r" t="t"/>
                  <a:pathLst>
                    <a:path extrusionOk="0" h="847" w="851">
                      <a:moveTo>
                        <a:pt x="423" y="423"/>
                      </a:moveTo>
                      <a:cubicBezTo>
                        <a:pt x="542" y="423"/>
                        <a:pt x="635" y="327"/>
                        <a:pt x="635" y="212"/>
                      </a:cubicBezTo>
                      <a:cubicBezTo>
                        <a:pt x="635" y="93"/>
                        <a:pt x="539" y="0"/>
                        <a:pt x="423" y="0"/>
                      </a:cubicBezTo>
                      <a:cubicBezTo>
                        <a:pt x="308" y="0"/>
                        <a:pt x="212" y="96"/>
                        <a:pt x="212" y="212"/>
                      </a:cubicBezTo>
                      <a:cubicBezTo>
                        <a:pt x="209" y="327"/>
                        <a:pt x="305" y="423"/>
                        <a:pt x="423" y="423"/>
                      </a:cubicBezTo>
                      <a:close/>
                      <a:moveTo>
                        <a:pt x="423" y="528"/>
                      </a:moveTo>
                      <a:cubicBezTo>
                        <a:pt x="282" y="528"/>
                        <a:pt x="0" y="598"/>
                        <a:pt x="0" y="738"/>
                      </a:cubicBezTo>
                      <a:lnTo>
                        <a:pt x="0" y="846"/>
                      </a:lnTo>
                      <a:lnTo>
                        <a:pt x="850" y="846"/>
                      </a:lnTo>
                      <a:lnTo>
                        <a:pt x="850" y="738"/>
                      </a:lnTo>
                      <a:cubicBezTo>
                        <a:pt x="847" y="601"/>
                        <a:pt x="564" y="528"/>
                        <a:pt x="423" y="528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</p:grpSp>
      <p:sp>
        <p:nvSpPr>
          <p:cNvPr id="520" name="Google Shape;520;p56"/>
          <p:cNvSpPr txBox="1"/>
          <p:nvPr/>
        </p:nvSpPr>
        <p:spPr>
          <a:xfrm>
            <a:off x="772900" y="4269375"/>
            <a:ext cx="722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NOTE: Consumer Key is also known as Client ID and API Key</a:t>
            </a:r>
            <a:endParaRPr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7"/>
          <p:cNvSpPr txBox="1"/>
          <p:nvPr/>
        </p:nvSpPr>
        <p:spPr>
          <a:xfrm>
            <a:off x="541000" y="645475"/>
            <a:ext cx="44976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Security for Edge Users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6" name="Google Shape;526;p57"/>
          <p:cNvSpPr txBox="1"/>
          <p:nvPr/>
        </p:nvSpPr>
        <p:spPr>
          <a:xfrm>
            <a:off x="538925" y="2573750"/>
            <a:ext cx="1642200" cy="19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Organization Administrator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01600" lvl="1" marL="889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Administrator of an organization 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01600" lvl="1" marL="88900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Responsible for mainly user management but has super access to everything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" name="Google Shape;527;p57"/>
          <p:cNvSpPr txBox="1"/>
          <p:nvPr/>
        </p:nvSpPr>
        <p:spPr>
          <a:xfrm>
            <a:off x="2603365" y="2573750"/>
            <a:ext cx="1642200" cy="18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Business User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01600" lvl="1" marL="8890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API Program Manager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01600" lvl="1" marL="88900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Responsible for success of API program and developer management, KPIs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7"/>
          <p:cNvSpPr txBox="1"/>
          <p:nvPr/>
        </p:nvSpPr>
        <p:spPr>
          <a:xfrm>
            <a:off x="4667805" y="2573750"/>
            <a:ext cx="1642200" cy="18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Operations Administrator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01600" lvl="1" marL="889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API Operation Manager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01600" lvl="1" marL="88900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Responsible for production and test deployment, troubleshooting 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9" name="Google Shape;529;p57"/>
          <p:cNvCxnSpPr/>
          <p:nvPr/>
        </p:nvCxnSpPr>
        <p:spPr>
          <a:xfrm>
            <a:off x="6535300" y="2599150"/>
            <a:ext cx="10200" cy="21180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57"/>
          <p:cNvCxnSpPr/>
          <p:nvPr/>
        </p:nvCxnSpPr>
        <p:spPr>
          <a:xfrm>
            <a:off x="2403900" y="2599150"/>
            <a:ext cx="21000" cy="20517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57"/>
          <p:cNvCxnSpPr/>
          <p:nvPr/>
        </p:nvCxnSpPr>
        <p:spPr>
          <a:xfrm>
            <a:off x="4487545" y="2599150"/>
            <a:ext cx="2400" cy="21087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2" name="Google Shape;532;p57"/>
          <p:cNvSpPr txBox="1"/>
          <p:nvPr/>
        </p:nvSpPr>
        <p:spPr>
          <a:xfrm>
            <a:off x="6732245" y="2573750"/>
            <a:ext cx="1642200" cy="18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01600" lvl="1" marL="8890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API Developer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01600" lvl="1" marL="88900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Responsible for development of API proxy, policy management, troubleshooting etc.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57"/>
          <p:cNvSpPr txBox="1"/>
          <p:nvPr>
            <p:ph idx="4294967295" type="body"/>
          </p:nvPr>
        </p:nvSpPr>
        <p:spPr>
          <a:xfrm>
            <a:off x="381000" y="1502650"/>
            <a:ext cx="60057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1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Permissions</a:t>
            </a: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define create/read/update/delete access to resources</a:t>
            </a:r>
            <a:endParaRPr b="1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7800" lvl="0" marL="177800" marR="0" rtl="0" algn="l"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1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Roles</a:t>
            </a: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identify a collection of permissions that can be assigned to a user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7800" lvl="0" marL="177800" marR="0" rtl="0" algn="l">
              <a:spcBef>
                <a:spcPts val="200"/>
              </a:spcBef>
              <a:spcAft>
                <a:spcPts val="140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Predefined roles assign common permissions to key </a:t>
            </a:r>
            <a:r>
              <a:rPr lang="en-US" sz="1200">
                <a:solidFill>
                  <a:srgbClr val="666666"/>
                </a:solidFill>
              </a:rPr>
              <a:t>Edge</a:t>
            </a: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resources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0306" y="637802"/>
            <a:ext cx="1806900" cy="13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8"/>
          <p:cNvSpPr txBox="1"/>
          <p:nvPr>
            <p:ph idx="4294967295" type="title"/>
          </p:nvPr>
        </p:nvSpPr>
        <p:spPr>
          <a:xfrm>
            <a:off x="228600" y="342901"/>
            <a:ext cx="6756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API Proxy and Target Endpoints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0" name="Google Shape;540;p58"/>
          <p:cNvSpPr txBox="1"/>
          <p:nvPr>
            <p:ph idx="4294967295" type="body"/>
          </p:nvPr>
        </p:nvSpPr>
        <p:spPr>
          <a:xfrm>
            <a:off x="381000" y="1250950"/>
            <a:ext cx="8382000" cy="3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24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Define an API as a series of resources that access a given target system.  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Client-side interfaces can be accessed using either HTTP or HTTPS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Targets can be accessed using either HTTP or HTTPS, using either one-way SSL or two-way SSL with mutual authentication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REST and SOAP targets supported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“First match” selection: define a set of resource criteria matching incoming requests, and the first match found controls request execution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Resource matching on path nodes, query parameters, HTTP verbs and other types of conditions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spcBef>
                <a:spcPts val="4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Determine target service for requests using either static or dynamic routing with route rules defined in the proxy endpoint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9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API Proxy Flows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6" name="Google Shape;54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" y="831850"/>
            <a:ext cx="8902800" cy="35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