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4"/>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C6DC88-D4E3-4513-8931-F719E3C1E656}">
  <a:tblStyle styleId="{83C6DC88-D4E3-4513-8931-F719E3C1E6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HelveticaNeue-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HelveticaNeue-italic.fntdata"/><Relationship Id="rId14" Type="http://schemas.openxmlformats.org/officeDocument/2006/relationships/slide" Target="slides/slide8.xml"/><Relationship Id="rId36" Type="http://schemas.openxmlformats.org/officeDocument/2006/relationships/font" Target="fonts/HelveticaNeue-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HelveticaNe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1ae59cd9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ae59cd9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21d3a03c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1d3a03c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21d3a03c6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d3a03c6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21d3a03c6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1d3a03c6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21d3a03c6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1d3a03c6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30ecf042f5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0ecf042f5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30ecf042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0ecf042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30ecf042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0ecf042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30ecf042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0ecf042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30ecf042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0ecf042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30ecf042f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0ecf042f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1a307d54b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a307d54b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30ecf042f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0ecf042f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30ecf042f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0ecf042f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30ecf042f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0ecf042f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30ecf042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0ecf042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1ae59cd9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ae59cd9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1a307d54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a307d54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a307d54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a307d5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1a307d54b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a307d54b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1a307d54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a307d54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1a307d54b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a307d54b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1a307d54b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a307d54b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1a307d54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a307d54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9" name="Shape 9"/>
        <p:cNvGrpSpPr/>
        <p:nvPr/>
      </p:nvGrpSpPr>
      <p:grpSpPr>
        <a:xfrm>
          <a:off x="0" y="0"/>
          <a:ext cx="0" cy="0"/>
          <a:chOff x="0" y="0"/>
          <a:chExt cx="0" cy="0"/>
        </a:xfrm>
      </p:grpSpPr>
      <p:sp>
        <p:nvSpPr>
          <p:cNvPr id="10" name="Google Shape;10;p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 name="Google Shape;11;p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 name="Google Shape;12;p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67" name="Shape 67"/>
        <p:cNvGrpSpPr/>
        <p:nvPr/>
      </p:nvGrpSpPr>
      <p:grpSpPr>
        <a:xfrm>
          <a:off x="0" y="0"/>
          <a:ext cx="0" cy="0"/>
          <a:chOff x="0" y="0"/>
          <a:chExt cx="0" cy="0"/>
        </a:xfrm>
      </p:grpSpPr>
      <p:sp>
        <p:nvSpPr>
          <p:cNvPr id="68" name="Google Shape;68;p11"/>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69" name="Google Shape;69;p1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11"/>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71" name="Google Shape;71;p1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72" name="Google Shape;72;p11"/>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73" name="Shape 73"/>
        <p:cNvGrpSpPr/>
        <p:nvPr/>
      </p:nvGrpSpPr>
      <p:grpSpPr>
        <a:xfrm>
          <a:off x="0" y="0"/>
          <a:ext cx="0" cy="0"/>
          <a:chOff x="0" y="0"/>
          <a:chExt cx="0" cy="0"/>
        </a:xfrm>
      </p:grpSpPr>
      <p:sp>
        <p:nvSpPr>
          <p:cNvPr id="74" name="Google Shape;74;p1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5" name="Google Shape;75;p12"/>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76" name="Google Shape;76;p12"/>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77" name="Google Shape;77;p1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78" name="Google Shape;78;p12"/>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79" name="Shape 79"/>
        <p:cNvGrpSpPr/>
        <p:nvPr/>
      </p:nvGrpSpPr>
      <p:grpSpPr>
        <a:xfrm>
          <a:off x="0" y="0"/>
          <a:ext cx="0" cy="0"/>
          <a:chOff x="0" y="0"/>
          <a:chExt cx="0" cy="0"/>
        </a:xfrm>
      </p:grpSpPr>
      <p:sp>
        <p:nvSpPr>
          <p:cNvPr id="80" name="Google Shape;80;p1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1" name="Google Shape;81;p13"/>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82" name="Google Shape;82;p13"/>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83" name="Google Shape;83;p1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84" name="Google Shape;84;p1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85" name="Shape 85"/>
        <p:cNvGrpSpPr/>
        <p:nvPr/>
      </p:nvGrpSpPr>
      <p:grpSpPr>
        <a:xfrm>
          <a:off x="0" y="0"/>
          <a:ext cx="0" cy="0"/>
          <a:chOff x="0" y="0"/>
          <a:chExt cx="0" cy="0"/>
        </a:xfrm>
      </p:grpSpPr>
      <p:sp>
        <p:nvSpPr>
          <p:cNvPr id="86" name="Google Shape;86;p14"/>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87" name="Google Shape;87;p14"/>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88" name="Google Shape;88;p1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90" name="Google Shape;90;p1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91" name="Shape 9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92" name="Shape 92"/>
        <p:cNvGrpSpPr/>
        <p:nvPr/>
      </p:nvGrpSpPr>
      <p:grpSpPr>
        <a:xfrm>
          <a:off x="0" y="0"/>
          <a:ext cx="0" cy="0"/>
          <a:chOff x="0" y="0"/>
          <a:chExt cx="0" cy="0"/>
        </a:xfrm>
      </p:grpSpPr>
      <p:sp>
        <p:nvSpPr>
          <p:cNvPr id="93" name="Google Shape;93;p16"/>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1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95" name="Google Shape;95;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6" name="Google Shape;96;p1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97" name="Shape 97"/>
        <p:cNvGrpSpPr/>
        <p:nvPr/>
      </p:nvGrpSpPr>
      <p:grpSpPr>
        <a:xfrm>
          <a:off x="0" y="0"/>
          <a:ext cx="0" cy="0"/>
          <a:chOff x="0" y="0"/>
          <a:chExt cx="0" cy="0"/>
        </a:xfrm>
      </p:grpSpPr>
      <p:sp>
        <p:nvSpPr>
          <p:cNvPr id="98" name="Google Shape;98;p17"/>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 name="Google Shape;99;p1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1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1" name="Google Shape;101;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02" name="Google Shape;102;p1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103" name="Shape 103"/>
        <p:cNvGrpSpPr/>
        <p:nvPr/>
      </p:nvGrpSpPr>
      <p:grpSpPr>
        <a:xfrm>
          <a:off x="0" y="0"/>
          <a:ext cx="0" cy="0"/>
          <a:chOff x="0" y="0"/>
          <a:chExt cx="0" cy="0"/>
        </a:xfrm>
      </p:grpSpPr>
      <p:sp>
        <p:nvSpPr>
          <p:cNvPr id="104" name="Google Shape;104;p18"/>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 name="Google Shape;105;p1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6" name="Google Shape;106;p1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7" name="Google Shape;107;p18"/>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8" name="Google Shape;108;p18"/>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9" name="Google Shape;109;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0" name="Google Shape;110;p1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111" name="Shape 111"/>
        <p:cNvGrpSpPr/>
        <p:nvPr/>
      </p:nvGrpSpPr>
      <p:grpSpPr>
        <a:xfrm>
          <a:off x="0" y="0"/>
          <a:ext cx="0" cy="0"/>
          <a:chOff x="0" y="0"/>
          <a:chExt cx="0" cy="0"/>
        </a:xfrm>
      </p:grpSpPr>
      <p:sp>
        <p:nvSpPr>
          <p:cNvPr id="112" name="Google Shape;112;p19"/>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3" name="Google Shape;113;p1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4" name="Google Shape;114;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5" name="Google Shape;115;p1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116" name="Shape 116"/>
        <p:cNvGrpSpPr/>
        <p:nvPr/>
      </p:nvGrpSpPr>
      <p:grpSpPr>
        <a:xfrm>
          <a:off x="0" y="0"/>
          <a:ext cx="0" cy="0"/>
          <a:chOff x="0" y="0"/>
          <a:chExt cx="0" cy="0"/>
        </a:xfrm>
      </p:grpSpPr>
      <p:sp>
        <p:nvSpPr>
          <p:cNvPr id="117" name="Google Shape;117;p20"/>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 name="Google Shape;118;p2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9" name="Google Shape;119;p20"/>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0" name="Google Shape;120;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1" name="Google Shape;121;p2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3" name="Shape 13"/>
        <p:cNvGrpSpPr/>
        <p:nvPr/>
      </p:nvGrpSpPr>
      <p:grpSpPr>
        <a:xfrm>
          <a:off x="0" y="0"/>
          <a:ext cx="0" cy="0"/>
          <a:chOff x="0" y="0"/>
          <a:chExt cx="0" cy="0"/>
        </a:xfrm>
      </p:grpSpPr>
      <p:sp>
        <p:nvSpPr>
          <p:cNvPr id="14" name="Google Shape;14;p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6" name="Google Shape;16;p3"/>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122" name="Shape 122"/>
        <p:cNvGrpSpPr/>
        <p:nvPr/>
      </p:nvGrpSpPr>
      <p:grpSpPr>
        <a:xfrm>
          <a:off x="0" y="0"/>
          <a:ext cx="0" cy="0"/>
          <a:chOff x="0" y="0"/>
          <a:chExt cx="0" cy="0"/>
        </a:xfrm>
      </p:grpSpPr>
      <p:sp>
        <p:nvSpPr>
          <p:cNvPr id="123" name="Google Shape;123;p21"/>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4" name="Google Shape;124;p2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5" name="Google Shape;125;p2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6" name="Google Shape;126;p21"/>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7" name="Google Shape;127;p21"/>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8" name="Google Shape;128;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9" name="Google Shape;129;p2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130" name="Shape 130"/>
        <p:cNvGrpSpPr/>
        <p:nvPr/>
      </p:nvGrpSpPr>
      <p:grpSpPr>
        <a:xfrm>
          <a:off x="0" y="0"/>
          <a:ext cx="0" cy="0"/>
          <a:chOff x="0" y="0"/>
          <a:chExt cx="0" cy="0"/>
        </a:xfrm>
      </p:grpSpPr>
      <p:sp>
        <p:nvSpPr>
          <p:cNvPr id="131" name="Google Shape;131;p22"/>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2" name="Google Shape;132;p2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3" name="Google Shape;133;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34" name="Google Shape;134;p2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135" name="Shape 135"/>
        <p:cNvGrpSpPr/>
        <p:nvPr/>
      </p:nvGrpSpPr>
      <p:grpSpPr>
        <a:xfrm>
          <a:off x="0" y="0"/>
          <a:ext cx="0" cy="0"/>
          <a:chOff x="0" y="0"/>
          <a:chExt cx="0" cy="0"/>
        </a:xfrm>
      </p:grpSpPr>
      <p:sp>
        <p:nvSpPr>
          <p:cNvPr id="136" name="Google Shape;136;p23"/>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7" name="Google Shape;137;p2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8" name="Google Shape;138;p23"/>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9" name="Google Shape;139;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0" name="Google Shape;140;p2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141" name="Shape 141"/>
        <p:cNvGrpSpPr/>
        <p:nvPr/>
      </p:nvGrpSpPr>
      <p:grpSpPr>
        <a:xfrm>
          <a:off x="0" y="0"/>
          <a:ext cx="0" cy="0"/>
          <a:chOff x="0" y="0"/>
          <a:chExt cx="0" cy="0"/>
        </a:xfrm>
      </p:grpSpPr>
      <p:sp>
        <p:nvSpPr>
          <p:cNvPr id="142" name="Google Shape;142;p2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3" name="Google Shape;143;p24"/>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4" name="Google Shape;144;p2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5" name="Google Shape;145;p24"/>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6" name="Google Shape;146;p24"/>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7" name="Google Shape;147;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8" name="Google Shape;148;p2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149" name="Shape 149"/>
        <p:cNvGrpSpPr/>
        <p:nvPr/>
      </p:nvGrpSpPr>
      <p:grpSpPr>
        <a:xfrm>
          <a:off x="0" y="0"/>
          <a:ext cx="0" cy="0"/>
          <a:chOff x="0" y="0"/>
          <a:chExt cx="0" cy="0"/>
        </a:xfrm>
      </p:grpSpPr>
      <p:sp>
        <p:nvSpPr>
          <p:cNvPr id="150" name="Google Shape;150;p25"/>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1" name="Google Shape;151;p2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2" name="Google Shape;152;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3" name="Google Shape;153;p2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154" name="Shape 154"/>
        <p:cNvGrpSpPr/>
        <p:nvPr/>
      </p:nvGrpSpPr>
      <p:grpSpPr>
        <a:xfrm>
          <a:off x="0" y="0"/>
          <a:ext cx="0" cy="0"/>
          <a:chOff x="0" y="0"/>
          <a:chExt cx="0" cy="0"/>
        </a:xfrm>
      </p:grpSpPr>
      <p:sp>
        <p:nvSpPr>
          <p:cNvPr id="155" name="Google Shape;155;p26"/>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2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7" name="Google Shape;157;p26"/>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8" name="Google Shape;158;p2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9" name="Google Shape;159;p2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160" name="Shape 160"/>
        <p:cNvGrpSpPr/>
        <p:nvPr/>
      </p:nvGrpSpPr>
      <p:grpSpPr>
        <a:xfrm>
          <a:off x="0" y="0"/>
          <a:ext cx="0" cy="0"/>
          <a:chOff x="0" y="0"/>
          <a:chExt cx="0" cy="0"/>
        </a:xfrm>
      </p:grpSpPr>
      <p:sp>
        <p:nvSpPr>
          <p:cNvPr id="161" name="Google Shape;161;p27"/>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2" name="Google Shape;162;p2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3" name="Google Shape;163;p2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4" name="Google Shape;164;p27"/>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5" name="Google Shape;165;p27"/>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6" name="Google Shape;166;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67" name="Google Shape;167;p2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168" name="Shape 168"/>
        <p:cNvGrpSpPr/>
        <p:nvPr/>
      </p:nvGrpSpPr>
      <p:grpSpPr>
        <a:xfrm>
          <a:off x="0" y="0"/>
          <a:ext cx="0" cy="0"/>
          <a:chOff x="0" y="0"/>
          <a:chExt cx="0" cy="0"/>
        </a:xfrm>
      </p:grpSpPr>
      <p:sp>
        <p:nvSpPr>
          <p:cNvPr id="169" name="Google Shape;169;p28"/>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71" name="Google Shape;171;p28"/>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72" name="Google Shape;172;p28"/>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173" name="Google Shape;173;p2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74" name="Google Shape;174;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75" name="Google Shape;175;p28"/>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28"/>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177" name="Shape 177"/>
        <p:cNvGrpSpPr/>
        <p:nvPr/>
      </p:nvGrpSpPr>
      <p:grpSpPr>
        <a:xfrm>
          <a:off x="0" y="0"/>
          <a:ext cx="0" cy="0"/>
          <a:chOff x="0" y="0"/>
          <a:chExt cx="0" cy="0"/>
        </a:xfrm>
      </p:grpSpPr>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79" name="Google Shape;179;p2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80" name="Google Shape;180;p29"/>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29"/>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29"/>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83" name="Google Shape;183;p2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84" name="Google Shape;184;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185" name="Shape 185"/>
        <p:cNvGrpSpPr/>
        <p:nvPr/>
      </p:nvGrpSpPr>
      <p:grpSpPr>
        <a:xfrm>
          <a:off x="0" y="0"/>
          <a:ext cx="0" cy="0"/>
          <a:chOff x="0" y="0"/>
          <a:chExt cx="0" cy="0"/>
        </a:xfrm>
      </p:grpSpPr>
      <p:sp>
        <p:nvSpPr>
          <p:cNvPr id="186" name="Google Shape;186;p30"/>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30"/>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30"/>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89" name="Google Shape;189;p3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0" name="Google Shape;190;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7" name="Shape 17"/>
        <p:cNvGrpSpPr/>
        <p:nvPr/>
      </p:nvGrpSpPr>
      <p:grpSpPr>
        <a:xfrm>
          <a:off x="0" y="0"/>
          <a:ext cx="0" cy="0"/>
          <a:chOff x="0" y="0"/>
          <a:chExt cx="0" cy="0"/>
        </a:xfrm>
      </p:grpSpPr>
      <p:grpSp>
        <p:nvGrpSpPr>
          <p:cNvPr id="18" name="Google Shape;18;p4"/>
          <p:cNvGrpSpPr/>
          <p:nvPr/>
        </p:nvGrpSpPr>
        <p:grpSpPr>
          <a:xfrm>
            <a:off x="-19118" y="4626758"/>
            <a:ext cx="9182236" cy="548378"/>
            <a:chOff x="-19118" y="4617750"/>
            <a:chExt cx="9182236" cy="548378"/>
          </a:xfrm>
        </p:grpSpPr>
        <p:sp>
          <p:nvSpPr>
            <p:cNvPr id="19" name="Google Shape;19;p4"/>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20" name="Google Shape;20;p4"/>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21" name="Google Shape;21;p4"/>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2" name="Google Shape;22;p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 name="Google Shape;23;p4"/>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4" name="Google Shape;24;p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191" name="Shape 191"/>
        <p:cNvGrpSpPr/>
        <p:nvPr/>
      </p:nvGrpSpPr>
      <p:grpSpPr>
        <a:xfrm>
          <a:off x="0" y="0"/>
          <a:ext cx="0" cy="0"/>
          <a:chOff x="0" y="0"/>
          <a:chExt cx="0" cy="0"/>
        </a:xfrm>
      </p:grpSpPr>
      <p:sp>
        <p:nvSpPr>
          <p:cNvPr id="192" name="Google Shape;192;p31"/>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31"/>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Google Shape;194;p31"/>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95" name="Google Shape;195;p3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6" name="Google Shape;196;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197" name="Shape 197"/>
        <p:cNvGrpSpPr/>
        <p:nvPr/>
      </p:nvGrpSpPr>
      <p:grpSpPr>
        <a:xfrm>
          <a:off x="0" y="0"/>
          <a:ext cx="0" cy="0"/>
          <a:chOff x="0" y="0"/>
          <a:chExt cx="0" cy="0"/>
        </a:xfrm>
      </p:grpSpPr>
      <p:sp>
        <p:nvSpPr>
          <p:cNvPr id="198" name="Google Shape;198;p32"/>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32"/>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3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01" name="Google Shape;201;p3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02" name="Google Shape;202;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203" name="Shape 203"/>
        <p:cNvGrpSpPr/>
        <p:nvPr/>
      </p:nvGrpSpPr>
      <p:grpSpPr>
        <a:xfrm>
          <a:off x="0" y="0"/>
          <a:ext cx="0" cy="0"/>
          <a:chOff x="0" y="0"/>
          <a:chExt cx="0" cy="0"/>
        </a:xfrm>
      </p:grpSpPr>
      <p:grpSp>
        <p:nvGrpSpPr>
          <p:cNvPr id="204" name="Google Shape;204;p33"/>
          <p:cNvGrpSpPr/>
          <p:nvPr/>
        </p:nvGrpSpPr>
        <p:grpSpPr>
          <a:xfrm>
            <a:off x="-10312" y="-8075"/>
            <a:ext cx="9164625" cy="5169875"/>
            <a:chOff x="-10312" y="-8075"/>
            <a:chExt cx="9164625" cy="5169875"/>
          </a:xfrm>
        </p:grpSpPr>
        <p:sp>
          <p:nvSpPr>
            <p:cNvPr id="205" name="Google Shape;205;p3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206" name="Google Shape;206;p3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207" name="Google Shape;207;p3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208" name="Google Shape;208;p3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209" name="Shape 209"/>
        <p:cNvGrpSpPr/>
        <p:nvPr/>
      </p:nvGrpSpPr>
      <p:grpSpPr>
        <a:xfrm>
          <a:off x="0" y="0"/>
          <a:ext cx="0" cy="0"/>
          <a:chOff x="0" y="0"/>
          <a:chExt cx="0" cy="0"/>
        </a:xfrm>
      </p:grpSpPr>
      <p:sp>
        <p:nvSpPr>
          <p:cNvPr id="210" name="Google Shape;210;p3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1" name="Google Shape;211;p34"/>
          <p:cNvGrpSpPr/>
          <p:nvPr/>
        </p:nvGrpSpPr>
        <p:grpSpPr>
          <a:xfrm>
            <a:off x="-3" y="4529830"/>
            <a:ext cx="5098103" cy="613675"/>
            <a:chOff x="-3" y="4529830"/>
            <a:chExt cx="5098103" cy="613675"/>
          </a:xfrm>
        </p:grpSpPr>
        <p:sp>
          <p:nvSpPr>
            <p:cNvPr id="212" name="Google Shape;212;p3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13" name="Google Shape;213;p3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14" name="Google Shape;214;p3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15" name="Google Shape;215;p3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216" name="Shape 216"/>
        <p:cNvGrpSpPr/>
        <p:nvPr/>
      </p:nvGrpSpPr>
      <p:grpSpPr>
        <a:xfrm>
          <a:off x="0" y="0"/>
          <a:ext cx="0" cy="0"/>
          <a:chOff x="0" y="0"/>
          <a:chExt cx="0" cy="0"/>
        </a:xfrm>
      </p:grpSpPr>
      <p:grpSp>
        <p:nvGrpSpPr>
          <p:cNvPr id="217" name="Google Shape;217;p35"/>
          <p:cNvGrpSpPr/>
          <p:nvPr/>
        </p:nvGrpSpPr>
        <p:grpSpPr>
          <a:xfrm>
            <a:off x="-10312" y="-8075"/>
            <a:ext cx="9164625" cy="5169875"/>
            <a:chOff x="-10312" y="-8075"/>
            <a:chExt cx="9164625" cy="5169875"/>
          </a:xfrm>
        </p:grpSpPr>
        <p:sp>
          <p:nvSpPr>
            <p:cNvPr id="218" name="Google Shape;218;p35"/>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219" name="Google Shape;219;p35"/>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220" name="Google Shape;220;p3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221" name="Shape 221"/>
        <p:cNvGrpSpPr/>
        <p:nvPr/>
      </p:nvGrpSpPr>
      <p:grpSpPr>
        <a:xfrm>
          <a:off x="0" y="0"/>
          <a:ext cx="0" cy="0"/>
          <a:chOff x="0" y="0"/>
          <a:chExt cx="0" cy="0"/>
        </a:xfrm>
      </p:grpSpPr>
      <p:grpSp>
        <p:nvGrpSpPr>
          <p:cNvPr id="222" name="Google Shape;222;p36"/>
          <p:cNvGrpSpPr/>
          <p:nvPr/>
        </p:nvGrpSpPr>
        <p:grpSpPr>
          <a:xfrm>
            <a:off x="-10312" y="-8075"/>
            <a:ext cx="9164625" cy="5169875"/>
            <a:chOff x="-10312" y="-8075"/>
            <a:chExt cx="9164625" cy="5169875"/>
          </a:xfrm>
        </p:grpSpPr>
        <p:sp>
          <p:nvSpPr>
            <p:cNvPr id="223" name="Google Shape;223;p3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224" name="Google Shape;224;p3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225" name="Google Shape;225;p3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226" name="Shape 226"/>
        <p:cNvGrpSpPr/>
        <p:nvPr/>
      </p:nvGrpSpPr>
      <p:grpSpPr>
        <a:xfrm>
          <a:off x="0" y="0"/>
          <a:ext cx="0" cy="0"/>
          <a:chOff x="0" y="0"/>
          <a:chExt cx="0" cy="0"/>
        </a:xfrm>
      </p:grpSpPr>
      <p:grpSp>
        <p:nvGrpSpPr>
          <p:cNvPr id="227" name="Google Shape;227;p37"/>
          <p:cNvGrpSpPr/>
          <p:nvPr/>
        </p:nvGrpSpPr>
        <p:grpSpPr>
          <a:xfrm>
            <a:off x="-1775" y="-600"/>
            <a:ext cx="9153800" cy="5144175"/>
            <a:chOff x="-1775" y="-600"/>
            <a:chExt cx="9153800" cy="5144175"/>
          </a:xfrm>
        </p:grpSpPr>
        <p:sp>
          <p:nvSpPr>
            <p:cNvPr id="228" name="Google Shape;228;p3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37"/>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30" name="Google Shape;230;p37"/>
          <p:cNvGrpSpPr/>
          <p:nvPr/>
        </p:nvGrpSpPr>
        <p:grpSpPr>
          <a:xfrm>
            <a:off x="-3" y="4529830"/>
            <a:ext cx="5098103" cy="613675"/>
            <a:chOff x="-3" y="4529830"/>
            <a:chExt cx="5098103" cy="613675"/>
          </a:xfrm>
        </p:grpSpPr>
        <p:sp>
          <p:nvSpPr>
            <p:cNvPr id="231" name="Google Shape;231;p37"/>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32" name="Google Shape;232;p37"/>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33" name="Google Shape;233;p37"/>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34" name="Google Shape;234;p3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235" name="Shape 235"/>
        <p:cNvGrpSpPr/>
        <p:nvPr/>
      </p:nvGrpSpPr>
      <p:grpSpPr>
        <a:xfrm>
          <a:off x="0" y="0"/>
          <a:ext cx="0" cy="0"/>
          <a:chOff x="0" y="0"/>
          <a:chExt cx="0" cy="0"/>
        </a:xfrm>
      </p:grpSpPr>
      <p:grpSp>
        <p:nvGrpSpPr>
          <p:cNvPr id="236" name="Google Shape;236;p38"/>
          <p:cNvGrpSpPr/>
          <p:nvPr/>
        </p:nvGrpSpPr>
        <p:grpSpPr>
          <a:xfrm>
            <a:off x="-2375" y="-2975"/>
            <a:ext cx="9146375" cy="5149450"/>
            <a:chOff x="-2375" y="-2975"/>
            <a:chExt cx="9146375" cy="5149450"/>
          </a:xfrm>
        </p:grpSpPr>
        <p:sp>
          <p:nvSpPr>
            <p:cNvPr id="237" name="Google Shape;237;p38"/>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238" name="Google Shape;238;p38"/>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239" name="Google Shape;239;p38"/>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240" name="Google Shape;240;p38"/>
          <p:cNvGrpSpPr/>
          <p:nvPr/>
        </p:nvGrpSpPr>
        <p:grpSpPr>
          <a:xfrm>
            <a:off x="-3" y="4529830"/>
            <a:ext cx="5098103" cy="613675"/>
            <a:chOff x="-3" y="4529830"/>
            <a:chExt cx="5098103" cy="613675"/>
          </a:xfrm>
        </p:grpSpPr>
        <p:sp>
          <p:nvSpPr>
            <p:cNvPr id="241" name="Google Shape;241;p3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42" name="Google Shape;242;p3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43" name="Google Shape;243;p3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44" name="Google Shape;244;p3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245" name="Shape 245"/>
        <p:cNvGrpSpPr/>
        <p:nvPr/>
      </p:nvGrpSpPr>
      <p:grpSpPr>
        <a:xfrm>
          <a:off x="0" y="0"/>
          <a:ext cx="0" cy="0"/>
          <a:chOff x="0" y="0"/>
          <a:chExt cx="0" cy="0"/>
        </a:xfrm>
      </p:grpSpPr>
      <p:sp>
        <p:nvSpPr>
          <p:cNvPr id="246" name="Google Shape;24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47" name="Google Shape;247;p39"/>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252" name="Shape 252"/>
        <p:cNvGrpSpPr/>
        <p:nvPr/>
      </p:nvGrpSpPr>
      <p:grpSpPr>
        <a:xfrm>
          <a:off x="0" y="0"/>
          <a:ext cx="0" cy="0"/>
          <a:chOff x="0" y="0"/>
          <a:chExt cx="0" cy="0"/>
        </a:xfrm>
      </p:grpSpPr>
      <p:sp>
        <p:nvSpPr>
          <p:cNvPr id="253" name="Google Shape;25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54" name="Google Shape;254;p41"/>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25" name="Shape 25"/>
        <p:cNvGrpSpPr/>
        <p:nvPr/>
      </p:nvGrpSpPr>
      <p:grpSpPr>
        <a:xfrm>
          <a:off x="0" y="0"/>
          <a:ext cx="0" cy="0"/>
          <a:chOff x="0" y="0"/>
          <a:chExt cx="0" cy="0"/>
        </a:xfrm>
      </p:grpSpPr>
      <p:sp>
        <p:nvSpPr>
          <p:cNvPr id="26" name="Google Shape;26;p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 name="Google Shape;27;p5"/>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8" name="Google Shape;28;p5"/>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29" name="Google Shape;29;p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0" name="Google Shape;30;p5"/>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1" name="Google Shape;31;p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255" name="Shape 255"/>
        <p:cNvGrpSpPr/>
        <p:nvPr/>
      </p:nvGrpSpPr>
      <p:grpSpPr>
        <a:xfrm>
          <a:off x="0" y="0"/>
          <a:ext cx="0" cy="0"/>
          <a:chOff x="0" y="0"/>
          <a:chExt cx="0" cy="0"/>
        </a:xfrm>
      </p:grpSpPr>
      <p:grpSp>
        <p:nvGrpSpPr>
          <p:cNvPr id="256" name="Google Shape;256;p42"/>
          <p:cNvGrpSpPr/>
          <p:nvPr/>
        </p:nvGrpSpPr>
        <p:grpSpPr>
          <a:xfrm>
            <a:off x="-10312" y="-8075"/>
            <a:ext cx="9164625" cy="5169875"/>
            <a:chOff x="-10312" y="-8075"/>
            <a:chExt cx="9164625" cy="5169875"/>
          </a:xfrm>
        </p:grpSpPr>
        <p:sp>
          <p:nvSpPr>
            <p:cNvPr id="257" name="Google Shape;257;p42"/>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258" name="Google Shape;258;p42"/>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259" name="Google Shape;259;p42"/>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260" name="Google Shape;260;p42"/>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261" name="Shape 261"/>
        <p:cNvGrpSpPr/>
        <p:nvPr/>
      </p:nvGrpSpPr>
      <p:grpSpPr>
        <a:xfrm>
          <a:off x="0" y="0"/>
          <a:ext cx="0" cy="0"/>
          <a:chOff x="0" y="0"/>
          <a:chExt cx="0" cy="0"/>
        </a:xfrm>
      </p:grpSpPr>
      <p:grpSp>
        <p:nvGrpSpPr>
          <p:cNvPr id="262" name="Google Shape;262;p43"/>
          <p:cNvGrpSpPr/>
          <p:nvPr/>
        </p:nvGrpSpPr>
        <p:grpSpPr>
          <a:xfrm>
            <a:off x="-1775" y="-600"/>
            <a:ext cx="9153800" cy="5144175"/>
            <a:chOff x="-1775" y="-600"/>
            <a:chExt cx="9153800" cy="5144175"/>
          </a:xfrm>
        </p:grpSpPr>
        <p:sp>
          <p:nvSpPr>
            <p:cNvPr id="263" name="Google Shape;263;p43"/>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Google Shape;264;p43"/>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65" name="Google Shape;265;p43"/>
          <p:cNvGrpSpPr/>
          <p:nvPr/>
        </p:nvGrpSpPr>
        <p:grpSpPr>
          <a:xfrm>
            <a:off x="-3" y="4529830"/>
            <a:ext cx="5098103" cy="613675"/>
            <a:chOff x="-3" y="4529830"/>
            <a:chExt cx="5098103" cy="613675"/>
          </a:xfrm>
        </p:grpSpPr>
        <p:sp>
          <p:nvSpPr>
            <p:cNvPr id="266" name="Google Shape;266;p43"/>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67" name="Google Shape;267;p43"/>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68" name="Google Shape;268;p43"/>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269" name="Google Shape;269;p43"/>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270" name="Shape 270"/>
        <p:cNvGrpSpPr/>
        <p:nvPr/>
      </p:nvGrpSpPr>
      <p:grpSpPr>
        <a:xfrm>
          <a:off x="0" y="0"/>
          <a:ext cx="0" cy="0"/>
          <a:chOff x="0" y="0"/>
          <a:chExt cx="0" cy="0"/>
        </a:xfrm>
      </p:grpSpPr>
      <p:sp>
        <p:nvSpPr>
          <p:cNvPr id="271" name="Google Shape;271;p4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72" name="Google Shape;272;p44"/>
          <p:cNvGrpSpPr/>
          <p:nvPr/>
        </p:nvGrpSpPr>
        <p:grpSpPr>
          <a:xfrm>
            <a:off x="-3" y="4529830"/>
            <a:ext cx="5098103" cy="613675"/>
            <a:chOff x="-3" y="4529830"/>
            <a:chExt cx="5098103" cy="613675"/>
          </a:xfrm>
        </p:grpSpPr>
        <p:sp>
          <p:nvSpPr>
            <p:cNvPr id="273" name="Google Shape;273;p4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74" name="Google Shape;274;p4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75" name="Google Shape;275;p44"/>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276" name="Google Shape;276;p4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277" name="Shape 277"/>
        <p:cNvGrpSpPr/>
        <p:nvPr/>
      </p:nvGrpSpPr>
      <p:grpSpPr>
        <a:xfrm>
          <a:off x="0" y="0"/>
          <a:ext cx="0" cy="0"/>
          <a:chOff x="0" y="0"/>
          <a:chExt cx="0" cy="0"/>
        </a:xfrm>
      </p:grpSpPr>
      <p:grpSp>
        <p:nvGrpSpPr>
          <p:cNvPr id="278" name="Google Shape;278;p45"/>
          <p:cNvGrpSpPr/>
          <p:nvPr/>
        </p:nvGrpSpPr>
        <p:grpSpPr>
          <a:xfrm>
            <a:off x="-2375" y="-2975"/>
            <a:ext cx="9146375" cy="5149450"/>
            <a:chOff x="-2375" y="-2975"/>
            <a:chExt cx="9146375" cy="5149450"/>
          </a:xfrm>
        </p:grpSpPr>
        <p:sp>
          <p:nvSpPr>
            <p:cNvPr id="279" name="Google Shape;279;p45"/>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280" name="Google Shape;280;p45"/>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281" name="Google Shape;281;p45"/>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282" name="Google Shape;282;p45"/>
          <p:cNvGrpSpPr/>
          <p:nvPr/>
        </p:nvGrpSpPr>
        <p:grpSpPr>
          <a:xfrm>
            <a:off x="-3" y="4529830"/>
            <a:ext cx="5098103" cy="613675"/>
            <a:chOff x="-3" y="4529830"/>
            <a:chExt cx="5098103" cy="613675"/>
          </a:xfrm>
        </p:grpSpPr>
        <p:sp>
          <p:nvSpPr>
            <p:cNvPr id="283" name="Google Shape;283;p4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84" name="Google Shape;284;p4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85" name="Google Shape;285;p45"/>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286" name="Google Shape;286;p4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287" name="Shape 287"/>
        <p:cNvGrpSpPr/>
        <p:nvPr/>
      </p:nvGrpSpPr>
      <p:grpSpPr>
        <a:xfrm>
          <a:off x="0" y="0"/>
          <a:ext cx="0" cy="0"/>
          <a:chOff x="0" y="0"/>
          <a:chExt cx="0" cy="0"/>
        </a:xfrm>
      </p:grpSpPr>
      <p:grpSp>
        <p:nvGrpSpPr>
          <p:cNvPr id="288" name="Google Shape;288;p46"/>
          <p:cNvGrpSpPr/>
          <p:nvPr/>
        </p:nvGrpSpPr>
        <p:grpSpPr>
          <a:xfrm>
            <a:off x="-10312" y="-8075"/>
            <a:ext cx="9164625" cy="5169875"/>
            <a:chOff x="-10312" y="-8075"/>
            <a:chExt cx="9164625" cy="5169875"/>
          </a:xfrm>
        </p:grpSpPr>
        <p:sp>
          <p:nvSpPr>
            <p:cNvPr id="289" name="Google Shape;289;p4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290" name="Google Shape;290;p4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291" name="Google Shape;291;p4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292" name="Shape 292"/>
        <p:cNvGrpSpPr/>
        <p:nvPr/>
      </p:nvGrpSpPr>
      <p:grpSpPr>
        <a:xfrm>
          <a:off x="0" y="0"/>
          <a:ext cx="0" cy="0"/>
          <a:chOff x="0" y="0"/>
          <a:chExt cx="0" cy="0"/>
        </a:xfrm>
      </p:grpSpPr>
      <p:grpSp>
        <p:nvGrpSpPr>
          <p:cNvPr id="293" name="Google Shape;293;p47"/>
          <p:cNvGrpSpPr/>
          <p:nvPr/>
        </p:nvGrpSpPr>
        <p:grpSpPr>
          <a:xfrm>
            <a:off x="-10312" y="-8075"/>
            <a:ext cx="9164625" cy="5169875"/>
            <a:chOff x="-10312" y="-8075"/>
            <a:chExt cx="9164625" cy="5169875"/>
          </a:xfrm>
        </p:grpSpPr>
        <p:sp>
          <p:nvSpPr>
            <p:cNvPr id="294" name="Google Shape;294;p4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295" name="Google Shape;295;p4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296" name="Google Shape;296;p4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297" name="Shape 297"/>
        <p:cNvGrpSpPr/>
        <p:nvPr/>
      </p:nvGrpSpPr>
      <p:grpSpPr>
        <a:xfrm>
          <a:off x="0" y="0"/>
          <a:ext cx="0" cy="0"/>
          <a:chOff x="0" y="0"/>
          <a:chExt cx="0" cy="0"/>
        </a:xfrm>
      </p:grpSpPr>
      <p:sp>
        <p:nvSpPr>
          <p:cNvPr id="298" name="Google Shape;298;p48"/>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299" name="Google Shape;299;p48"/>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300" name="Google Shape;300;p48"/>
          <p:cNvGrpSpPr/>
          <p:nvPr/>
        </p:nvGrpSpPr>
        <p:grpSpPr>
          <a:xfrm>
            <a:off x="2894798" y="3610306"/>
            <a:ext cx="3710127" cy="1606188"/>
            <a:chOff x="7718507" y="9044624"/>
            <a:chExt cx="11964291" cy="5181251"/>
          </a:xfrm>
        </p:grpSpPr>
        <p:sp>
          <p:nvSpPr>
            <p:cNvPr id="301" name="Google Shape;301;p48"/>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02" name="Google Shape;302;p48"/>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03" name="Google Shape;303;p48"/>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04" name="Google Shape;304;p48"/>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05" name="Google Shape;305;p48"/>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306" name="Google Shape;306;p48"/>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07" name="Google Shape;307;p48"/>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08" name="Google Shape;308;p48"/>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09" name="Google Shape;309;p48"/>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10" name="Google Shape;310;p48"/>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11" name="Google Shape;311;p48"/>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12" name="Google Shape;312;p48"/>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13" name="Google Shape;313;p48"/>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314" name="Google Shape;314;p48"/>
          <p:cNvGrpSpPr/>
          <p:nvPr/>
        </p:nvGrpSpPr>
        <p:grpSpPr>
          <a:xfrm>
            <a:off x="744162" y="489663"/>
            <a:ext cx="1162148" cy="384953"/>
            <a:chOff x="5813496" y="4786016"/>
            <a:chExt cx="12756843" cy="4230255"/>
          </a:xfrm>
        </p:grpSpPr>
        <p:sp>
          <p:nvSpPr>
            <p:cNvPr id="315" name="Google Shape;315;p48"/>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16" name="Google Shape;316;p48"/>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17" name="Google Shape;317;p48"/>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18" name="Google Shape;318;p48"/>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19" name="Google Shape;319;p48"/>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20" name="Google Shape;320;p48"/>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21" name="Google Shape;321;p48"/>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322" name="Google Shape;322;p48"/>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323" name="Google Shape;323;p48"/>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324" name="Google Shape;324;p48"/>
          <p:cNvSpPr txBox="1"/>
          <p:nvPr>
            <p:ph idx="1" type="body"/>
          </p:nvPr>
        </p:nvSpPr>
        <p:spPr>
          <a:xfrm>
            <a:off x="713928"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325" name="Shape 325"/>
        <p:cNvGrpSpPr/>
        <p:nvPr/>
      </p:nvGrpSpPr>
      <p:grpSpPr>
        <a:xfrm>
          <a:off x="0" y="0"/>
          <a:ext cx="0" cy="0"/>
          <a:chOff x="0" y="0"/>
          <a:chExt cx="0" cy="0"/>
        </a:xfrm>
      </p:grpSpPr>
      <p:sp>
        <p:nvSpPr>
          <p:cNvPr id="326" name="Google Shape;326;p49"/>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327" name="Google Shape;327;p49"/>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328" name="Google Shape;328;p49"/>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329" name="Shape 329"/>
        <p:cNvGrpSpPr/>
        <p:nvPr/>
      </p:nvGrpSpPr>
      <p:grpSpPr>
        <a:xfrm>
          <a:off x="0" y="0"/>
          <a:ext cx="0" cy="0"/>
          <a:chOff x="0" y="0"/>
          <a:chExt cx="0" cy="0"/>
        </a:xfrm>
      </p:grpSpPr>
      <p:sp>
        <p:nvSpPr>
          <p:cNvPr id="330" name="Google Shape;330;p50"/>
          <p:cNvSpPr/>
          <p:nvPr/>
        </p:nvSpPr>
        <p:spPr>
          <a:xfrm>
            <a:off x="0" y="0"/>
            <a:ext cx="9144000" cy="51435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pic>
        <p:nvPicPr>
          <p:cNvPr id="331" name="Google Shape;331;p50"/>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332" name="Google Shape;332;p50"/>
          <p:cNvGrpSpPr/>
          <p:nvPr/>
        </p:nvGrpSpPr>
        <p:grpSpPr>
          <a:xfrm>
            <a:off x="2894798" y="3610306"/>
            <a:ext cx="3710127" cy="1606188"/>
            <a:chOff x="7718507" y="9044624"/>
            <a:chExt cx="11964291" cy="5181251"/>
          </a:xfrm>
        </p:grpSpPr>
        <p:sp>
          <p:nvSpPr>
            <p:cNvPr id="333" name="Google Shape;333;p50"/>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34" name="Google Shape;334;p50"/>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35" name="Google Shape;335;p50"/>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36" name="Google Shape;336;p50"/>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37" name="Google Shape;337;p50"/>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338" name="Google Shape;338;p50"/>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39" name="Google Shape;339;p50"/>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40" name="Google Shape;340;p50"/>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41" name="Google Shape;341;p50"/>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42" name="Google Shape;342;p50"/>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43" name="Google Shape;343;p50"/>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44" name="Google Shape;344;p50"/>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45" name="Google Shape;345;p50"/>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346" name="Google Shape;346;p50"/>
          <p:cNvGrpSpPr/>
          <p:nvPr/>
        </p:nvGrpSpPr>
        <p:grpSpPr>
          <a:xfrm>
            <a:off x="744162" y="489663"/>
            <a:ext cx="1162148" cy="384953"/>
            <a:chOff x="5813496" y="4786016"/>
            <a:chExt cx="12756843" cy="4230255"/>
          </a:xfrm>
        </p:grpSpPr>
        <p:sp>
          <p:nvSpPr>
            <p:cNvPr id="347" name="Google Shape;347;p50"/>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48" name="Google Shape;348;p50"/>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49" name="Google Shape;349;p50"/>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50" name="Google Shape;350;p50"/>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51" name="Google Shape;351;p50"/>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52" name="Google Shape;352;p50"/>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353" name="Google Shape;353;p50"/>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354" name="Google Shape;354;p50"/>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355" name="Google Shape;355;p50"/>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32" name="Shape 32"/>
        <p:cNvGrpSpPr/>
        <p:nvPr/>
      </p:nvGrpSpPr>
      <p:grpSpPr>
        <a:xfrm>
          <a:off x="0" y="0"/>
          <a:ext cx="0" cy="0"/>
          <a:chOff x="0" y="0"/>
          <a:chExt cx="0" cy="0"/>
        </a:xfrm>
      </p:grpSpPr>
      <p:sp>
        <p:nvSpPr>
          <p:cNvPr id="33" name="Google Shape;33;p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4" name="Google Shape;34;p6"/>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35" name="Google Shape;35;p6"/>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6" name="Google Shape;36;p6"/>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37" name="Google Shape;37;p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8" name="Google Shape;38;p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39" name="Shape 39"/>
        <p:cNvGrpSpPr/>
        <p:nvPr/>
      </p:nvGrpSpPr>
      <p:grpSpPr>
        <a:xfrm>
          <a:off x="0" y="0"/>
          <a:ext cx="0" cy="0"/>
          <a:chOff x="0" y="0"/>
          <a:chExt cx="0" cy="0"/>
        </a:xfrm>
      </p:grpSpPr>
      <p:sp>
        <p:nvSpPr>
          <p:cNvPr id="40" name="Google Shape;40;p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 name="Google Shape;41;p7"/>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42" name="Google Shape;42;p7"/>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43" name="Google Shape;43;p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4" name="Google Shape;44;p7"/>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45" name="Google Shape;45;p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46" name="Shape 46"/>
        <p:cNvGrpSpPr/>
        <p:nvPr/>
      </p:nvGrpSpPr>
      <p:grpSpPr>
        <a:xfrm>
          <a:off x="0" y="0"/>
          <a:ext cx="0" cy="0"/>
          <a:chOff x="0" y="0"/>
          <a:chExt cx="0" cy="0"/>
        </a:xfrm>
      </p:grpSpPr>
      <p:sp>
        <p:nvSpPr>
          <p:cNvPr id="47" name="Google Shape;47;p8"/>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48" name="Google Shape;48;p8"/>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49" name="Google Shape;49;p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50" name="Google Shape;50;p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1" name="Google Shape;51;p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52" name="Google Shape;52;p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53" name="Shape 53"/>
        <p:cNvGrpSpPr/>
        <p:nvPr/>
      </p:nvGrpSpPr>
      <p:grpSpPr>
        <a:xfrm>
          <a:off x="0" y="0"/>
          <a:ext cx="0" cy="0"/>
          <a:chOff x="0" y="0"/>
          <a:chExt cx="0" cy="0"/>
        </a:xfrm>
      </p:grpSpPr>
      <p:sp>
        <p:nvSpPr>
          <p:cNvPr id="54" name="Google Shape;54;p9"/>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55" name="Google Shape;55;p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6" name="Google Shape;56;p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57" name="Google Shape;57;p9"/>
          <p:cNvGrpSpPr/>
          <p:nvPr/>
        </p:nvGrpSpPr>
        <p:grpSpPr>
          <a:xfrm>
            <a:off x="-19118" y="4626758"/>
            <a:ext cx="9182236" cy="548378"/>
            <a:chOff x="-19118" y="4617750"/>
            <a:chExt cx="9182236" cy="548378"/>
          </a:xfrm>
        </p:grpSpPr>
        <p:sp>
          <p:nvSpPr>
            <p:cNvPr id="58" name="Google Shape;58;p9"/>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59" name="Google Shape;59;p9"/>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60" name="Google Shape;60;p9"/>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61" name="Shape 61"/>
        <p:cNvGrpSpPr/>
        <p:nvPr/>
      </p:nvGrpSpPr>
      <p:grpSpPr>
        <a:xfrm>
          <a:off x="0" y="0"/>
          <a:ext cx="0" cy="0"/>
          <a:chOff x="0" y="0"/>
          <a:chExt cx="0" cy="0"/>
        </a:xfrm>
      </p:grpSpPr>
      <p:sp>
        <p:nvSpPr>
          <p:cNvPr id="62" name="Google Shape;62;p10"/>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63" name="Google Shape;63;p1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0"/>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65" name="Google Shape;65;p1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66" name="Google Shape;66;p10"/>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 Id="rId11" Type="http://schemas.openxmlformats.org/officeDocument/2006/relationships/theme" Target="../theme/theme2.xml"/><Relationship Id="rId10"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7" name="Google Shape;7;p1"/>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50" name="Google Shape;250;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251" name="Google Shape;25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12.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1"/>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800">
                <a:solidFill>
                  <a:srgbClr val="666666"/>
                </a:solidFill>
                <a:latin typeface="Roboto"/>
                <a:ea typeface="Roboto"/>
                <a:cs typeface="Roboto"/>
                <a:sym typeface="Roboto"/>
              </a:rPr>
              <a:t>Edge REST Design Fundamentals</a:t>
            </a:r>
            <a:endParaRPr sz="3800">
              <a:solidFill>
                <a:srgbClr val="666666"/>
              </a:solidFill>
              <a:latin typeface="Roboto"/>
              <a:ea typeface="Roboto"/>
              <a:cs typeface="Roboto"/>
              <a:sym typeface="Roboto"/>
            </a:endParaRPr>
          </a:p>
          <a:p>
            <a:pPr indent="0" lvl="0" marL="0" rtl="0">
              <a:spcBef>
                <a:spcPts val="0"/>
              </a:spcBef>
              <a:spcAft>
                <a:spcPts val="0"/>
              </a:spcAft>
              <a:buNone/>
            </a:pPr>
            <a:r>
              <a:rPr lang="en" sz="2600">
                <a:solidFill>
                  <a:srgbClr val="999999"/>
                </a:solidFill>
                <a:latin typeface="Roboto"/>
                <a:ea typeface="Roboto"/>
                <a:cs typeface="Roboto"/>
                <a:sym typeface="Roboto"/>
              </a:rPr>
              <a:t>Building Blocks of REST</a:t>
            </a:r>
            <a:endParaRPr sz="26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0"/>
          <p:cNvSpPr txBox="1"/>
          <p:nvPr>
            <p:ph idx="4294967295" type="title"/>
          </p:nvPr>
        </p:nvSpPr>
        <p:spPr>
          <a:xfrm>
            <a:off x="180150" y="257750"/>
            <a:ext cx="7815600" cy="855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Best Practice: </a:t>
            </a:r>
            <a:endParaRPr sz="3000"/>
          </a:p>
          <a:p>
            <a:pPr indent="0" lvl="0" marL="0" rtl="0">
              <a:spcBef>
                <a:spcPts val="0"/>
              </a:spcBef>
              <a:spcAft>
                <a:spcPts val="0"/>
              </a:spcAft>
              <a:buNone/>
            </a:pPr>
            <a:r>
              <a:rPr lang="en" sz="3000"/>
              <a:t>Noun-Oriented Resources</a:t>
            </a:r>
            <a:endParaRPr sz="3000"/>
          </a:p>
        </p:txBody>
      </p:sp>
      <p:sp>
        <p:nvSpPr>
          <p:cNvPr id="416" name="Google Shape;416;p60"/>
          <p:cNvSpPr txBox="1"/>
          <p:nvPr>
            <p:ph idx="4294967295" type="body"/>
          </p:nvPr>
        </p:nvSpPr>
        <p:spPr>
          <a:xfrm>
            <a:off x="4223375" y="1311750"/>
            <a:ext cx="4830600" cy="313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Keep primary resources to 2 levels</a:t>
            </a:r>
            <a:endParaRPr/>
          </a:p>
          <a:p>
            <a:pPr indent="-342900" lvl="0" marL="457200" rtl="0">
              <a:spcBef>
                <a:spcPts val="0"/>
              </a:spcBef>
              <a:spcAft>
                <a:spcPts val="0"/>
              </a:spcAft>
              <a:buSzPts val="1800"/>
              <a:buChar char="●"/>
            </a:pPr>
            <a:r>
              <a:rPr lang="en"/>
              <a:t>Use plural nouns for collections</a:t>
            </a:r>
            <a:endParaRPr/>
          </a:p>
          <a:p>
            <a:pPr indent="-342900" lvl="0" marL="457200" rtl="0">
              <a:spcBef>
                <a:spcPts val="0"/>
              </a:spcBef>
              <a:spcAft>
                <a:spcPts val="0"/>
              </a:spcAft>
              <a:buSzPts val="1800"/>
              <a:buChar char="●"/>
            </a:pPr>
            <a:r>
              <a:rPr lang="en"/>
              <a:t>Prefer concrete names over abstractions</a:t>
            </a:r>
            <a:endParaRPr/>
          </a:p>
        </p:txBody>
      </p:sp>
      <p:sp>
        <p:nvSpPr>
          <p:cNvPr id="417" name="Google Shape;417;p60"/>
          <p:cNvSpPr txBox="1"/>
          <p:nvPr>
            <p:ph idx="4294967295" type="body"/>
          </p:nvPr>
        </p:nvSpPr>
        <p:spPr>
          <a:xfrm>
            <a:off x="184625" y="2056050"/>
            <a:ext cx="3492300" cy="855900"/>
          </a:xfrm>
          <a:prstGeom prst="rect">
            <a:avLst/>
          </a:prstGeom>
          <a:solidFill>
            <a:schemeClr val="lt2"/>
          </a:solidFill>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Consolas"/>
                <a:ea typeface="Consolas"/>
                <a:cs typeface="Consolas"/>
                <a:sym typeface="Consolas"/>
              </a:rPr>
              <a:t>https://myserver/v1/dogs</a:t>
            </a:r>
            <a:endParaRPr sz="1400">
              <a:latin typeface="Consolas"/>
              <a:ea typeface="Consolas"/>
              <a:cs typeface="Consolas"/>
              <a:sym typeface="Consolas"/>
            </a:endParaRPr>
          </a:p>
          <a:p>
            <a:pPr indent="0" lvl="0" marL="0" rtl="0">
              <a:spcBef>
                <a:spcPts val="1400"/>
              </a:spcBef>
              <a:spcAft>
                <a:spcPts val="1400"/>
              </a:spcAft>
              <a:buNone/>
            </a:pPr>
            <a:r>
              <a:rPr lang="en" sz="1400">
                <a:latin typeface="Consolas"/>
                <a:ea typeface="Consolas"/>
                <a:cs typeface="Consolas"/>
                <a:sym typeface="Consolas"/>
              </a:rPr>
              <a:t>https://myserver/v1/dogs/{dog-id}</a:t>
            </a:r>
            <a:endParaRPr sz="14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1"/>
          <p:cNvSpPr txBox="1"/>
          <p:nvPr>
            <p:ph idx="4294967295" type="title"/>
          </p:nvPr>
        </p:nvSpPr>
        <p:spPr>
          <a:xfrm>
            <a:off x="167100" y="278600"/>
            <a:ext cx="6614100" cy="999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Best Practice:</a:t>
            </a:r>
            <a:endParaRPr sz="3000"/>
          </a:p>
          <a:p>
            <a:pPr indent="0" lvl="0" marL="0" rtl="0">
              <a:spcBef>
                <a:spcPts val="0"/>
              </a:spcBef>
              <a:spcAft>
                <a:spcPts val="0"/>
              </a:spcAft>
              <a:buNone/>
            </a:pPr>
            <a:r>
              <a:rPr lang="en" sz="3000"/>
              <a:t>Force Verbs Out of URIs</a:t>
            </a:r>
            <a:endParaRPr sz="3000"/>
          </a:p>
        </p:txBody>
      </p:sp>
      <p:sp>
        <p:nvSpPr>
          <p:cNvPr id="423" name="Google Shape;423;p61"/>
          <p:cNvSpPr txBox="1"/>
          <p:nvPr>
            <p:ph idx="4294967295" type="body"/>
          </p:nvPr>
        </p:nvSpPr>
        <p:spPr>
          <a:xfrm>
            <a:off x="176225" y="1305875"/>
            <a:ext cx="8524800" cy="387300"/>
          </a:xfrm>
          <a:prstGeom prst="rect">
            <a:avLst/>
          </a:prstGeom>
        </p:spPr>
        <p:txBody>
          <a:bodyPr anchorCtr="0" anchor="t" bIns="91425" lIns="91425" spcFirstLastPara="1" rIns="91425" wrap="square" tIns="91425">
            <a:noAutofit/>
          </a:bodyPr>
          <a:lstStyle/>
          <a:p>
            <a:pPr indent="0" lvl="0" marL="0" rtl="0">
              <a:spcBef>
                <a:spcPts val="0"/>
              </a:spcBef>
              <a:spcAft>
                <a:spcPts val="1400"/>
              </a:spcAft>
              <a:buNone/>
            </a:pPr>
            <a:r>
              <a:rPr lang="en"/>
              <a:t>Verbs in the URI cause a long list of URIs with no consistent pattern.</a:t>
            </a:r>
            <a:endParaRPr/>
          </a:p>
        </p:txBody>
      </p:sp>
      <p:sp>
        <p:nvSpPr>
          <p:cNvPr id="424" name="Google Shape;424;p61"/>
          <p:cNvSpPr txBox="1"/>
          <p:nvPr/>
        </p:nvSpPr>
        <p:spPr>
          <a:xfrm>
            <a:off x="267900" y="1993100"/>
            <a:ext cx="3975600" cy="2486100"/>
          </a:xfrm>
          <a:prstGeom prst="rect">
            <a:avLst/>
          </a:prstGeom>
          <a:solidFill>
            <a:srgbClr val="D1D1D1"/>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66666"/>
                </a:solidFill>
                <a:latin typeface="Consolas"/>
                <a:ea typeface="Consolas"/>
                <a:cs typeface="Consolas"/>
                <a:sym typeface="Consolas"/>
              </a:rPr>
              <a:t>/getAllDogs</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/verifyDogLocation</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/isFeedNeeded</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/giveDirectOrder</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/getDog</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/newDog</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/getNewDogsSince</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/getRedDogs</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/setDogStateTo</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/getAllLeashedDogs</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/createRecurringMedication</a:t>
            </a:r>
            <a:endParaRPr>
              <a:solidFill>
                <a:srgbClr val="666666"/>
              </a:solidFill>
              <a:latin typeface="Consolas"/>
              <a:ea typeface="Consolas"/>
              <a:cs typeface="Consolas"/>
              <a:sym typeface="Consolas"/>
            </a:endParaRPr>
          </a:p>
        </p:txBody>
      </p:sp>
      <p:sp>
        <p:nvSpPr>
          <p:cNvPr id="425" name="Google Shape;425;p61"/>
          <p:cNvSpPr txBox="1"/>
          <p:nvPr/>
        </p:nvSpPr>
        <p:spPr>
          <a:xfrm>
            <a:off x="4725425" y="1993100"/>
            <a:ext cx="3975600" cy="2486100"/>
          </a:xfrm>
          <a:prstGeom prst="rect">
            <a:avLst/>
          </a:prstGeom>
          <a:solidFill>
            <a:srgbClr val="D1D1D1"/>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66666"/>
                </a:solidFill>
                <a:latin typeface="Consolas"/>
                <a:ea typeface="Consolas"/>
                <a:cs typeface="Consolas"/>
                <a:sym typeface="Consolas"/>
              </a:rPr>
              <a:t>/getHungerLevel</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/getSquirrelChasingPuppies</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/newDogForOwner</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/transferDog</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/doDirectOwnerDiscipline</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/getRecurringFeedingSchedule</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/isDogSick</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/getDogsAtPark</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/feedADog</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/getSittingDogs</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/checkHealth</a:t>
            </a:r>
            <a:endParaRPr>
              <a:solidFill>
                <a:srgbClr val="666666"/>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2"/>
          <p:cNvSpPr txBox="1"/>
          <p:nvPr>
            <p:ph idx="4294967295" type="title"/>
          </p:nvPr>
        </p:nvSpPr>
        <p:spPr>
          <a:xfrm>
            <a:off x="167100" y="220825"/>
            <a:ext cx="8095500" cy="10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Best Practice:</a:t>
            </a:r>
            <a:endParaRPr sz="3000"/>
          </a:p>
          <a:p>
            <a:pPr indent="0" lvl="0" marL="0" rtl="0">
              <a:spcBef>
                <a:spcPts val="0"/>
              </a:spcBef>
              <a:spcAft>
                <a:spcPts val="0"/>
              </a:spcAft>
              <a:buNone/>
            </a:pPr>
            <a:r>
              <a:rPr lang="en" sz="3000"/>
              <a:t>Use HTTP Verbs to Manage CRUD Operations</a:t>
            </a:r>
            <a:endParaRPr sz="3000"/>
          </a:p>
        </p:txBody>
      </p:sp>
      <p:graphicFrame>
        <p:nvGraphicFramePr>
          <p:cNvPr id="431" name="Google Shape;431;p62"/>
          <p:cNvGraphicFramePr/>
          <p:nvPr/>
        </p:nvGraphicFramePr>
        <p:xfrm>
          <a:off x="250625" y="1469850"/>
          <a:ext cx="3000000" cy="3000000"/>
        </p:xfrm>
        <a:graphic>
          <a:graphicData uri="http://schemas.openxmlformats.org/drawingml/2006/table">
            <a:tbl>
              <a:tblPr>
                <a:noFill/>
                <a:tableStyleId>{83C6DC88-D4E3-4513-8931-F719E3C1E656}</a:tableStyleId>
              </a:tblPr>
              <a:tblGrid>
                <a:gridCol w="1588175"/>
                <a:gridCol w="1588175"/>
                <a:gridCol w="1588175"/>
                <a:gridCol w="1588175"/>
                <a:gridCol w="1588175"/>
              </a:tblGrid>
              <a:tr h="877475">
                <a:tc>
                  <a:txBody>
                    <a:bodyPr>
                      <a:noAutofit/>
                    </a:bodyPr>
                    <a:lstStyle/>
                    <a:p>
                      <a:pPr indent="0" lvl="0" marL="0" rtl="0">
                        <a:spcBef>
                          <a:spcPts val="0"/>
                        </a:spcBef>
                        <a:spcAft>
                          <a:spcPts val="0"/>
                        </a:spcAft>
                        <a:buNone/>
                      </a:pPr>
                      <a:r>
                        <a:rPr lang="en">
                          <a:solidFill>
                            <a:srgbClr val="FFFFFF"/>
                          </a:solidFill>
                          <a:latin typeface="Roboto"/>
                          <a:ea typeface="Roboto"/>
                          <a:cs typeface="Roboto"/>
                          <a:sym typeface="Roboto"/>
                        </a:rPr>
                        <a:t>Resource</a:t>
                      </a:r>
                      <a:endParaRPr>
                        <a:solidFill>
                          <a:srgbClr val="FFFFFF"/>
                        </a:solidFill>
                        <a:latin typeface="Roboto"/>
                        <a:ea typeface="Roboto"/>
                        <a:cs typeface="Roboto"/>
                        <a:sym typeface="Roboto"/>
                      </a:endParaRPr>
                    </a:p>
                  </a:txBody>
                  <a:tcPr marT="91425" marB="91425" marR="91425" marL="91425">
                    <a:solidFill>
                      <a:srgbClr val="4285F4"/>
                    </a:solidFill>
                  </a:tcPr>
                </a:tc>
                <a:tc>
                  <a:txBody>
                    <a:bodyPr>
                      <a:noAutofit/>
                    </a:bodyPr>
                    <a:lstStyle/>
                    <a:p>
                      <a:pPr indent="0" lvl="0" marL="0" rtl="0">
                        <a:spcBef>
                          <a:spcPts val="0"/>
                        </a:spcBef>
                        <a:spcAft>
                          <a:spcPts val="0"/>
                        </a:spcAft>
                        <a:buNone/>
                      </a:pPr>
                      <a:r>
                        <a:rPr b="1" lang="en">
                          <a:solidFill>
                            <a:schemeClr val="lt1"/>
                          </a:solidFill>
                          <a:latin typeface="Roboto"/>
                          <a:ea typeface="Roboto"/>
                          <a:cs typeface="Roboto"/>
                          <a:sym typeface="Roboto"/>
                        </a:rPr>
                        <a:t>POST</a:t>
                      </a:r>
                      <a:endParaRPr b="1">
                        <a:solidFill>
                          <a:schemeClr val="lt1"/>
                        </a:solidFill>
                        <a:latin typeface="Roboto"/>
                        <a:ea typeface="Roboto"/>
                        <a:cs typeface="Roboto"/>
                        <a:sym typeface="Roboto"/>
                      </a:endParaRPr>
                    </a:p>
                    <a:p>
                      <a:pPr indent="0" lvl="0" marL="0" rtl="0">
                        <a:spcBef>
                          <a:spcPts val="0"/>
                        </a:spcBef>
                        <a:spcAft>
                          <a:spcPts val="0"/>
                        </a:spcAft>
                        <a:buNone/>
                      </a:pPr>
                      <a:r>
                        <a:rPr lang="en">
                          <a:solidFill>
                            <a:schemeClr val="lt1"/>
                          </a:solidFill>
                          <a:latin typeface="Roboto"/>
                          <a:ea typeface="Roboto"/>
                          <a:cs typeface="Roboto"/>
                          <a:sym typeface="Roboto"/>
                        </a:rPr>
                        <a:t>create</a:t>
                      </a:r>
                      <a:endParaRPr>
                        <a:solidFill>
                          <a:schemeClr val="lt1"/>
                        </a:solidFill>
                        <a:latin typeface="Roboto"/>
                        <a:ea typeface="Roboto"/>
                        <a:cs typeface="Roboto"/>
                        <a:sym typeface="Roboto"/>
                      </a:endParaRPr>
                    </a:p>
                  </a:txBody>
                  <a:tcPr marT="91425" marB="91425" marR="91425" marL="91425">
                    <a:solidFill>
                      <a:srgbClr val="4285F4"/>
                    </a:solidFill>
                  </a:tcPr>
                </a:tc>
                <a:tc>
                  <a:txBody>
                    <a:bodyPr>
                      <a:noAutofit/>
                    </a:bodyPr>
                    <a:lstStyle/>
                    <a:p>
                      <a:pPr indent="0" lvl="0" marL="0" rtl="0">
                        <a:spcBef>
                          <a:spcPts val="0"/>
                        </a:spcBef>
                        <a:spcAft>
                          <a:spcPts val="0"/>
                        </a:spcAft>
                        <a:buNone/>
                      </a:pPr>
                      <a:r>
                        <a:rPr b="1" lang="en">
                          <a:solidFill>
                            <a:schemeClr val="lt1"/>
                          </a:solidFill>
                          <a:latin typeface="Roboto"/>
                          <a:ea typeface="Roboto"/>
                          <a:cs typeface="Roboto"/>
                          <a:sym typeface="Roboto"/>
                        </a:rPr>
                        <a:t>GET</a:t>
                      </a:r>
                      <a:endParaRPr b="1">
                        <a:solidFill>
                          <a:schemeClr val="lt1"/>
                        </a:solidFill>
                        <a:latin typeface="Roboto"/>
                        <a:ea typeface="Roboto"/>
                        <a:cs typeface="Roboto"/>
                        <a:sym typeface="Roboto"/>
                      </a:endParaRPr>
                    </a:p>
                    <a:p>
                      <a:pPr indent="0" lvl="0" marL="0" rtl="0">
                        <a:spcBef>
                          <a:spcPts val="0"/>
                        </a:spcBef>
                        <a:spcAft>
                          <a:spcPts val="0"/>
                        </a:spcAft>
                        <a:buNone/>
                      </a:pPr>
                      <a:r>
                        <a:rPr lang="en">
                          <a:solidFill>
                            <a:schemeClr val="lt1"/>
                          </a:solidFill>
                          <a:latin typeface="Roboto"/>
                          <a:ea typeface="Roboto"/>
                          <a:cs typeface="Roboto"/>
                          <a:sym typeface="Roboto"/>
                        </a:rPr>
                        <a:t>read</a:t>
                      </a:r>
                      <a:endParaRPr>
                        <a:solidFill>
                          <a:schemeClr val="lt1"/>
                        </a:solidFill>
                        <a:latin typeface="Roboto"/>
                        <a:ea typeface="Roboto"/>
                        <a:cs typeface="Roboto"/>
                        <a:sym typeface="Roboto"/>
                      </a:endParaRPr>
                    </a:p>
                  </a:txBody>
                  <a:tcPr marT="91425" marB="91425" marR="91425" marL="91425">
                    <a:solidFill>
                      <a:srgbClr val="4285F4"/>
                    </a:solidFill>
                  </a:tcPr>
                </a:tc>
                <a:tc>
                  <a:txBody>
                    <a:bodyPr>
                      <a:noAutofit/>
                    </a:bodyPr>
                    <a:lstStyle/>
                    <a:p>
                      <a:pPr indent="0" lvl="0" marL="0" rtl="0">
                        <a:spcBef>
                          <a:spcPts val="0"/>
                        </a:spcBef>
                        <a:spcAft>
                          <a:spcPts val="0"/>
                        </a:spcAft>
                        <a:buNone/>
                      </a:pPr>
                      <a:r>
                        <a:rPr b="1" lang="en">
                          <a:solidFill>
                            <a:schemeClr val="lt1"/>
                          </a:solidFill>
                          <a:latin typeface="Roboto"/>
                          <a:ea typeface="Roboto"/>
                          <a:cs typeface="Roboto"/>
                          <a:sym typeface="Roboto"/>
                        </a:rPr>
                        <a:t>PUT</a:t>
                      </a:r>
                      <a:endParaRPr b="1">
                        <a:solidFill>
                          <a:schemeClr val="lt1"/>
                        </a:solidFill>
                        <a:latin typeface="Roboto"/>
                        <a:ea typeface="Roboto"/>
                        <a:cs typeface="Roboto"/>
                        <a:sym typeface="Roboto"/>
                      </a:endParaRPr>
                    </a:p>
                    <a:p>
                      <a:pPr indent="0" lvl="0" marL="0" rtl="0">
                        <a:spcBef>
                          <a:spcPts val="0"/>
                        </a:spcBef>
                        <a:spcAft>
                          <a:spcPts val="0"/>
                        </a:spcAft>
                        <a:buNone/>
                      </a:pPr>
                      <a:r>
                        <a:rPr lang="en">
                          <a:solidFill>
                            <a:schemeClr val="lt1"/>
                          </a:solidFill>
                          <a:latin typeface="Roboto"/>
                          <a:ea typeface="Roboto"/>
                          <a:cs typeface="Roboto"/>
                          <a:sym typeface="Roboto"/>
                        </a:rPr>
                        <a:t>update</a:t>
                      </a:r>
                      <a:endParaRPr>
                        <a:solidFill>
                          <a:schemeClr val="lt1"/>
                        </a:solidFill>
                        <a:latin typeface="Roboto"/>
                        <a:ea typeface="Roboto"/>
                        <a:cs typeface="Roboto"/>
                        <a:sym typeface="Roboto"/>
                      </a:endParaRPr>
                    </a:p>
                  </a:txBody>
                  <a:tcPr marT="91425" marB="91425" marR="91425" marL="91425">
                    <a:solidFill>
                      <a:srgbClr val="4285F4"/>
                    </a:solidFill>
                  </a:tcPr>
                </a:tc>
                <a:tc>
                  <a:txBody>
                    <a:bodyPr>
                      <a:noAutofit/>
                    </a:bodyPr>
                    <a:lstStyle/>
                    <a:p>
                      <a:pPr indent="0" lvl="0" marL="0" rtl="0">
                        <a:spcBef>
                          <a:spcPts val="0"/>
                        </a:spcBef>
                        <a:spcAft>
                          <a:spcPts val="0"/>
                        </a:spcAft>
                        <a:buNone/>
                      </a:pPr>
                      <a:r>
                        <a:rPr b="1" lang="en">
                          <a:solidFill>
                            <a:schemeClr val="lt1"/>
                          </a:solidFill>
                          <a:latin typeface="Roboto"/>
                          <a:ea typeface="Roboto"/>
                          <a:cs typeface="Roboto"/>
                          <a:sym typeface="Roboto"/>
                        </a:rPr>
                        <a:t>DELETE</a:t>
                      </a:r>
                      <a:endParaRPr b="1">
                        <a:solidFill>
                          <a:schemeClr val="lt1"/>
                        </a:solidFill>
                        <a:latin typeface="Roboto"/>
                        <a:ea typeface="Roboto"/>
                        <a:cs typeface="Roboto"/>
                        <a:sym typeface="Roboto"/>
                      </a:endParaRPr>
                    </a:p>
                    <a:p>
                      <a:pPr indent="0" lvl="0" marL="0" rtl="0">
                        <a:spcBef>
                          <a:spcPts val="0"/>
                        </a:spcBef>
                        <a:spcAft>
                          <a:spcPts val="0"/>
                        </a:spcAft>
                        <a:buNone/>
                      </a:pPr>
                      <a:r>
                        <a:rPr lang="en">
                          <a:solidFill>
                            <a:schemeClr val="lt1"/>
                          </a:solidFill>
                          <a:latin typeface="Roboto"/>
                          <a:ea typeface="Roboto"/>
                          <a:cs typeface="Roboto"/>
                          <a:sym typeface="Roboto"/>
                        </a:rPr>
                        <a:t>delete</a:t>
                      </a:r>
                      <a:endParaRPr>
                        <a:solidFill>
                          <a:schemeClr val="lt1"/>
                        </a:solidFill>
                        <a:latin typeface="Roboto"/>
                        <a:ea typeface="Roboto"/>
                        <a:cs typeface="Roboto"/>
                        <a:sym typeface="Roboto"/>
                      </a:endParaRPr>
                    </a:p>
                  </a:txBody>
                  <a:tcPr marT="91425" marB="91425" marR="91425" marL="91425">
                    <a:solidFill>
                      <a:srgbClr val="4285F4"/>
                    </a:solidFill>
                  </a:tcPr>
                </a:tc>
              </a:tr>
              <a:tr h="877475">
                <a:tc>
                  <a:txBody>
                    <a:bodyPr>
                      <a:noAutofit/>
                    </a:bodyPr>
                    <a:lstStyle/>
                    <a:p>
                      <a:pPr indent="0" lvl="0" marL="0" rtl="0">
                        <a:spcBef>
                          <a:spcPts val="0"/>
                        </a:spcBef>
                        <a:spcAft>
                          <a:spcPts val="0"/>
                        </a:spcAft>
                        <a:buNone/>
                      </a:pPr>
                      <a:r>
                        <a:rPr lang="en">
                          <a:solidFill>
                            <a:srgbClr val="666666"/>
                          </a:solidFill>
                          <a:latin typeface="Consolas"/>
                          <a:ea typeface="Consolas"/>
                          <a:cs typeface="Consolas"/>
                          <a:sym typeface="Consolas"/>
                        </a:rPr>
                        <a:t>/</a:t>
                      </a:r>
                      <a:r>
                        <a:rPr b="1" lang="en">
                          <a:solidFill>
                            <a:srgbClr val="666666"/>
                          </a:solidFill>
                          <a:latin typeface="Consolas"/>
                          <a:ea typeface="Consolas"/>
                          <a:cs typeface="Consolas"/>
                          <a:sym typeface="Consolas"/>
                        </a:rPr>
                        <a:t>dogs</a:t>
                      </a:r>
                      <a:endParaRPr b="1">
                        <a:solidFill>
                          <a:srgbClr val="666666"/>
                        </a:solidFill>
                        <a:latin typeface="Consolas"/>
                        <a:ea typeface="Consolas"/>
                        <a:cs typeface="Consolas"/>
                        <a:sym typeface="Consolas"/>
                      </a:endParaRPr>
                    </a:p>
                  </a:txBody>
                  <a:tcPr marT="91425" marB="91425" marR="91425" marL="91425"/>
                </a:tc>
                <a:tc>
                  <a:txBody>
                    <a:bodyPr>
                      <a:noAutofit/>
                    </a:bodyPr>
                    <a:lstStyle/>
                    <a:p>
                      <a:pPr indent="0" lvl="0" marL="0" rtl="0">
                        <a:spcBef>
                          <a:spcPts val="0"/>
                        </a:spcBef>
                        <a:spcAft>
                          <a:spcPts val="0"/>
                        </a:spcAft>
                        <a:buNone/>
                      </a:pPr>
                      <a:r>
                        <a:rPr lang="en">
                          <a:solidFill>
                            <a:srgbClr val="666666"/>
                          </a:solidFill>
                          <a:latin typeface="Roboto"/>
                          <a:ea typeface="Roboto"/>
                          <a:cs typeface="Roboto"/>
                          <a:sym typeface="Roboto"/>
                        </a:rPr>
                        <a:t>Create a new dog</a:t>
                      </a:r>
                      <a:endParaRPr>
                        <a:solidFill>
                          <a:srgbClr val="666666"/>
                        </a:solidFill>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solidFill>
                            <a:srgbClr val="666666"/>
                          </a:solidFill>
                          <a:latin typeface="Roboto"/>
                          <a:ea typeface="Roboto"/>
                          <a:cs typeface="Roboto"/>
                          <a:sym typeface="Roboto"/>
                        </a:rPr>
                        <a:t>List matched dogs</a:t>
                      </a:r>
                      <a:endParaRPr>
                        <a:solidFill>
                          <a:srgbClr val="666666"/>
                        </a:solidFill>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solidFill>
                            <a:srgbClr val="666666"/>
                          </a:solidFill>
                          <a:latin typeface="Roboto"/>
                          <a:ea typeface="Roboto"/>
                          <a:cs typeface="Roboto"/>
                          <a:sym typeface="Roboto"/>
                        </a:rPr>
                        <a:t>Bulk update matched dogs</a:t>
                      </a:r>
                      <a:endParaRPr>
                        <a:solidFill>
                          <a:srgbClr val="666666"/>
                        </a:solidFill>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solidFill>
                            <a:srgbClr val="666666"/>
                          </a:solidFill>
                          <a:latin typeface="Roboto"/>
                          <a:ea typeface="Roboto"/>
                          <a:cs typeface="Roboto"/>
                          <a:sym typeface="Roboto"/>
                        </a:rPr>
                        <a:t>Delete all matched dogs</a:t>
                      </a:r>
                      <a:endParaRPr>
                        <a:solidFill>
                          <a:srgbClr val="666666"/>
                        </a:solidFill>
                        <a:latin typeface="Roboto"/>
                        <a:ea typeface="Roboto"/>
                        <a:cs typeface="Roboto"/>
                        <a:sym typeface="Roboto"/>
                      </a:endParaRPr>
                    </a:p>
                  </a:txBody>
                  <a:tcPr marT="91425" marB="91425" marR="91425" marL="91425"/>
                </a:tc>
              </a:tr>
              <a:tr h="877475">
                <a:tc>
                  <a:txBody>
                    <a:bodyPr>
                      <a:noAutofit/>
                    </a:bodyPr>
                    <a:lstStyle/>
                    <a:p>
                      <a:pPr indent="0" lvl="0" marL="0" rtl="0">
                        <a:spcBef>
                          <a:spcPts val="0"/>
                        </a:spcBef>
                        <a:spcAft>
                          <a:spcPts val="0"/>
                        </a:spcAft>
                        <a:buNone/>
                      </a:pPr>
                      <a:r>
                        <a:rPr lang="en">
                          <a:solidFill>
                            <a:srgbClr val="666666"/>
                          </a:solidFill>
                          <a:latin typeface="Consolas"/>
                          <a:ea typeface="Consolas"/>
                          <a:cs typeface="Consolas"/>
                          <a:sym typeface="Consolas"/>
                        </a:rPr>
                        <a:t>/</a:t>
                      </a:r>
                      <a:r>
                        <a:rPr b="1" lang="en">
                          <a:solidFill>
                            <a:srgbClr val="666666"/>
                          </a:solidFill>
                          <a:latin typeface="Consolas"/>
                          <a:ea typeface="Consolas"/>
                          <a:cs typeface="Consolas"/>
                          <a:sym typeface="Consolas"/>
                        </a:rPr>
                        <a:t>dogs</a:t>
                      </a:r>
                      <a:r>
                        <a:rPr lang="en">
                          <a:solidFill>
                            <a:srgbClr val="666666"/>
                          </a:solidFill>
                          <a:latin typeface="Consolas"/>
                          <a:ea typeface="Consolas"/>
                          <a:cs typeface="Consolas"/>
                          <a:sym typeface="Consolas"/>
                        </a:rPr>
                        <a:t>/</a:t>
                      </a:r>
                      <a:r>
                        <a:rPr b="1" lang="en">
                          <a:solidFill>
                            <a:srgbClr val="666666"/>
                          </a:solidFill>
                          <a:latin typeface="Consolas"/>
                          <a:ea typeface="Consolas"/>
                          <a:cs typeface="Consolas"/>
                          <a:sym typeface="Consolas"/>
                        </a:rPr>
                        <a:t>1234</a:t>
                      </a:r>
                      <a:endParaRPr b="1">
                        <a:solidFill>
                          <a:srgbClr val="666666"/>
                        </a:solidFill>
                        <a:latin typeface="Consolas"/>
                        <a:ea typeface="Consolas"/>
                        <a:cs typeface="Consolas"/>
                        <a:sym typeface="Consolas"/>
                      </a:endParaRPr>
                    </a:p>
                  </a:txBody>
                  <a:tcPr marT="91425" marB="91425" marR="91425" marL="91425"/>
                </a:tc>
                <a:tc>
                  <a:txBody>
                    <a:bodyPr>
                      <a:noAutofit/>
                    </a:bodyPr>
                    <a:lstStyle/>
                    <a:p>
                      <a:pPr indent="0" lvl="0" marL="0" rtl="0">
                        <a:spcBef>
                          <a:spcPts val="0"/>
                        </a:spcBef>
                        <a:spcAft>
                          <a:spcPts val="0"/>
                        </a:spcAft>
                        <a:buNone/>
                      </a:pPr>
                      <a:r>
                        <a:rPr lang="en">
                          <a:solidFill>
                            <a:srgbClr val="666666"/>
                          </a:solidFill>
                          <a:latin typeface="Roboto"/>
                          <a:ea typeface="Roboto"/>
                          <a:cs typeface="Roboto"/>
                          <a:sym typeface="Roboto"/>
                        </a:rPr>
                        <a:t>Error</a:t>
                      </a:r>
                      <a:endParaRPr>
                        <a:solidFill>
                          <a:srgbClr val="666666"/>
                        </a:solidFill>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solidFill>
                            <a:srgbClr val="666666"/>
                          </a:solidFill>
                          <a:latin typeface="Roboto"/>
                          <a:ea typeface="Roboto"/>
                          <a:cs typeface="Roboto"/>
                          <a:sym typeface="Roboto"/>
                        </a:rPr>
                        <a:t>Show "Oreo"</a:t>
                      </a:r>
                      <a:endParaRPr>
                        <a:solidFill>
                          <a:srgbClr val="666666"/>
                        </a:solidFill>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solidFill>
                            <a:srgbClr val="666666"/>
                          </a:solidFill>
                          <a:latin typeface="Roboto"/>
                          <a:ea typeface="Roboto"/>
                          <a:cs typeface="Roboto"/>
                          <a:sym typeface="Roboto"/>
                        </a:rPr>
                        <a:t>If exists, update "Oreo"</a:t>
                      </a:r>
                      <a:endParaRPr>
                        <a:solidFill>
                          <a:srgbClr val="666666"/>
                        </a:solidFill>
                        <a:latin typeface="Roboto"/>
                        <a:ea typeface="Roboto"/>
                        <a:cs typeface="Roboto"/>
                        <a:sym typeface="Roboto"/>
                      </a:endParaRPr>
                    </a:p>
                    <a:p>
                      <a:pPr indent="0" lvl="0" marL="0" rtl="0">
                        <a:spcBef>
                          <a:spcPts val="0"/>
                        </a:spcBef>
                        <a:spcAft>
                          <a:spcPts val="0"/>
                        </a:spcAft>
                        <a:buNone/>
                      </a:pPr>
                      <a:r>
                        <a:rPr lang="en">
                          <a:solidFill>
                            <a:srgbClr val="666666"/>
                          </a:solidFill>
                          <a:latin typeface="Roboto"/>
                          <a:ea typeface="Roboto"/>
                          <a:cs typeface="Roboto"/>
                          <a:sym typeface="Roboto"/>
                        </a:rPr>
                        <a:t>If not, error!</a:t>
                      </a:r>
                      <a:endParaRPr>
                        <a:solidFill>
                          <a:srgbClr val="666666"/>
                        </a:solidFill>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solidFill>
                            <a:srgbClr val="666666"/>
                          </a:solidFill>
                          <a:latin typeface="Roboto"/>
                          <a:ea typeface="Roboto"/>
                          <a:cs typeface="Roboto"/>
                          <a:sym typeface="Roboto"/>
                        </a:rPr>
                        <a:t>Delete "Oreo"</a:t>
                      </a:r>
                      <a:endParaRPr>
                        <a:solidFill>
                          <a:srgbClr val="666666"/>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3"/>
          <p:cNvSpPr txBox="1"/>
          <p:nvPr>
            <p:ph idx="4294967295" type="title"/>
          </p:nvPr>
        </p:nvSpPr>
        <p:spPr>
          <a:xfrm>
            <a:off x="167100" y="332175"/>
            <a:ext cx="8673300" cy="945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Best Practice:</a:t>
            </a:r>
            <a:endParaRPr sz="3000"/>
          </a:p>
          <a:p>
            <a:pPr indent="0" lvl="0" marL="0" rtl="0">
              <a:spcBef>
                <a:spcPts val="0"/>
              </a:spcBef>
              <a:spcAft>
                <a:spcPts val="0"/>
              </a:spcAft>
              <a:buNone/>
            </a:pPr>
            <a:r>
              <a:rPr lang="en" sz="3000"/>
              <a:t>Sweep Complexity Behind the ' </a:t>
            </a:r>
            <a:r>
              <a:rPr b="1" lang="en" sz="3000"/>
              <a:t>?</a:t>
            </a:r>
            <a:r>
              <a:rPr lang="en" sz="3000"/>
              <a:t> '</a:t>
            </a:r>
            <a:endParaRPr sz="3000"/>
          </a:p>
        </p:txBody>
      </p:sp>
      <p:sp>
        <p:nvSpPr>
          <p:cNvPr id="437" name="Google Shape;437;p63"/>
          <p:cNvSpPr txBox="1"/>
          <p:nvPr/>
        </p:nvSpPr>
        <p:spPr>
          <a:xfrm>
            <a:off x="167150" y="1253725"/>
            <a:ext cx="8073300" cy="88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66666"/>
                </a:solidFill>
                <a:latin typeface="Roboto"/>
                <a:ea typeface="Roboto"/>
                <a:cs typeface="Roboto"/>
                <a:sym typeface="Roboto"/>
              </a:rPr>
              <a:t>Relationships can be complex.  Use query parameters instead of complex pathing.  </a:t>
            </a:r>
            <a:endParaRPr>
              <a:solidFill>
                <a:srgbClr val="666666"/>
              </a:solidFill>
              <a:latin typeface="Roboto"/>
              <a:ea typeface="Roboto"/>
              <a:cs typeface="Roboto"/>
              <a:sym typeface="Roboto"/>
            </a:endParaRPr>
          </a:p>
          <a:p>
            <a:pPr indent="-317500" lvl="0" marL="457200" rtl="0">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Which would you rather use?  </a:t>
            </a:r>
            <a:endParaRPr>
              <a:solidFill>
                <a:srgbClr val="666666"/>
              </a:solidFill>
              <a:latin typeface="Roboto"/>
              <a:ea typeface="Roboto"/>
              <a:cs typeface="Roboto"/>
              <a:sym typeface="Roboto"/>
            </a:endParaRPr>
          </a:p>
          <a:p>
            <a:pPr indent="-317500" lvl="0" marL="457200" rtl="0">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Which is more performant in bandwidth and compute constrained client environments?</a:t>
            </a:r>
            <a:endParaRPr>
              <a:solidFill>
                <a:srgbClr val="666666"/>
              </a:solidFill>
              <a:latin typeface="Roboto"/>
              <a:ea typeface="Roboto"/>
              <a:cs typeface="Roboto"/>
              <a:sym typeface="Roboto"/>
            </a:endParaRPr>
          </a:p>
        </p:txBody>
      </p:sp>
      <p:sp>
        <p:nvSpPr>
          <p:cNvPr id="438" name="Google Shape;438;p63"/>
          <p:cNvSpPr txBox="1"/>
          <p:nvPr/>
        </p:nvSpPr>
        <p:spPr>
          <a:xfrm>
            <a:off x="235750" y="3836425"/>
            <a:ext cx="8004600" cy="407100"/>
          </a:xfrm>
          <a:prstGeom prst="rect">
            <a:avLst/>
          </a:prstGeom>
          <a:solidFill>
            <a:srgbClr val="D1D1D1"/>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66666"/>
                </a:solidFill>
                <a:latin typeface="Consolas"/>
                <a:ea typeface="Consolas"/>
                <a:cs typeface="Consolas"/>
                <a:sym typeface="Consolas"/>
              </a:rPr>
              <a:t>GET /dogs?color=grey&amp;state=running&amp;location=park</a:t>
            </a:r>
            <a:endParaRPr>
              <a:solidFill>
                <a:srgbClr val="666666"/>
              </a:solidFill>
              <a:latin typeface="Consolas"/>
              <a:ea typeface="Consolas"/>
              <a:cs typeface="Consolas"/>
              <a:sym typeface="Consolas"/>
            </a:endParaRPr>
          </a:p>
        </p:txBody>
      </p:sp>
      <p:sp>
        <p:nvSpPr>
          <p:cNvPr id="439" name="Google Shape;439;p63"/>
          <p:cNvSpPr txBox="1"/>
          <p:nvPr/>
        </p:nvSpPr>
        <p:spPr>
          <a:xfrm>
            <a:off x="201500" y="2332525"/>
            <a:ext cx="8004600" cy="945900"/>
          </a:xfrm>
          <a:prstGeom prst="rect">
            <a:avLst/>
          </a:prstGeom>
          <a:solidFill>
            <a:srgbClr val="D1D1D1"/>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66666"/>
                </a:solidFill>
                <a:latin typeface="Consolas"/>
                <a:ea typeface="Consolas"/>
                <a:cs typeface="Consolas"/>
                <a:sym typeface="Consolas"/>
              </a:rPr>
              <a:t>GET /parks</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For each park:  GET /parks/{park-id}/dogs</a:t>
            </a:r>
            <a:endParaRPr>
              <a:solidFill>
                <a:srgbClr val="666666"/>
              </a:solidFill>
              <a:latin typeface="Consolas"/>
              <a:ea typeface="Consolas"/>
              <a:cs typeface="Consolas"/>
              <a:sym typeface="Consolas"/>
            </a:endParaRPr>
          </a:p>
          <a:p>
            <a:pPr indent="0" lvl="0" marL="0" rtl="0">
              <a:spcBef>
                <a:spcPts val="0"/>
              </a:spcBef>
              <a:spcAft>
                <a:spcPts val="0"/>
              </a:spcAft>
              <a:buNone/>
            </a:pPr>
            <a:r>
              <a:rPr lang="en">
                <a:solidFill>
                  <a:srgbClr val="666666"/>
                </a:solidFill>
                <a:latin typeface="Consolas"/>
                <a:ea typeface="Consolas"/>
                <a:cs typeface="Consolas"/>
                <a:sym typeface="Consolas"/>
              </a:rPr>
              <a:t>For each dog:   GET /dogs/{dog-id} (filter out dogs not running &amp; not grey)</a:t>
            </a:r>
            <a:endParaRPr>
              <a:solidFill>
                <a:srgbClr val="666666"/>
              </a:solidFill>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
        <p:nvSpPr>
          <p:cNvPr id="440" name="Google Shape;440;p63"/>
          <p:cNvSpPr txBox="1"/>
          <p:nvPr>
            <p:ph idx="4294967295" type="title"/>
          </p:nvPr>
        </p:nvSpPr>
        <p:spPr>
          <a:xfrm>
            <a:off x="235750" y="3202225"/>
            <a:ext cx="80046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vs.</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pic>
        <p:nvPicPr>
          <p:cNvPr descr="... Internet Marketing ..." id="445" name="Google Shape;445;p64"/>
          <p:cNvPicPr preferRelativeResize="0"/>
          <p:nvPr/>
        </p:nvPicPr>
        <p:blipFill rotWithShape="1">
          <a:blip r:embed="rId3">
            <a:alphaModFix/>
          </a:blip>
          <a:srcRect b="12846" l="-7189" r="-2579" t="0"/>
          <a:stretch/>
        </p:blipFill>
        <p:spPr>
          <a:xfrm>
            <a:off x="3822850" y="0"/>
            <a:ext cx="5321149" cy="5143500"/>
          </a:xfrm>
          <a:prstGeom prst="rect">
            <a:avLst/>
          </a:prstGeom>
          <a:noFill/>
          <a:ln>
            <a:noFill/>
          </a:ln>
        </p:spPr>
      </p:pic>
      <p:grpSp>
        <p:nvGrpSpPr>
          <p:cNvPr id="446" name="Google Shape;446;p64"/>
          <p:cNvGrpSpPr/>
          <p:nvPr/>
        </p:nvGrpSpPr>
        <p:grpSpPr>
          <a:xfrm>
            <a:off x="-3" y="0"/>
            <a:ext cx="9096551" cy="5143505"/>
            <a:chOff x="-3" y="0"/>
            <a:chExt cx="9096551" cy="5143505"/>
          </a:xfrm>
        </p:grpSpPr>
        <p:sp>
          <p:nvSpPr>
            <p:cNvPr id="447" name="Google Shape;447;p64"/>
            <p:cNvSpPr/>
            <p:nvPr/>
          </p:nvSpPr>
          <p:spPr>
            <a:xfrm>
              <a:off x="0" y="0"/>
              <a:ext cx="5321150" cy="5143500"/>
            </a:xfrm>
            <a:custGeom>
              <a:rect b="b" l="l" r="r" t="t"/>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448" name="Google Shape;448;p64"/>
            <p:cNvGrpSpPr/>
            <p:nvPr/>
          </p:nvGrpSpPr>
          <p:grpSpPr>
            <a:xfrm>
              <a:off x="-3" y="4529830"/>
              <a:ext cx="5098103" cy="613675"/>
              <a:chOff x="-3" y="4529830"/>
              <a:chExt cx="5098103" cy="613675"/>
            </a:xfrm>
          </p:grpSpPr>
          <p:sp>
            <p:nvSpPr>
              <p:cNvPr id="449" name="Google Shape;449;p6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50" name="Google Shape;450;p6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51" name="Google Shape;451;p64"/>
            <p:cNvPicPr preferRelativeResize="0"/>
            <p:nvPr/>
          </p:nvPicPr>
          <p:blipFill>
            <a:blip r:embed="rId4">
              <a:alphaModFix/>
            </a:blip>
            <a:stretch>
              <a:fillRect/>
            </a:stretch>
          </p:blipFill>
          <p:spPr>
            <a:xfrm>
              <a:off x="319075" y="4839867"/>
              <a:ext cx="966701" cy="172300"/>
            </a:xfrm>
            <a:prstGeom prst="rect">
              <a:avLst/>
            </a:prstGeom>
            <a:noFill/>
            <a:ln>
              <a:noFill/>
            </a:ln>
          </p:spPr>
        </p:pic>
        <p:sp>
          <p:nvSpPr>
            <p:cNvPr id="452" name="Google Shape;452;p6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453" name="Google Shape;453;p64"/>
          <p:cNvSpPr txBox="1"/>
          <p:nvPr/>
        </p:nvSpPr>
        <p:spPr>
          <a:xfrm>
            <a:off x="541000" y="645475"/>
            <a:ext cx="3472200" cy="29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Response Codes</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rPr lang="en" sz="1200">
                <a:solidFill>
                  <a:srgbClr val="666666"/>
                </a:solidFill>
                <a:latin typeface="Roboto"/>
                <a:ea typeface="Roboto"/>
                <a:cs typeface="Roboto"/>
                <a:sym typeface="Roboto"/>
              </a:rPr>
              <a:t>Communicating enough, but never too much.</a:t>
            </a:r>
            <a:endParaRPr sz="1200">
              <a:solidFill>
                <a:srgbClr val="666666"/>
              </a:solidFill>
              <a:latin typeface="Roboto"/>
              <a:ea typeface="Roboto"/>
              <a:cs typeface="Roboto"/>
              <a:sym typeface="Roboto"/>
            </a:endParaRPr>
          </a:p>
          <a:p>
            <a:pPr indent="0" lvl="0" marL="0" rtl="0">
              <a:spcBef>
                <a:spcPts val="1800"/>
              </a:spcBef>
              <a:spcAft>
                <a:spcPts val="1800"/>
              </a:spcAft>
              <a:buNone/>
            </a:pPr>
            <a:r>
              <a:t/>
            </a:r>
            <a:endParaRPr>
              <a:solidFill>
                <a:srgbClr val="666666"/>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5"/>
          <p:cNvSpPr txBox="1"/>
          <p:nvPr/>
        </p:nvSpPr>
        <p:spPr>
          <a:xfrm>
            <a:off x="541000" y="645475"/>
            <a:ext cx="7780500" cy="29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666666"/>
                </a:solidFill>
                <a:latin typeface="Roboto"/>
                <a:ea typeface="Roboto"/>
                <a:cs typeface="Roboto"/>
                <a:sym typeface="Roboto"/>
              </a:rPr>
              <a:t>Response codes should communicate only what the developer consuming an API needs</a:t>
            </a:r>
            <a:endParaRPr sz="2800">
              <a:solidFill>
                <a:srgbClr val="666666"/>
              </a:solidFill>
              <a:latin typeface="Roboto"/>
              <a:ea typeface="Roboto"/>
              <a:cs typeface="Roboto"/>
              <a:sym typeface="Roboto"/>
            </a:endParaRPr>
          </a:p>
          <a:p>
            <a:pPr indent="0" lvl="0" marL="0" rtl="0">
              <a:lnSpc>
                <a:spcPct val="115000"/>
              </a:lnSpc>
              <a:spcBef>
                <a:spcPts val="1800"/>
              </a:spcBef>
              <a:spcAft>
                <a:spcPts val="1800"/>
              </a:spcAft>
              <a:buNone/>
            </a:pPr>
            <a:r>
              <a:rPr lang="en" sz="1200">
                <a:solidFill>
                  <a:srgbClr val="666666"/>
                </a:solidFill>
                <a:latin typeface="Roboto"/>
                <a:ea typeface="Roboto"/>
                <a:cs typeface="Roboto"/>
                <a:sym typeface="Roboto"/>
              </a:rPr>
              <a:t>It's not uncommon for a response code or message to accidentally divulge proprietary details from internal systems. Remember that response codes will be consumed by untrusted actors, and should communicate only what the developer needs to know to either correct the issue or alert the user, but no more.</a:t>
            </a:r>
            <a:endParaRPr sz="1200">
              <a:solidFill>
                <a:srgbClr val="666666"/>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6"/>
          <p:cNvSpPr txBox="1"/>
          <p:nvPr/>
        </p:nvSpPr>
        <p:spPr>
          <a:xfrm>
            <a:off x="541000" y="645475"/>
            <a:ext cx="7940100" cy="81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Consider this scenario:</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464" name="Google Shape;464;p66"/>
          <p:cNvSpPr txBox="1"/>
          <p:nvPr/>
        </p:nvSpPr>
        <p:spPr>
          <a:xfrm>
            <a:off x="541000" y="1410150"/>
            <a:ext cx="3882300" cy="269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An actor requests a user profile by ID.</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Users that don't exist at all are returned 404.</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Users that do exist but aren't accessible return 403.</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457200" rtl="0">
              <a:lnSpc>
                <a:spcPct val="115000"/>
              </a:lnSpc>
              <a:spcBef>
                <a:spcPts val="0"/>
              </a:spcBef>
              <a:spcAft>
                <a:spcPts val="0"/>
              </a:spcAft>
              <a:buNone/>
            </a:pPr>
            <a:r>
              <a:rPr lang="en" sz="1200">
                <a:solidFill>
                  <a:srgbClr val="666666"/>
                </a:solidFill>
                <a:latin typeface="Consolas"/>
                <a:ea typeface="Consolas"/>
                <a:cs typeface="Consolas"/>
                <a:sym typeface="Consolas"/>
              </a:rPr>
              <a:t>GET /users/U124</a:t>
            </a:r>
            <a:endParaRPr sz="1200">
              <a:solidFill>
                <a:srgbClr val="666666"/>
              </a:solidFill>
              <a:latin typeface="Consolas"/>
              <a:ea typeface="Consolas"/>
              <a:cs typeface="Consolas"/>
              <a:sym typeface="Consolas"/>
            </a:endParaRPr>
          </a:p>
          <a:p>
            <a:pPr indent="0" lvl="0" marL="457200" rtl="0">
              <a:lnSpc>
                <a:spcPct val="115000"/>
              </a:lnSpc>
              <a:spcBef>
                <a:spcPts val="0"/>
              </a:spcBef>
              <a:spcAft>
                <a:spcPts val="0"/>
              </a:spcAft>
              <a:buNone/>
            </a:pPr>
            <a:r>
              <a:t/>
            </a:r>
            <a:endParaRPr sz="1200">
              <a:solidFill>
                <a:srgbClr val="666666"/>
              </a:solidFill>
              <a:latin typeface="Consolas"/>
              <a:ea typeface="Consolas"/>
              <a:cs typeface="Consolas"/>
              <a:sym typeface="Consolas"/>
            </a:endParaRPr>
          </a:p>
          <a:p>
            <a:pPr indent="0" lvl="0" marL="457200" rtl="0">
              <a:lnSpc>
                <a:spcPct val="115000"/>
              </a:lnSpc>
              <a:spcBef>
                <a:spcPts val="0"/>
              </a:spcBef>
              <a:spcAft>
                <a:spcPts val="0"/>
              </a:spcAft>
              <a:buNone/>
            </a:pPr>
            <a:r>
              <a:rPr lang="en" sz="1200">
                <a:solidFill>
                  <a:srgbClr val="666666"/>
                </a:solidFill>
                <a:latin typeface="Consolas"/>
                <a:ea typeface="Consolas"/>
                <a:cs typeface="Consolas"/>
                <a:sym typeface="Consolas"/>
              </a:rPr>
              <a:t>404 Not Found</a:t>
            </a:r>
            <a:endParaRPr sz="1200">
              <a:solidFill>
                <a:srgbClr val="666666"/>
              </a:solidFill>
              <a:latin typeface="Consolas"/>
              <a:ea typeface="Consolas"/>
              <a:cs typeface="Consolas"/>
              <a:sym typeface="Consolas"/>
            </a:endParaRPr>
          </a:p>
          <a:p>
            <a:pPr indent="0" lvl="0" marL="457200" rtl="0">
              <a:lnSpc>
                <a:spcPct val="115000"/>
              </a:lnSpc>
              <a:spcBef>
                <a:spcPts val="0"/>
              </a:spcBef>
              <a:spcAft>
                <a:spcPts val="0"/>
              </a:spcAft>
              <a:buNone/>
            </a:pPr>
            <a:r>
              <a:t/>
            </a:r>
            <a:endParaRPr sz="1200">
              <a:solidFill>
                <a:srgbClr val="666666"/>
              </a:solidFill>
              <a:latin typeface="Consolas"/>
              <a:ea typeface="Consolas"/>
              <a:cs typeface="Consolas"/>
              <a:sym typeface="Consolas"/>
            </a:endParaRPr>
          </a:p>
          <a:p>
            <a:pPr indent="0" lvl="0" marL="457200" rtl="0">
              <a:lnSpc>
                <a:spcPct val="115000"/>
              </a:lnSpc>
              <a:spcBef>
                <a:spcPts val="0"/>
              </a:spcBef>
              <a:spcAft>
                <a:spcPts val="0"/>
              </a:spcAft>
              <a:buNone/>
            </a:pPr>
            <a:r>
              <a:rPr lang="en" sz="1200">
                <a:solidFill>
                  <a:srgbClr val="666666"/>
                </a:solidFill>
                <a:latin typeface="Consolas"/>
                <a:ea typeface="Consolas"/>
                <a:cs typeface="Consolas"/>
                <a:sym typeface="Consolas"/>
              </a:rPr>
              <a:t>GET /users/U123</a:t>
            </a:r>
            <a:endParaRPr sz="1200">
              <a:solidFill>
                <a:srgbClr val="666666"/>
              </a:solidFill>
              <a:latin typeface="Consolas"/>
              <a:ea typeface="Consolas"/>
              <a:cs typeface="Consolas"/>
              <a:sym typeface="Consolas"/>
            </a:endParaRPr>
          </a:p>
          <a:p>
            <a:pPr indent="0" lvl="0" marL="457200" rtl="0">
              <a:lnSpc>
                <a:spcPct val="115000"/>
              </a:lnSpc>
              <a:spcBef>
                <a:spcPts val="0"/>
              </a:spcBef>
              <a:spcAft>
                <a:spcPts val="0"/>
              </a:spcAft>
              <a:buNone/>
            </a:pPr>
            <a:r>
              <a:t/>
            </a:r>
            <a:endParaRPr sz="1200">
              <a:solidFill>
                <a:srgbClr val="666666"/>
              </a:solidFill>
              <a:latin typeface="Consolas"/>
              <a:ea typeface="Consolas"/>
              <a:cs typeface="Consolas"/>
              <a:sym typeface="Consolas"/>
            </a:endParaRPr>
          </a:p>
          <a:p>
            <a:pPr indent="0" lvl="0" marL="457200" rtl="0">
              <a:lnSpc>
                <a:spcPct val="115000"/>
              </a:lnSpc>
              <a:spcBef>
                <a:spcPts val="0"/>
              </a:spcBef>
              <a:spcAft>
                <a:spcPts val="0"/>
              </a:spcAft>
              <a:buNone/>
            </a:pPr>
            <a:r>
              <a:rPr lang="en" sz="1200">
                <a:solidFill>
                  <a:srgbClr val="666666"/>
                </a:solidFill>
                <a:latin typeface="Consolas"/>
                <a:ea typeface="Consolas"/>
                <a:cs typeface="Consolas"/>
                <a:sym typeface="Consolas"/>
              </a:rPr>
              <a:t>403 Forbidden</a:t>
            </a:r>
            <a:endParaRPr sz="1200">
              <a:solidFill>
                <a:srgbClr val="666666"/>
              </a:solidFill>
              <a:latin typeface="Consolas"/>
              <a:ea typeface="Consolas"/>
              <a:cs typeface="Consolas"/>
              <a:sym typeface="Consolas"/>
            </a:endParaRPr>
          </a:p>
        </p:txBody>
      </p:sp>
      <p:cxnSp>
        <p:nvCxnSpPr>
          <p:cNvPr id="465" name="Google Shape;465;p66"/>
          <p:cNvCxnSpPr/>
          <p:nvPr/>
        </p:nvCxnSpPr>
        <p:spPr>
          <a:xfrm>
            <a:off x="4507506" y="1837152"/>
            <a:ext cx="0" cy="1310400"/>
          </a:xfrm>
          <a:prstGeom prst="straightConnector1">
            <a:avLst/>
          </a:prstGeom>
          <a:noFill/>
          <a:ln cap="flat" cmpd="sng" w="9525">
            <a:solidFill>
              <a:srgbClr val="BFBFBF"/>
            </a:solidFill>
            <a:prstDash val="solid"/>
            <a:round/>
            <a:headEnd len="med" w="med" type="none"/>
            <a:tailEnd len="med" w="med" type="none"/>
          </a:ln>
        </p:spPr>
      </p:cxnSp>
      <p:sp>
        <p:nvSpPr>
          <p:cNvPr id="466" name="Google Shape;466;p66"/>
          <p:cNvSpPr txBox="1"/>
          <p:nvPr/>
        </p:nvSpPr>
        <p:spPr>
          <a:xfrm>
            <a:off x="4676825" y="1410150"/>
            <a:ext cx="3987000" cy="353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Inadvertent leakage.</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457200" rtl="0">
              <a:lnSpc>
                <a:spcPct val="115000"/>
              </a:lnSpc>
              <a:spcBef>
                <a:spcPts val="0"/>
              </a:spcBef>
              <a:spcAft>
                <a:spcPts val="0"/>
              </a:spcAft>
              <a:buNone/>
            </a:pPr>
            <a:r>
              <a:rPr lang="en" sz="1200">
                <a:solidFill>
                  <a:srgbClr val="666666"/>
                </a:solidFill>
                <a:latin typeface="Roboto"/>
                <a:ea typeface="Roboto"/>
                <a:cs typeface="Roboto"/>
                <a:sym typeface="Roboto"/>
              </a:rPr>
              <a:t>A malicious actor can use this information to determine which user ids are valid, and which are not assigned.</a:t>
            </a:r>
            <a:endParaRPr sz="1200">
              <a:solidFill>
                <a:srgbClr val="66666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457200" rtl="0">
              <a:lnSpc>
                <a:spcPct val="115000"/>
              </a:lnSpc>
              <a:spcBef>
                <a:spcPts val="0"/>
              </a:spcBef>
              <a:spcAft>
                <a:spcPts val="0"/>
              </a:spcAft>
              <a:buNone/>
            </a:pPr>
            <a:r>
              <a:rPr lang="en" sz="1200">
                <a:solidFill>
                  <a:srgbClr val="666666"/>
                </a:solidFill>
                <a:latin typeface="Roboto"/>
                <a:ea typeface="Roboto"/>
                <a:cs typeface="Roboto"/>
                <a:sym typeface="Roboto"/>
              </a:rPr>
              <a:t>This information can be used to launch additional attacks.</a:t>
            </a:r>
            <a:endParaRPr sz="1200">
              <a:solidFill>
                <a:srgbClr val="66666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A better approach:</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457200" rtl="0">
              <a:lnSpc>
                <a:spcPct val="115000"/>
              </a:lnSpc>
              <a:spcBef>
                <a:spcPts val="0"/>
              </a:spcBef>
              <a:spcAft>
                <a:spcPts val="0"/>
              </a:spcAft>
              <a:buNone/>
            </a:pPr>
            <a:r>
              <a:rPr lang="en" sz="1200">
                <a:solidFill>
                  <a:srgbClr val="666666"/>
                </a:solidFill>
                <a:latin typeface="Roboto"/>
                <a:ea typeface="Roboto"/>
                <a:cs typeface="Roboto"/>
                <a:sym typeface="Roboto"/>
              </a:rPr>
              <a:t>All resources not accessible by the current user return </a:t>
            </a:r>
            <a:r>
              <a:rPr lang="en" sz="1200">
                <a:solidFill>
                  <a:srgbClr val="666666"/>
                </a:solidFill>
                <a:latin typeface="Consolas"/>
                <a:ea typeface="Consolas"/>
                <a:cs typeface="Consolas"/>
                <a:sym typeface="Consolas"/>
              </a:rPr>
              <a:t>404 Not Found</a:t>
            </a:r>
            <a:r>
              <a:rPr lang="en" sz="1200">
                <a:solidFill>
                  <a:srgbClr val="666666"/>
                </a:solidFill>
                <a:latin typeface="Roboto"/>
                <a:ea typeface="Roboto"/>
                <a:cs typeface="Roboto"/>
                <a:sym typeface="Roboto"/>
              </a:rPr>
              <a:t>.</a:t>
            </a:r>
            <a:endParaRPr sz="1200">
              <a:solidFill>
                <a:srgbClr val="666666"/>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7"/>
          <p:cNvSpPr txBox="1"/>
          <p:nvPr/>
        </p:nvSpPr>
        <p:spPr>
          <a:xfrm>
            <a:off x="541000" y="645475"/>
            <a:ext cx="7983000" cy="63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800"/>
              </a:spcAft>
              <a:buNone/>
            </a:pPr>
            <a:r>
              <a:rPr lang="en" sz="2800">
                <a:solidFill>
                  <a:srgbClr val="666666"/>
                </a:solidFill>
                <a:latin typeface="Roboto"/>
                <a:ea typeface="Roboto"/>
                <a:cs typeface="Roboto"/>
                <a:sym typeface="Roboto"/>
              </a:rPr>
              <a:t>Seven Minimal Error Codes</a:t>
            </a:r>
            <a:endParaRPr sz="1200">
              <a:solidFill>
                <a:srgbClr val="666666"/>
              </a:solidFill>
              <a:latin typeface="Roboto"/>
              <a:ea typeface="Roboto"/>
              <a:cs typeface="Roboto"/>
              <a:sym typeface="Roboto"/>
            </a:endParaRPr>
          </a:p>
        </p:txBody>
      </p:sp>
      <p:sp>
        <p:nvSpPr>
          <p:cNvPr id="472" name="Google Shape;472;p67"/>
          <p:cNvSpPr txBox="1"/>
          <p:nvPr/>
        </p:nvSpPr>
        <p:spPr>
          <a:xfrm>
            <a:off x="541000" y="1275775"/>
            <a:ext cx="7494000" cy="32409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Roboto"/>
              <a:buChar char="●"/>
            </a:pPr>
            <a:r>
              <a:rPr lang="en">
                <a:latin typeface="Consolas"/>
                <a:ea typeface="Consolas"/>
                <a:cs typeface="Consolas"/>
                <a:sym typeface="Consolas"/>
              </a:rPr>
              <a:t>200 OK</a:t>
            </a:r>
            <a:r>
              <a:rPr lang="en">
                <a:latin typeface="Roboto"/>
                <a:ea typeface="Roboto"/>
                <a:cs typeface="Roboto"/>
                <a:sym typeface="Roboto"/>
              </a:rPr>
              <a:t>			Resource found, accessible and available.  Action taken and</a:t>
            </a:r>
            <a:br>
              <a:rPr lang="en">
                <a:latin typeface="Roboto"/>
                <a:ea typeface="Roboto"/>
                <a:cs typeface="Roboto"/>
                <a:sym typeface="Roboto"/>
              </a:rPr>
            </a:br>
            <a:r>
              <a:rPr lang="en">
                <a:latin typeface="Roboto"/>
                <a:ea typeface="Roboto"/>
                <a:cs typeface="Roboto"/>
                <a:sym typeface="Roboto"/>
              </a:rPr>
              <a:t> 				response in payload.</a:t>
            </a:r>
            <a:endParaRPr>
              <a:latin typeface="Roboto"/>
              <a:ea typeface="Roboto"/>
              <a:cs typeface="Roboto"/>
              <a:sym typeface="Roboto"/>
            </a:endParaRPr>
          </a:p>
          <a:p>
            <a:pPr indent="-317500" lvl="0" marL="457200" rtl="0">
              <a:spcBef>
                <a:spcPts val="1400"/>
              </a:spcBef>
              <a:spcAft>
                <a:spcPts val="0"/>
              </a:spcAft>
              <a:buSzPts val="1400"/>
              <a:buFont typeface="Roboto"/>
              <a:buChar char="●"/>
            </a:pPr>
            <a:r>
              <a:rPr lang="en">
                <a:latin typeface="Consolas"/>
                <a:ea typeface="Consolas"/>
                <a:cs typeface="Consolas"/>
                <a:sym typeface="Consolas"/>
              </a:rPr>
              <a:t>201 Created</a:t>
            </a:r>
            <a:r>
              <a:rPr lang="en">
                <a:latin typeface="Roboto"/>
                <a:ea typeface="Roboto"/>
                <a:cs typeface="Roboto"/>
                <a:sym typeface="Roboto"/>
              </a:rPr>
              <a:t>		Resource was created; payload contains new object </a:t>
            </a:r>
            <a:br>
              <a:rPr lang="en">
                <a:latin typeface="Roboto"/>
                <a:ea typeface="Roboto"/>
                <a:cs typeface="Roboto"/>
                <a:sym typeface="Roboto"/>
              </a:rPr>
            </a:br>
            <a:r>
              <a:rPr lang="en">
                <a:latin typeface="Roboto"/>
                <a:ea typeface="Roboto"/>
                <a:cs typeface="Roboto"/>
                <a:sym typeface="Roboto"/>
              </a:rPr>
              <a:t>				(or reference to).</a:t>
            </a:r>
            <a:endParaRPr>
              <a:latin typeface="Roboto"/>
              <a:ea typeface="Roboto"/>
              <a:cs typeface="Roboto"/>
              <a:sym typeface="Roboto"/>
            </a:endParaRPr>
          </a:p>
          <a:p>
            <a:pPr indent="-317500" lvl="0" marL="457200" rtl="0">
              <a:spcBef>
                <a:spcPts val="1400"/>
              </a:spcBef>
              <a:spcAft>
                <a:spcPts val="0"/>
              </a:spcAft>
              <a:buSzPts val="1400"/>
              <a:buFont typeface="Roboto"/>
              <a:buChar char="●"/>
            </a:pPr>
            <a:r>
              <a:rPr lang="en">
                <a:latin typeface="Consolas"/>
                <a:ea typeface="Consolas"/>
                <a:cs typeface="Consolas"/>
                <a:sym typeface="Consolas"/>
              </a:rPr>
              <a:t>304 Not Modified</a:t>
            </a:r>
            <a:r>
              <a:rPr lang="en">
                <a:latin typeface="Roboto"/>
                <a:ea typeface="Roboto"/>
                <a:cs typeface="Roboto"/>
                <a:sym typeface="Roboto"/>
              </a:rPr>
              <a:t>	No change since last request. Use cached copy.</a:t>
            </a:r>
            <a:endParaRPr>
              <a:latin typeface="Roboto"/>
              <a:ea typeface="Roboto"/>
              <a:cs typeface="Roboto"/>
              <a:sym typeface="Roboto"/>
            </a:endParaRPr>
          </a:p>
          <a:p>
            <a:pPr indent="-317500" lvl="0" marL="457200" rtl="0">
              <a:spcBef>
                <a:spcPts val="1400"/>
              </a:spcBef>
              <a:spcAft>
                <a:spcPts val="0"/>
              </a:spcAft>
              <a:buSzPts val="1400"/>
              <a:buFont typeface="Roboto"/>
              <a:buChar char="●"/>
            </a:pPr>
            <a:r>
              <a:rPr lang="en">
                <a:latin typeface="Consolas"/>
                <a:ea typeface="Consolas"/>
                <a:cs typeface="Consolas"/>
                <a:sym typeface="Consolas"/>
              </a:rPr>
              <a:t>400 Bad Request</a:t>
            </a:r>
            <a:r>
              <a:rPr lang="en">
                <a:latin typeface="Roboto"/>
                <a:ea typeface="Roboto"/>
                <a:cs typeface="Roboto"/>
                <a:sym typeface="Roboto"/>
              </a:rPr>
              <a:t> 	Request was missing required elements. Repair and resubmit.</a:t>
            </a:r>
            <a:endParaRPr>
              <a:latin typeface="Roboto"/>
              <a:ea typeface="Roboto"/>
              <a:cs typeface="Roboto"/>
              <a:sym typeface="Roboto"/>
            </a:endParaRPr>
          </a:p>
          <a:p>
            <a:pPr indent="-317500" lvl="0" marL="457200" rtl="0">
              <a:spcBef>
                <a:spcPts val="1400"/>
              </a:spcBef>
              <a:spcAft>
                <a:spcPts val="0"/>
              </a:spcAft>
              <a:buSzPts val="1400"/>
              <a:buFont typeface="Roboto"/>
              <a:buChar char="●"/>
            </a:pPr>
            <a:r>
              <a:rPr lang="en">
                <a:latin typeface="Consolas"/>
                <a:ea typeface="Consolas"/>
                <a:cs typeface="Consolas"/>
                <a:sym typeface="Consolas"/>
              </a:rPr>
              <a:t>401 Unauthorized</a:t>
            </a:r>
            <a:r>
              <a:rPr lang="en">
                <a:latin typeface="Roboto"/>
                <a:ea typeface="Roboto"/>
                <a:cs typeface="Roboto"/>
                <a:sym typeface="Roboto"/>
              </a:rPr>
              <a:t> 	User has not obtained any token. </a:t>
            </a:r>
            <a:br>
              <a:rPr lang="en">
                <a:latin typeface="Roboto"/>
                <a:ea typeface="Roboto"/>
                <a:cs typeface="Roboto"/>
                <a:sym typeface="Roboto"/>
              </a:rPr>
            </a:br>
            <a:r>
              <a:rPr lang="en">
                <a:latin typeface="Roboto"/>
                <a:ea typeface="Roboto"/>
                <a:cs typeface="Roboto"/>
                <a:sym typeface="Roboto"/>
              </a:rPr>
              <a:t>				Include authorization instructions in return body.</a:t>
            </a:r>
            <a:endParaRPr>
              <a:latin typeface="Roboto"/>
              <a:ea typeface="Roboto"/>
              <a:cs typeface="Roboto"/>
              <a:sym typeface="Roboto"/>
            </a:endParaRPr>
          </a:p>
          <a:p>
            <a:pPr indent="-317500" lvl="0" marL="457200" rtl="0">
              <a:spcBef>
                <a:spcPts val="1400"/>
              </a:spcBef>
              <a:spcAft>
                <a:spcPts val="0"/>
              </a:spcAft>
              <a:buSzPts val="1400"/>
              <a:buFont typeface="Roboto"/>
              <a:buChar char="●"/>
            </a:pPr>
            <a:r>
              <a:rPr lang="en">
                <a:latin typeface="Consolas"/>
                <a:ea typeface="Consolas"/>
                <a:cs typeface="Consolas"/>
                <a:sym typeface="Consolas"/>
              </a:rPr>
              <a:t>404 Not Found</a:t>
            </a:r>
            <a:r>
              <a:rPr lang="en">
                <a:latin typeface="Roboto"/>
                <a:ea typeface="Roboto"/>
                <a:cs typeface="Roboto"/>
                <a:sym typeface="Roboto"/>
              </a:rPr>
              <a:t> 		No such resource accessible to current client / user.</a:t>
            </a:r>
            <a:endParaRPr>
              <a:latin typeface="Roboto"/>
              <a:ea typeface="Roboto"/>
              <a:cs typeface="Roboto"/>
              <a:sym typeface="Roboto"/>
            </a:endParaRPr>
          </a:p>
          <a:p>
            <a:pPr indent="-317500" lvl="0" marL="457200" rtl="0">
              <a:spcBef>
                <a:spcPts val="1400"/>
              </a:spcBef>
              <a:spcAft>
                <a:spcPts val="1400"/>
              </a:spcAft>
              <a:buSzPts val="1400"/>
              <a:buFont typeface="Roboto"/>
              <a:buChar char="●"/>
            </a:pPr>
            <a:r>
              <a:rPr lang="en">
                <a:latin typeface="Consolas"/>
                <a:ea typeface="Consolas"/>
                <a:cs typeface="Consolas"/>
                <a:sym typeface="Consolas"/>
              </a:rPr>
              <a:t>500 Server Error</a:t>
            </a:r>
            <a:r>
              <a:rPr lang="en">
                <a:latin typeface="Roboto"/>
                <a:ea typeface="Roboto"/>
                <a:cs typeface="Roboto"/>
                <a:sym typeface="Roboto"/>
              </a:rPr>
              <a:t>	Something went wrong behind the scenes.  </a:t>
            </a:r>
            <a:br>
              <a:rPr lang="en">
                <a:latin typeface="Roboto"/>
                <a:ea typeface="Roboto"/>
                <a:cs typeface="Roboto"/>
                <a:sym typeface="Roboto"/>
              </a:rPr>
            </a:br>
            <a:r>
              <a:rPr lang="en">
                <a:latin typeface="Roboto"/>
                <a:ea typeface="Roboto"/>
                <a:cs typeface="Roboto"/>
                <a:sym typeface="Roboto"/>
              </a:rPr>
              <a:t>				No change necessary on client.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8"/>
          <p:cNvSpPr txBox="1"/>
          <p:nvPr/>
        </p:nvSpPr>
        <p:spPr>
          <a:xfrm>
            <a:off x="541000" y="427725"/>
            <a:ext cx="7940100" cy="103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Response Payloads: Only what the consumer needs to know.</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478" name="Google Shape;478;p68"/>
          <p:cNvSpPr txBox="1"/>
          <p:nvPr/>
        </p:nvSpPr>
        <p:spPr>
          <a:xfrm>
            <a:off x="541000" y="1410150"/>
            <a:ext cx="3882300" cy="375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Poor Examples</a:t>
            </a:r>
            <a:endParaRPr b="1" sz="1200">
              <a:solidFill>
                <a:srgbClr val="66666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cxnSp>
        <p:nvCxnSpPr>
          <p:cNvPr id="479" name="Google Shape;479;p68"/>
          <p:cNvCxnSpPr/>
          <p:nvPr/>
        </p:nvCxnSpPr>
        <p:spPr>
          <a:xfrm>
            <a:off x="4507506" y="1837152"/>
            <a:ext cx="0" cy="1310400"/>
          </a:xfrm>
          <a:prstGeom prst="straightConnector1">
            <a:avLst/>
          </a:prstGeom>
          <a:noFill/>
          <a:ln cap="flat" cmpd="sng" w="9525">
            <a:solidFill>
              <a:srgbClr val="BFBFBF"/>
            </a:solidFill>
            <a:prstDash val="solid"/>
            <a:round/>
            <a:headEnd len="med" w="med" type="none"/>
            <a:tailEnd len="med" w="med" type="none"/>
          </a:ln>
        </p:spPr>
      </p:cxnSp>
      <p:sp>
        <p:nvSpPr>
          <p:cNvPr id="480" name="Google Shape;480;p68"/>
          <p:cNvSpPr txBox="1"/>
          <p:nvPr/>
        </p:nvSpPr>
        <p:spPr>
          <a:xfrm>
            <a:off x="4676825" y="1410150"/>
            <a:ext cx="3987000" cy="375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Better Examples</a:t>
            </a:r>
            <a:endParaRPr sz="1200">
              <a:solidFill>
                <a:srgbClr val="666666"/>
              </a:solidFill>
              <a:latin typeface="Roboto"/>
              <a:ea typeface="Roboto"/>
              <a:cs typeface="Roboto"/>
              <a:sym typeface="Roboto"/>
            </a:endParaRPr>
          </a:p>
        </p:txBody>
      </p:sp>
      <p:sp>
        <p:nvSpPr>
          <p:cNvPr id="481" name="Google Shape;481;p68"/>
          <p:cNvSpPr txBox="1"/>
          <p:nvPr/>
        </p:nvSpPr>
        <p:spPr>
          <a:xfrm>
            <a:off x="541000" y="1837150"/>
            <a:ext cx="3261600" cy="375600"/>
          </a:xfrm>
          <a:prstGeom prst="rect">
            <a:avLst/>
          </a:prstGeom>
          <a:solidFill>
            <a:srgbClr val="D9D9D9"/>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 "400":"Bad Request" }</a:t>
            </a:r>
            <a:endParaRPr>
              <a:latin typeface="Consolas"/>
              <a:ea typeface="Consolas"/>
              <a:cs typeface="Consolas"/>
              <a:sym typeface="Consolas"/>
            </a:endParaRPr>
          </a:p>
        </p:txBody>
      </p:sp>
      <p:sp>
        <p:nvSpPr>
          <p:cNvPr id="482" name="Google Shape;482;p68"/>
          <p:cNvSpPr txBox="1"/>
          <p:nvPr/>
        </p:nvSpPr>
        <p:spPr>
          <a:xfrm>
            <a:off x="541000" y="3147550"/>
            <a:ext cx="3261600" cy="1033200"/>
          </a:xfrm>
          <a:prstGeom prst="rect">
            <a:avLst/>
          </a:prstGeom>
          <a:solidFill>
            <a:srgbClr val="D9D9D9"/>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 "500":"Internal Error",</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"message":"Tibco failure in querying MySQL database on 10.3.4.33"}</a:t>
            </a:r>
            <a:endParaRPr>
              <a:latin typeface="Consolas"/>
              <a:ea typeface="Consolas"/>
              <a:cs typeface="Consolas"/>
              <a:sym typeface="Consolas"/>
            </a:endParaRPr>
          </a:p>
        </p:txBody>
      </p:sp>
      <p:sp>
        <p:nvSpPr>
          <p:cNvPr id="483" name="Google Shape;483;p68"/>
          <p:cNvSpPr txBox="1"/>
          <p:nvPr/>
        </p:nvSpPr>
        <p:spPr>
          <a:xfrm>
            <a:off x="556050" y="2256300"/>
            <a:ext cx="3246600" cy="6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Provides no context for repair of the query</a:t>
            </a:r>
            <a:endParaRPr>
              <a:latin typeface="Roboto"/>
              <a:ea typeface="Roboto"/>
              <a:cs typeface="Roboto"/>
              <a:sym typeface="Roboto"/>
            </a:endParaRPr>
          </a:p>
        </p:txBody>
      </p:sp>
      <p:sp>
        <p:nvSpPr>
          <p:cNvPr id="484" name="Google Shape;484;p68"/>
          <p:cNvSpPr txBox="1"/>
          <p:nvPr/>
        </p:nvSpPr>
        <p:spPr>
          <a:xfrm>
            <a:off x="548500" y="4247950"/>
            <a:ext cx="3246600" cy="6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Leaks information about internal network configuration</a:t>
            </a:r>
            <a:endParaRPr>
              <a:latin typeface="Roboto"/>
              <a:ea typeface="Roboto"/>
              <a:cs typeface="Roboto"/>
              <a:sym typeface="Roboto"/>
            </a:endParaRPr>
          </a:p>
        </p:txBody>
      </p:sp>
      <p:sp>
        <p:nvSpPr>
          <p:cNvPr id="485" name="Google Shape;485;p68"/>
          <p:cNvSpPr txBox="1"/>
          <p:nvPr/>
        </p:nvSpPr>
        <p:spPr>
          <a:xfrm>
            <a:off x="4676825" y="1880700"/>
            <a:ext cx="3261600" cy="824700"/>
          </a:xfrm>
          <a:prstGeom prst="rect">
            <a:avLst/>
          </a:prstGeom>
          <a:solidFill>
            <a:srgbClr val="D9D9D9"/>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 "400":"Bad Request",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"message":"See http://docs/api/the-resource" }</a:t>
            </a:r>
            <a:endParaRPr>
              <a:latin typeface="Consolas"/>
              <a:ea typeface="Consolas"/>
              <a:cs typeface="Consolas"/>
              <a:sym typeface="Consolas"/>
            </a:endParaRPr>
          </a:p>
        </p:txBody>
      </p:sp>
      <p:sp>
        <p:nvSpPr>
          <p:cNvPr id="486" name="Google Shape;486;p68"/>
          <p:cNvSpPr txBox="1"/>
          <p:nvPr/>
        </p:nvSpPr>
        <p:spPr>
          <a:xfrm>
            <a:off x="4676825" y="3147550"/>
            <a:ext cx="3261600" cy="1033200"/>
          </a:xfrm>
          <a:prstGeom prst="rect">
            <a:avLst/>
          </a:prstGeom>
          <a:solidFill>
            <a:srgbClr val="D9D9D9"/>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 "500":"Internal Error",</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"message":"Report error by mailing errors@mycorp.com",</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"correlationId":"C4444-23"}</a:t>
            </a:r>
            <a:endParaRPr>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pic>
        <p:nvPicPr>
          <p:cNvPr descr="Book, Open Book, Pages, Cover, ..." id="491" name="Google Shape;491;p69"/>
          <p:cNvPicPr preferRelativeResize="0"/>
          <p:nvPr/>
        </p:nvPicPr>
        <p:blipFill rotWithShape="1">
          <a:blip r:embed="rId3">
            <a:alphaModFix/>
          </a:blip>
          <a:srcRect b="0" l="3848" r="3848" t="0"/>
          <a:stretch/>
        </p:blipFill>
        <p:spPr>
          <a:xfrm>
            <a:off x="3822850" y="0"/>
            <a:ext cx="5321150" cy="5143500"/>
          </a:xfrm>
          <a:prstGeom prst="rect">
            <a:avLst/>
          </a:prstGeom>
          <a:noFill/>
          <a:ln>
            <a:noFill/>
          </a:ln>
        </p:spPr>
      </p:pic>
      <p:grpSp>
        <p:nvGrpSpPr>
          <p:cNvPr id="492" name="Google Shape;492;p69"/>
          <p:cNvGrpSpPr/>
          <p:nvPr/>
        </p:nvGrpSpPr>
        <p:grpSpPr>
          <a:xfrm>
            <a:off x="-3" y="0"/>
            <a:ext cx="9096551" cy="5143505"/>
            <a:chOff x="-3" y="0"/>
            <a:chExt cx="9096551" cy="5143505"/>
          </a:xfrm>
        </p:grpSpPr>
        <p:sp>
          <p:nvSpPr>
            <p:cNvPr id="493" name="Google Shape;493;p69"/>
            <p:cNvSpPr/>
            <p:nvPr/>
          </p:nvSpPr>
          <p:spPr>
            <a:xfrm>
              <a:off x="0" y="0"/>
              <a:ext cx="5321150" cy="5143500"/>
            </a:xfrm>
            <a:custGeom>
              <a:rect b="b" l="l" r="r" t="t"/>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494" name="Google Shape;494;p69"/>
            <p:cNvGrpSpPr/>
            <p:nvPr/>
          </p:nvGrpSpPr>
          <p:grpSpPr>
            <a:xfrm>
              <a:off x="-3" y="4529830"/>
              <a:ext cx="5098103" cy="613675"/>
              <a:chOff x="-3" y="4529830"/>
              <a:chExt cx="5098103" cy="613675"/>
            </a:xfrm>
          </p:grpSpPr>
          <p:sp>
            <p:nvSpPr>
              <p:cNvPr id="495" name="Google Shape;495;p6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96" name="Google Shape;496;p6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97" name="Google Shape;497;p69"/>
            <p:cNvPicPr preferRelativeResize="0"/>
            <p:nvPr/>
          </p:nvPicPr>
          <p:blipFill>
            <a:blip r:embed="rId4">
              <a:alphaModFix/>
            </a:blip>
            <a:stretch>
              <a:fillRect/>
            </a:stretch>
          </p:blipFill>
          <p:spPr>
            <a:xfrm>
              <a:off x="319075" y="4839867"/>
              <a:ext cx="966701" cy="172300"/>
            </a:xfrm>
            <a:prstGeom prst="rect">
              <a:avLst/>
            </a:prstGeom>
            <a:noFill/>
            <a:ln>
              <a:noFill/>
            </a:ln>
          </p:spPr>
        </p:pic>
        <p:sp>
          <p:nvSpPr>
            <p:cNvPr id="498" name="Google Shape;498;p6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499" name="Google Shape;499;p69"/>
          <p:cNvSpPr txBox="1"/>
          <p:nvPr/>
        </p:nvSpPr>
        <p:spPr>
          <a:xfrm>
            <a:off x="541000" y="645475"/>
            <a:ext cx="3472200" cy="29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Pagination</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rPr lang="en" sz="1200">
                <a:solidFill>
                  <a:srgbClr val="666666"/>
                </a:solidFill>
                <a:latin typeface="Roboto"/>
                <a:ea typeface="Roboto"/>
                <a:cs typeface="Roboto"/>
                <a:sym typeface="Roboto"/>
              </a:rPr>
              <a:t>Avoiding linear memory overflow </a:t>
            </a:r>
            <a:br>
              <a:rPr lang="en" sz="1200">
                <a:solidFill>
                  <a:srgbClr val="666666"/>
                </a:solidFill>
                <a:latin typeface="Roboto"/>
                <a:ea typeface="Roboto"/>
                <a:cs typeface="Roboto"/>
                <a:sym typeface="Roboto"/>
              </a:rPr>
            </a:br>
            <a:r>
              <a:rPr lang="en" sz="1200">
                <a:solidFill>
                  <a:srgbClr val="666666"/>
                </a:solidFill>
                <a:latin typeface="Roboto"/>
                <a:ea typeface="Roboto"/>
                <a:cs typeface="Roboto"/>
                <a:sym typeface="Roboto"/>
              </a:rPr>
              <a:t>since the 5th Century.</a:t>
            </a:r>
            <a:endParaRPr sz="1200">
              <a:solidFill>
                <a:srgbClr val="666666"/>
              </a:solidFill>
              <a:latin typeface="Roboto"/>
              <a:ea typeface="Roboto"/>
              <a:cs typeface="Roboto"/>
              <a:sym typeface="Roboto"/>
            </a:endParaRPr>
          </a:p>
          <a:p>
            <a:pPr indent="0" lvl="0" marL="0" rtl="0">
              <a:spcBef>
                <a:spcPts val="1800"/>
              </a:spcBef>
              <a:spcAft>
                <a:spcPts val="1800"/>
              </a:spcAft>
              <a:buNone/>
            </a:pPr>
            <a:r>
              <a:t/>
            </a:r>
            <a:endParaRPr>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2"/>
          <p:cNvSpPr txBox="1"/>
          <p:nvPr>
            <p:ph idx="4294967295" type="title"/>
          </p:nvPr>
        </p:nvSpPr>
        <p:spPr>
          <a:xfrm>
            <a:off x="167100" y="522375"/>
            <a:ext cx="66141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REST?</a:t>
            </a:r>
            <a:endParaRPr/>
          </a:p>
        </p:txBody>
      </p:sp>
      <p:sp>
        <p:nvSpPr>
          <p:cNvPr id="366" name="Google Shape;366;p52"/>
          <p:cNvSpPr txBox="1"/>
          <p:nvPr>
            <p:ph idx="4294967295" type="body"/>
          </p:nvPr>
        </p:nvSpPr>
        <p:spPr>
          <a:xfrm>
            <a:off x="176225" y="1305875"/>
            <a:ext cx="8165100" cy="2606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REST is an acronym for "Representational State Transfer".</a:t>
            </a:r>
            <a:endParaRPr/>
          </a:p>
          <a:p>
            <a:pPr indent="0" lvl="0" marL="0">
              <a:spcBef>
                <a:spcPts val="1400"/>
              </a:spcBef>
              <a:spcAft>
                <a:spcPts val="0"/>
              </a:spcAft>
              <a:buNone/>
            </a:pPr>
            <a:r>
              <a:rPr lang="en"/>
              <a:t>REST is a mechanism for using standard HTTP concepts to access machine readable resources.</a:t>
            </a:r>
            <a:endParaRPr/>
          </a:p>
          <a:p>
            <a:pPr indent="0" lvl="0" marL="0">
              <a:spcBef>
                <a:spcPts val="1400"/>
              </a:spcBef>
              <a:spcAft>
                <a:spcPts val="0"/>
              </a:spcAft>
              <a:buNone/>
            </a:pPr>
            <a:r>
              <a:rPr lang="en"/>
              <a:t>REST allows programmers to access web APIs with very little overhead.</a:t>
            </a:r>
            <a:endParaRPr/>
          </a:p>
          <a:p>
            <a:pPr indent="0" lvl="0" marL="0">
              <a:spcBef>
                <a:spcPts val="1400"/>
              </a:spcBef>
              <a:spcAft>
                <a:spcPts val="1400"/>
              </a:spcAft>
              <a:buNone/>
            </a:pPr>
            <a:r>
              <a:rPr lang="en"/>
              <a:t>A well-written REST API is easily understandable, readily consumable and self-documenting.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0"/>
          <p:cNvSpPr txBox="1"/>
          <p:nvPr/>
        </p:nvSpPr>
        <p:spPr>
          <a:xfrm>
            <a:off x="541000" y="645475"/>
            <a:ext cx="7940100" cy="81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When should pagination be used?</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505" name="Google Shape;505;p70"/>
          <p:cNvSpPr txBox="1"/>
          <p:nvPr/>
        </p:nvSpPr>
        <p:spPr>
          <a:xfrm>
            <a:off x="541000" y="1410150"/>
            <a:ext cx="3882300" cy="269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When to use pagination:</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304800" lvl="0" marL="457200" rtl="0">
              <a:lnSpc>
                <a:spcPct val="15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 large number of results in a list.</a:t>
            </a:r>
            <a:endParaRPr sz="1200">
              <a:solidFill>
                <a:srgbClr val="666666"/>
              </a:solidFill>
              <a:latin typeface="Roboto"/>
              <a:ea typeface="Roboto"/>
              <a:cs typeface="Roboto"/>
              <a:sym typeface="Roboto"/>
            </a:endParaRPr>
          </a:p>
          <a:p>
            <a:pPr indent="-304800" lvl="0" marL="457200" rtl="0">
              <a:lnSpc>
                <a:spcPct val="15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An unknown number of results in a list.</a:t>
            </a:r>
            <a:endParaRPr sz="1200">
              <a:solidFill>
                <a:srgbClr val="666666"/>
              </a:solidFill>
              <a:latin typeface="Roboto"/>
              <a:ea typeface="Roboto"/>
              <a:cs typeface="Roboto"/>
              <a:sym typeface="Roboto"/>
            </a:endParaRPr>
          </a:p>
          <a:p>
            <a:pPr indent="-304800" lvl="0" marL="457200" rtl="0">
              <a:lnSpc>
                <a:spcPct val="15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Results are of the same resource type.</a:t>
            </a:r>
            <a:endParaRPr sz="1200">
              <a:solidFill>
                <a:srgbClr val="666666"/>
              </a:solidFill>
              <a:latin typeface="Roboto"/>
              <a:ea typeface="Roboto"/>
              <a:cs typeface="Roboto"/>
              <a:sym typeface="Roboto"/>
            </a:endParaRPr>
          </a:p>
          <a:p>
            <a:pPr indent="-304800" lvl="0" marL="457200" rtl="0">
              <a:lnSpc>
                <a:spcPct val="15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Queries or listings.</a:t>
            </a:r>
            <a:endParaRPr sz="1200">
              <a:solidFill>
                <a:srgbClr val="666666"/>
              </a:solidFill>
              <a:latin typeface="Roboto"/>
              <a:ea typeface="Roboto"/>
              <a:cs typeface="Roboto"/>
              <a:sym typeface="Roboto"/>
            </a:endParaRPr>
          </a:p>
        </p:txBody>
      </p:sp>
      <p:cxnSp>
        <p:nvCxnSpPr>
          <p:cNvPr id="506" name="Google Shape;506;p70"/>
          <p:cNvCxnSpPr/>
          <p:nvPr/>
        </p:nvCxnSpPr>
        <p:spPr>
          <a:xfrm>
            <a:off x="4507506" y="1837152"/>
            <a:ext cx="0" cy="1310400"/>
          </a:xfrm>
          <a:prstGeom prst="straightConnector1">
            <a:avLst/>
          </a:prstGeom>
          <a:noFill/>
          <a:ln cap="flat" cmpd="sng" w="9525">
            <a:solidFill>
              <a:srgbClr val="BFBFBF"/>
            </a:solidFill>
            <a:prstDash val="solid"/>
            <a:round/>
            <a:headEnd len="med" w="med" type="none"/>
            <a:tailEnd len="med" w="med" type="none"/>
          </a:ln>
        </p:spPr>
      </p:cxnSp>
      <p:sp>
        <p:nvSpPr>
          <p:cNvPr id="507" name="Google Shape;507;p70"/>
          <p:cNvSpPr txBox="1"/>
          <p:nvPr/>
        </p:nvSpPr>
        <p:spPr>
          <a:xfrm>
            <a:off x="4676825" y="1410150"/>
            <a:ext cx="3987000" cy="269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When not to use pagination:</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304800" lvl="0" marL="457200" rtl="0">
              <a:lnSpc>
                <a:spcPct val="15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When the payload is not a list of objects.</a:t>
            </a:r>
            <a:endParaRPr sz="1200">
              <a:solidFill>
                <a:srgbClr val="666666"/>
              </a:solidFill>
              <a:latin typeface="Roboto"/>
              <a:ea typeface="Roboto"/>
              <a:cs typeface="Roboto"/>
              <a:sym typeface="Roboto"/>
            </a:endParaRPr>
          </a:p>
          <a:p>
            <a:pPr indent="-304800" lvl="0" marL="457200" rtl="0">
              <a:lnSpc>
                <a:spcPct val="15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Small, known number of results never to exceed a handful (e.g. 5-10)</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71"/>
          <p:cNvSpPr txBox="1"/>
          <p:nvPr/>
        </p:nvSpPr>
        <p:spPr>
          <a:xfrm>
            <a:off x="541000" y="645475"/>
            <a:ext cx="7908300" cy="64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800"/>
              </a:spcAft>
              <a:buNone/>
            </a:pPr>
            <a:r>
              <a:rPr lang="en" sz="2800">
                <a:solidFill>
                  <a:srgbClr val="666666"/>
                </a:solidFill>
                <a:latin typeface="Roboto"/>
                <a:ea typeface="Roboto"/>
                <a:cs typeface="Roboto"/>
                <a:sym typeface="Roboto"/>
              </a:rPr>
              <a:t>Best Practice for Pagination</a:t>
            </a:r>
            <a:r>
              <a:rPr lang="en" sz="1200">
                <a:solidFill>
                  <a:srgbClr val="666666"/>
                </a:solidFill>
                <a:latin typeface="Roboto"/>
                <a:ea typeface="Roboto"/>
                <a:cs typeface="Roboto"/>
                <a:sym typeface="Roboto"/>
              </a:rPr>
              <a:t>.</a:t>
            </a:r>
            <a:endParaRPr sz="1200">
              <a:solidFill>
                <a:srgbClr val="666666"/>
              </a:solidFill>
              <a:latin typeface="Roboto"/>
              <a:ea typeface="Roboto"/>
              <a:cs typeface="Roboto"/>
              <a:sym typeface="Roboto"/>
            </a:endParaRPr>
          </a:p>
        </p:txBody>
      </p:sp>
      <p:sp>
        <p:nvSpPr>
          <p:cNvPr id="513" name="Google Shape;513;p71"/>
          <p:cNvSpPr txBox="1"/>
          <p:nvPr/>
        </p:nvSpPr>
        <p:spPr>
          <a:xfrm>
            <a:off x="541000" y="1288975"/>
            <a:ext cx="7908300" cy="64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Paged resources should have a metadata section that describes, at a minimum, the current page, the number of resources requested, and the number of resources in the current page listing.  </a:t>
            </a:r>
            <a:endParaRPr>
              <a:latin typeface="Roboto"/>
              <a:ea typeface="Roboto"/>
              <a:cs typeface="Roboto"/>
              <a:sym typeface="Roboto"/>
            </a:endParaRPr>
          </a:p>
        </p:txBody>
      </p:sp>
      <p:sp>
        <p:nvSpPr>
          <p:cNvPr id="514" name="Google Shape;514;p71"/>
          <p:cNvSpPr txBox="1"/>
          <p:nvPr/>
        </p:nvSpPr>
        <p:spPr>
          <a:xfrm>
            <a:off x="632500" y="2214225"/>
            <a:ext cx="6062400" cy="16110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accent2"/>
                </a:solidFill>
                <a:latin typeface="Consolas"/>
                <a:ea typeface="Consolas"/>
                <a:cs typeface="Consolas"/>
                <a:sym typeface="Consolas"/>
              </a:rPr>
              <a:t>{</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"pagination":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"page": 4,</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"page_size": 10,</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"items": 100</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"items":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2"/>
          <p:cNvSpPr txBox="1"/>
          <p:nvPr/>
        </p:nvSpPr>
        <p:spPr>
          <a:xfrm>
            <a:off x="541000" y="645475"/>
            <a:ext cx="7908300" cy="64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800"/>
              </a:spcAft>
              <a:buNone/>
            </a:pPr>
            <a:r>
              <a:rPr lang="en" sz="2800">
                <a:solidFill>
                  <a:srgbClr val="666666"/>
                </a:solidFill>
                <a:latin typeface="Roboto"/>
                <a:ea typeface="Roboto"/>
                <a:cs typeface="Roboto"/>
                <a:sym typeface="Roboto"/>
              </a:rPr>
              <a:t>A Helpful Idea</a:t>
            </a:r>
            <a:endParaRPr sz="1200">
              <a:solidFill>
                <a:srgbClr val="666666"/>
              </a:solidFill>
              <a:latin typeface="Roboto"/>
              <a:ea typeface="Roboto"/>
              <a:cs typeface="Roboto"/>
              <a:sym typeface="Roboto"/>
            </a:endParaRPr>
          </a:p>
        </p:txBody>
      </p:sp>
      <p:sp>
        <p:nvSpPr>
          <p:cNvPr id="520" name="Google Shape;520;p72"/>
          <p:cNvSpPr txBox="1"/>
          <p:nvPr/>
        </p:nvSpPr>
        <p:spPr>
          <a:xfrm>
            <a:off x="541000" y="1288975"/>
            <a:ext cx="7908300" cy="64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Include a URL for the next/previous page, so the developer intuitively knows how to fetch them.</a:t>
            </a:r>
            <a:endParaRPr>
              <a:latin typeface="Roboto"/>
              <a:ea typeface="Roboto"/>
              <a:cs typeface="Roboto"/>
              <a:sym typeface="Roboto"/>
            </a:endParaRPr>
          </a:p>
        </p:txBody>
      </p:sp>
      <p:sp>
        <p:nvSpPr>
          <p:cNvPr id="521" name="Google Shape;521;p72"/>
          <p:cNvSpPr txBox="1"/>
          <p:nvPr/>
        </p:nvSpPr>
        <p:spPr>
          <a:xfrm>
            <a:off x="632500" y="1909425"/>
            <a:ext cx="6062400" cy="20883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accent2"/>
                </a:solidFill>
                <a:latin typeface="Consolas"/>
                <a:ea typeface="Consolas"/>
                <a:cs typeface="Consolas"/>
                <a:sym typeface="Consolas"/>
              </a:rPr>
              <a:t>{</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"pagination":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"page": 4,</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"page_size": 10,</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"items": 100,</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"next": "https://.../resource?page=5&amp;page_size=10",</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"prev": "https://.../resource?page=3&amp;page_size=10"</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"items":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73"/>
          <p:cNvSpPr txBox="1"/>
          <p:nvPr/>
        </p:nvSpPr>
        <p:spPr>
          <a:xfrm>
            <a:off x="541000" y="645475"/>
            <a:ext cx="7908300" cy="64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800"/>
              </a:spcAft>
              <a:buNone/>
            </a:pPr>
            <a:r>
              <a:rPr lang="en" sz="2800">
                <a:solidFill>
                  <a:srgbClr val="666666"/>
                </a:solidFill>
                <a:latin typeface="Roboto"/>
                <a:ea typeface="Roboto"/>
                <a:cs typeface="Roboto"/>
                <a:sym typeface="Roboto"/>
              </a:rPr>
              <a:t>Best Practice for Pagination</a:t>
            </a:r>
            <a:r>
              <a:rPr lang="en" sz="1200">
                <a:solidFill>
                  <a:srgbClr val="666666"/>
                </a:solidFill>
                <a:latin typeface="Roboto"/>
                <a:ea typeface="Roboto"/>
                <a:cs typeface="Roboto"/>
                <a:sym typeface="Roboto"/>
              </a:rPr>
              <a:t>.</a:t>
            </a:r>
            <a:endParaRPr sz="1200">
              <a:solidFill>
                <a:srgbClr val="666666"/>
              </a:solidFill>
              <a:latin typeface="Roboto"/>
              <a:ea typeface="Roboto"/>
              <a:cs typeface="Roboto"/>
              <a:sym typeface="Roboto"/>
            </a:endParaRPr>
          </a:p>
        </p:txBody>
      </p:sp>
      <p:sp>
        <p:nvSpPr>
          <p:cNvPr id="527" name="Google Shape;527;p73"/>
          <p:cNvSpPr txBox="1"/>
          <p:nvPr/>
        </p:nvSpPr>
        <p:spPr>
          <a:xfrm>
            <a:off x="541000" y="1288975"/>
            <a:ext cx="7908300" cy="64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The item list need not be the full item.  Instead, consider what summary information is required for use &amp; display.  Include that, plus a link to the full item.</a:t>
            </a:r>
            <a:endParaRPr>
              <a:latin typeface="Roboto"/>
              <a:ea typeface="Roboto"/>
              <a:cs typeface="Roboto"/>
              <a:sym typeface="Roboto"/>
            </a:endParaRPr>
          </a:p>
        </p:txBody>
      </p:sp>
      <p:sp>
        <p:nvSpPr>
          <p:cNvPr id="528" name="Google Shape;528;p73"/>
          <p:cNvSpPr txBox="1"/>
          <p:nvPr/>
        </p:nvSpPr>
        <p:spPr>
          <a:xfrm>
            <a:off x="632500" y="1909425"/>
            <a:ext cx="6062400" cy="26850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 "pagination": {</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  "page": 4,</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  "page_size": 10,</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  "items": 100,</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  "next": "https://.../resource?page=5&amp;page_size=10",</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  "prev": "https://.../resource?page=3&amp;page_size=10"</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"items":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 "id":"fjones123", "first_name":"Fred", "last_name":"Jones",</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"href":"https://.../people/fjones123" },</a:t>
            </a:r>
            <a:endParaRPr sz="1200">
              <a:solidFill>
                <a:schemeClr val="accent2"/>
              </a:solidFill>
              <a:latin typeface="Consolas"/>
              <a:ea typeface="Consolas"/>
              <a:cs typeface="Consolas"/>
              <a:sym typeface="Consolas"/>
            </a:endParaRPr>
          </a:p>
          <a:p>
            <a:pPr indent="0" lvl="0" marL="0" rtl="0">
              <a:spcBef>
                <a:spcPts val="0"/>
              </a:spcBef>
              <a:spcAft>
                <a:spcPts val="0"/>
              </a:spcAft>
              <a:buNone/>
            </a:pPr>
            <a:r>
              <a:rPr lang="en" sz="1200">
                <a:solidFill>
                  <a:schemeClr val="accent2"/>
                </a:solidFill>
                <a:latin typeface="Consolas"/>
                <a:ea typeface="Consolas"/>
                <a:cs typeface="Consolas"/>
                <a:sym typeface="Consolas"/>
              </a:rPr>
              <a:t>  {...},{...},...</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 ]</a:t>
            </a:r>
            <a:endParaRPr sz="1200">
              <a:solidFill>
                <a:schemeClr val="accent2"/>
              </a:solidFill>
              <a:latin typeface="Consolas"/>
              <a:ea typeface="Consolas"/>
              <a:cs typeface="Consolas"/>
              <a:sym typeface="Consolas"/>
            </a:endParaRPr>
          </a:p>
          <a:p>
            <a:pPr indent="0" lvl="0" marL="0" rtl="0">
              <a:spcBef>
                <a:spcPts val="0"/>
              </a:spcBef>
              <a:spcAft>
                <a:spcPts val="0"/>
              </a:spcAft>
              <a:buClr>
                <a:schemeClr val="accent2"/>
              </a:buClr>
              <a:buSzPts val="1100"/>
              <a:buFont typeface="Arial"/>
              <a:buNone/>
            </a:pPr>
            <a:r>
              <a:rPr lang="en" sz="1200">
                <a:solidFill>
                  <a:schemeClr val="accent2"/>
                </a:solidFill>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532" name="Shape 532"/>
        <p:cNvGrpSpPr/>
        <p:nvPr/>
      </p:nvGrpSpPr>
      <p:grpSpPr>
        <a:xfrm>
          <a:off x="0" y="0"/>
          <a:ext cx="0" cy="0"/>
          <a:chOff x="0" y="0"/>
          <a:chExt cx="0" cy="0"/>
        </a:xfrm>
      </p:grpSpPr>
      <p:sp>
        <p:nvSpPr>
          <p:cNvPr id="533" name="Google Shape;533;p74"/>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3"/>
          <p:cNvSpPr txBox="1"/>
          <p:nvPr>
            <p:ph idx="4294967295" type="title"/>
          </p:nvPr>
        </p:nvSpPr>
        <p:spPr>
          <a:xfrm>
            <a:off x="167100" y="522375"/>
            <a:ext cx="66141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does REST look like?</a:t>
            </a:r>
            <a:endParaRPr/>
          </a:p>
        </p:txBody>
      </p:sp>
      <p:sp>
        <p:nvSpPr>
          <p:cNvPr id="372" name="Google Shape;372;p53"/>
          <p:cNvSpPr txBox="1"/>
          <p:nvPr>
            <p:ph idx="4294967295" type="body"/>
          </p:nvPr>
        </p:nvSpPr>
        <p:spPr>
          <a:xfrm>
            <a:off x="176225" y="1305875"/>
            <a:ext cx="7032000" cy="2723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Resource-Oriented</a:t>
            </a:r>
            <a:endParaRPr/>
          </a:p>
          <a:p>
            <a:pPr indent="-317500" lvl="1" marL="914400" rtl="0">
              <a:spcBef>
                <a:spcPts val="0"/>
              </a:spcBef>
              <a:spcAft>
                <a:spcPts val="0"/>
              </a:spcAft>
              <a:buSzPts val="1400"/>
              <a:buChar char="○"/>
            </a:pPr>
            <a:r>
              <a:rPr lang="en">
                <a:latin typeface="Consolas"/>
                <a:ea typeface="Consolas"/>
                <a:cs typeface="Consolas"/>
                <a:sym typeface="Consolas"/>
              </a:rPr>
              <a:t>/v1/customers</a:t>
            </a:r>
            <a:r>
              <a:rPr lang="en"/>
              <a:t> - a collection of or search for customers</a:t>
            </a:r>
            <a:endParaRPr/>
          </a:p>
          <a:p>
            <a:pPr indent="-317500" lvl="1" marL="914400" rtl="0">
              <a:spcBef>
                <a:spcPts val="0"/>
              </a:spcBef>
              <a:spcAft>
                <a:spcPts val="0"/>
              </a:spcAft>
              <a:buSzPts val="1400"/>
              <a:buChar char="○"/>
            </a:pPr>
            <a:r>
              <a:rPr lang="en">
                <a:latin typeface="Consolas"/>
                <a:ea typeface="Consolas"/>
                <a:cs typeface="Consolas"/>
                <a:sym typeface="Consolas"/>
              </a:rPr>
              <a:t>/v1/customers/{}</a:t>
            </a:r>
            <a:r>
              <a:rPr lang="en"/>
              <a:t> - a specific customer</a:t>
            </a:r>
            <a:endParaRPr/>
          </a:p>
          <a:p>
            <a:pPr indent="0" lvl="0" marL="457200" rtl="0">
              <a:spcBef>
                <a:spcPts val="1400"/>
              </a:spcBef>
              <a:spcAft>
                <a:spcPts val="0"/>
              </a:spcAft>
              <a:buNone/>
            </a:pPr>
            <a:r>
              <a:t/>
            </a:r>
            <a:endParaRPr/>
          </a:p>
          <a:p>
            <a:pPr indent="-342900" lvl="0" marL="457200" rtl="0">
              <a:spcBef>
                <a:spcPts val="1400"/>
              </a:spcBef>
              <a:spcAft>
                <a:spcPts val="0"/>
              </a:spcAft>
              <a:buSzPts val="1800"/>
              <a:buChar char="●"/>
            </a:pPr>
            <a:r>
              <a:rPr lang="en"/>
              <a:t>HTTP Verb Driven</a:t>
            </a:r>
            <a:endParaRPr/>
          </a:p>
          <a:p>
            <a:pPr indent="-317500" lvl="1" marL="914400" rtl="0">
              <a:spcBef>
                <a:spcPts val="0"/>
              </a:spcBef>
              <a:spcAft>
                <a:spcPts val="0"/>
              </a:spcAft>
              <a:buSzPts val="1400"/>
              <a:buChar char="○"/>
            </a:pPr>
            <a:r>
              <a:rPr lang="en">
                <a:latin typeface="Consolas"/>
                <a:ea typeface="Consolas"/>
                <a:cs typeface="Consolas"/>
                <a:sym typeface="Consolas"/>
              </a:rPr>
              <a:t>GET</a:t>
            </a:r>
            <a:r>
              <a:rPr lang="en"/>
              <a:t> - fetch / search</a:t>
            </a:r>
            <a:endParaRPr/>
          </a:p>
          <a:p>
            <a:pPr indent="-317500" lvl="1" marL="914400" rtl="0">
              <a:spcBef>
                <a:spcPts val="0"/>
              </a:spcBef>
              <a:spcAft>
                <a:spcPts val="0"/>
              </a:spcAft>
              <a:buSzPts val="1400"/>
              <a:buChar char="○"/>
            </a:pPr>
            <a:r>
              <a:rPr lang="en">
                <a:latin typeface="Consolas"/>
                <a:ea typeface="Consolas"/>
                <a:cs typeface="Consolas"/>
                <a:sym typeface="Consolas"/>
              </a:rPr>
              <a:t>POST</a:t>
            </a:r>
            <a:r>
              <a:rPr lang="en"/>
              <a:t> - create</a:t>
            </a:r>
            <a:endParaRPr/>
          </a:p>
          <a:p>
            <a:pPr indent="-317500" lvl="1" marL="914400" rtl="0">
              <a:spcBef>
                <a:spcPts val="0"/>
              </a:spcBef>
              <a:spcAft>
                <a:spcPts val="0"/>
              </a:spcAft>
              <a:buSzPts val="1400"/>
              <a:buChar char="○"/>
            </a:pPr>
            <a:r>
              <a:rPr lang="en">
                <a:latin typeface="Consolas"/>
                <a:ea typeface="Consolas"/>
                <a:cs typeface="Consolas"/>
                <a:sym typeface="Consolas"/>
              </a:rPr>
              <a:t>PUT</a:t>
            </a:r>
            <a:r>
              <a:rPr lang="en"/>
              <a:t> - update</a:t>
            </a:r>
            <a:endParaRPr/>
          </a:p>
          <a:p>
            <a:pPr indent="-317500" lvl="1" marL="914400" rtl="0">
              <a:spcBef>
                <a:spcPts val="0"/>
              </a:spcBef>
              <a:spcAft>
                <a:spcPts val="0"/>
              </a:spcAft>
              <a:buSzPts val="1400"/>
              <a:buChar char="○"/>
            </a:pPr>
            <a:r>
              <a:rPr lang="en">
                <a:latin typeface="Consolas"/>
                <a:ea typeface="Consolas"/>
                <a:cs typeface="Consolas"/>
                <a:sym typeface="Consolas"/>
              </a:rPr>
              <a:t>DELETE</a:t>
            </a:r>
            <a:r>
              <a:rPr lang="en"/>
              <a:t> - remove</a:t>
            </a:r>
            <a:endParaRPr/>
          </a:p>
          <a:p>
            <a:pPr indent="0" lvl="0" marL="0">
              <a:spcBef>
                <a:spcPts val="1400"/>
              </a:spcBef>
              <a:spcAft>
                <a:spcPts val="14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4"/>
          <p:cNvSpPr txBox="1"/>
          <p:nvPr>
            <p:ph idx="4294967295" type="title"/>
          </p:nvPr>
        </p:nvSpPr>
        <p:spPr>
          <a:xfrm>
            <a:off x="167100" y="522375"/>
            <a:ext cx="66141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REST?</a:t>
            </a:r>
            <a:endParaRPr/>
          </a:p>
        </p:txBody>
      </p:sp>
      <p:sp>
        <p:nvSpPr>
          <p:cNvPr id="378" name="Google Shape;378;p54"/>
          <p:cNvSpPr txBox="1"/>
          <p:nvPr>
            <p:ph idx="4294967295" type="body"/>
          </p:nvPr>
        </p:nvSpPr>
        <p:spPr>
          <a:xfrm>
            <a:off x="176225" y="1305875"/>
            <a:ext cx="5244900" cy="26067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Well understood in the industry</a:t>
            </a:r>
            <a:endParaRPr/>
          </a:p>
          <a:p>
            <a:pPr indent="-342900" lvl="0" marL="457200" rtl="0">
              <a:lnSpc>
                <a:spcPct val="200000"/>
              </a:lnSpc>
              <a:spcBef>
                <a:spcPts val="0"/>
              </a:spcBef>
              <a:spcAft>
                <a:spcPts val="0"/>
              </a:spcAft>
              <a:buSzPts val="1800"/>
              <a:buChar char="●"/>
            </a:pPr>
            <a:r>
              <a:rPr lang="en"/>
              <a:t>Easily implementable</a:t>
            </a:r>
            <a:endParaRPr/>
          </a:p>
          <a:p>
            <a:pPr indent="-342900" lvl="0" marL="457200" rtl="0">
              <a:lnSpc>
                <a:spcPct val="200000"/>
              </a:lnSpc>
              <a:spcBef>
                <a:spcPts val="0"/>
              </a:spcBef>
              <a:spcAft>
                <a:spcPts val="0"/>
              </a:spcAft>
              <a:buSzPts val="1800"/>
              <a:buChar char="●"/>
            </a:pPr>
            <a:r>
              <a:rPr lang="en"/>
              <a:t>Easily consumable</a:t>
            </a:r>
            <a:endParaRPr/>
          </a:p>
          <a:p>
            <a:pPr indent="-342900" lvl="0" marL="457200" rtl="0">
              <a:lnSpc>
                <a:spcPct val="200000"/>
              </a:lnSpc>
              <a:spcBef>
                <a:spcPts val="0"/>
              </a:spcBef>
              <a:spcAft>
                <a:spcPts val="0"/>
              </a:spcAft>
              <a:buSzPts val="1800"/>
              <a:buChar char="●"/>
            </a:pPr>
            <a:r>
              <a:rPr lang="en"/>
              <a:t>Lifecycle tools</a:t>
            </a:r>
            <a:endParaRPr/>
          </a:p>
          <a:p>
            <a:pPr indent="-342900" lvl="0" marL="457200">
              <a:lnSpc>
                <a:spcPct val="200000"/>
              </a:lnSpc>
              <a:spcBef>
                <a:spcPts val="0"/>
              </a:spcBef>
              <a:spcAft>
                <a:spcPts val="0"/>
              </a:spcAft>
              <a:buSzPts val="1800"/>
              <a:buChar char="●"/>
            </a:pPr>
            <a:r>
              <a:rPr lang="en"/>
              <a:t>Governance 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5"/>
          <p:cNvSpPr txBox="1"/>
          <p:nvPr>
            <p:ph idx="4294967295" type="title"/>
          </p:nvPr>
        </p:nvSpPr>
        <p:spPr>
          <a:xfrm>
            <a:off x="167100" y="522375"/>
            <a:ext cx="66141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Benefits of Resource-Oriented,</a:t>
            </a:r>
            <a:endParaRPr/>
          </a:p>
          <a:p>
            <a:pPr indent="0" lvl="0" marL="0">
              <a:spcBef>
                <a:spcPts val="0"/>
              </a:spcBef>
              <a:spcAft>
                <a:spcPts val="0"/>
              </a:spcAft>
              <a:buNone/>
            </a:pPr>
            <a:r>
              <a:rPr lang="en"/>
              <a:t>Verb-Driven APIs</a:t>
            </a:r>
            <a:endParaRPr/>
          </a:p>
        </p:txBody>
      </p:sp>
      <p:sp>
        <p:nvSpPr>
          <p:cNvPr id="384" name="Google Shape;384;p55"/>
          <p:cNvSpPr txBox="1"/>
          <p:nvPr>
            <p:ph idx="4294967295" type="body"/>
          </p:nvPr>
        </p:nvSpPr>
        <p:spPr>
          <a:xfrm>
            <a:off x="176225" y="1305875"/>
            <a:ext cx="5244900" cy="2606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Clear intent, common understanding</a:t>
            </a:r>
            <a:endParaRPr/>
          </a:p>
          <a:p>
            <a:pPr indent="-342900" lvl="0" marL="457200" rtl="0">
              <a:spcBef>
                <a:spcPts val="0"/>
              </a:spcBef>
              <a:spcAft>
                <a:spcPts val="0"/>
              </a:spcAft>
              <a:buSzPts val="1800"/>
              <a:buChar char="●"/>
            </a:pPr>
            <a:r>
              <a:rPr lang="en"/>
              <a:t>HTTP caching tricks enabled</a:t>
            </a:r>
            <a:endParaRPr/>
          </a:p>
          <a:p>
            <a:pPr indent="-317500" lvl="1" marL="914400" rtl="0">
              <a:spcBef>
                <a:spcPts val="0"/>
              </a:spcBef>
              <a:spcAft>
                <a:spcPts val="0"/>
              </a:spcAft>
              <a:buSzPts val="1400"/>
              <a:buChar char="○"/>
            </a:pPr>
            <a:r>
              <a:rPr lang="en"/>
              <a:t>ETag</a:t>
            </a:r>
            <a:endParaRPr/>
          </a:p>
          <a:p>
            <a:pPr indent="-317500" lvl="1" marL="914400" rtl="0">
              <a:spcBef>
                <a:spcPts val="0"/>
              </a:spcBef>
              <a:spcAft>
                <a:spcPts val="0"/>
              </a:spcAft>
              <a:buSzPts val="1400"/>
              <a:buChar char="○"/>
            </a:pPr>
            <a:r>
              <a:rPr lang="en"/>
              <a:t>If-Modified-Since</a:t>
            </a:r>
            <a:endParaRPr/>
          </a:p>
          <a:p>
            <a:pPr indent="-317500" lvl="1" marL="914400" rtl="0">
              <a:spcBef>
                <a:spcPts val="0"/>
              </a:spcBef>
              <a:spcAft>
                <a:spcPts val="0"/>
              </a:spcAft>
              <a:buSzPts val="1400"/>
              <a:buChar char="○"/>
            </a:pPr>
            <a:r>
              <a:rPr lang="en"/>
              <a:t>Cache-Control</a:t>
            </a:r>
            <a:endParaRPr/>
          </a:p>
          <a:p>
            <a:pPr indent="-342900" lvl="0" marL="457200" rtl="0">
              <a:spcBef>
                <a:spcPts val="0"/>
              </a:spcBef>
              <a:spcAft>
                <a:spcPts val="0"/>
              </a:spcAft>
              <a:buSzPts val="1800"/>
              <a:buChar char="●"/>
            </a:pPr>
            <a:r>
              <a:rPr lang="en"/>
              <a:t>Security, Logging, Analytics &amp; more orthogonal to protocol</a:t>
            </a:r>
            <a:endParaRPr/>
          </a:p>
          <a:p>
            <a:pPr indent="0" lvl="0" marL="0">
              <a:spcBef>
                <a:spcPts val="1400"/>
              </a:spcBef>
              <a:spcAft>
                <a:spcPts val="14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6"/>
          <p:cNvSpPr txBox="1"/>
          <p:nvPr>
            <p:ph idx="4294967295" type="title"/>
          </p:nvPr>
        </p:nvSpPr>
        <p:spPr>
          <a:xfrm>
            <a:off x="167100" y="522375"/>
            <a:ext cx="55101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Sample Interaction</a:t>
            </a:r>
            <a:endParaRPr/>
          </a:p>
        </p:txBody>
      </p:sp>
      <p:sp>
        <p:nvSpPr>
          <p:cNvPr id="390" name="Google Shape;390;p56"/>
          <p:cNvSpPr txBox="1"/>
          <p:nvPr>
            <p:ph idx="4294967295" type="body"/>
          </p:nvPr>
        </p:nvSpPr>
        <p:spPr>
          <a:xfrm>
            <a:off x="213025" y="2051175"/>
            <a:ext cx="3099300" cy="755700"/>
          </a:xfrm>
          <a:prstGeom prst="rect">
            <a:avLst/>
          </a:prstGeom>
          <a:solidFill>
            <a:srgbClr val="E8E8E8"/>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latin typeface="Consolas"/>
                <a:ea typeface="Consolas"/>
                <a:cs typeface="Consolas"/>
                <a:sym typeface="Consolas"/>
              </a:rPr>
              <a:t>GET /v1/customers HTTP/1.1</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Host: api.yourdomain.com</a:t>
            </a:r>
            <a:endParaRPr sz="14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7"/>
          <p:cNvSpPr txBox="1"/>
          <p:nvPr>
            <p:ph idx="4294967295" type="title"/>
          </p:nvPr>
        </p:nvSpPr>
        <p:spPr>
          <a:xfrm>
            <a:off x="167100" y="522375"/>
            <a:ext cx="50868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Sample Interaction</a:t>
            </a:r>
            <a:endParaRPr/>
          </a:p>
        </p:txBody>
      </p:sp>
      <p:sp>
        <p:nvSpPr>
          <p:cNvPr id="396" name="Google Shape;396;p57"/>
          <p:cNvSpPr txBox="1"/>
          <p:nvPr>
            <p:ph idx="4294967295" type="body"/>
          </p:nvPr>
        </p:nvSpPr>
        <p:spPr>
          <a:xfrm>
            <a:off x="213025" y="2051175"/>
            <a:ext cx="3099300" cy="755700"/>
          </a:xfrm>
          <a:prstGeom prst="rect">
            <a:avLst/>
          </a:prstGeom>
          <a:solidFill>
            <a:srgbClr val="E8E8E8"/>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latin typeface="Consolas"/>
                <a:ea typeface="Consolas"/>
                <a:cs typeface="Consolas"/>
                <a:sym typeface="Consolas"/>
              </a:rPr>
              <a:t>GET /v1/customers HTTP/1.1</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Host: api.yourdomain.com</a:t>
            </a:r>
            <a:endParaRPr sz="1400">
              <a:latin typeface="Consolas"/>
              <a:ea typeface="Consolas"/>
              <a:cs typeface="Consolas"/>
              <a:sym typeface="Consolas"/>
            </a:endParaRPr>
          </a:p>
        </p:txBody>
      </p:sp>
      <p:sp>
        <p:nvSpPr>
          <p:cNvPr id="397" name="Google Shape;397;p57"/>
          <p:cNvSpPr txBox="1"/>
          <p:nvPr>
            <p:ph idx="4294967295" type="body"/>
          </p:nvPr>
        </p:nvSpPr>
        <p:spPr>
          <a:xfrm>
            <a:off x="4891425" y="1562250"/>
            <a:ext cx="4018200" cy="2019000"/>
          </a:xfrm>
          <a:prstGeom prst="rect">
            <a:avLst/>
          </a:prstGeom>
          <a:solidFill>
            <a:srgbClr val="E8E8E8"/>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latin typeface="Consolas"/>
                <a:ea typeface="Consolas"/>
                <a:cs typeface="Consolas"/>
                <a:sym typeface="Consolas"/>
              </a:rPr>
              <a:t>400 Bad Request</a:t>
            </a:r>
            <a:endParaRPr sz="1400">
              <a:latin typeface="Consolas"/>
              <a:ea typeface="Consolas"/>
              <a:cs typeface="Consolas"/>
              <a:sym typeface="Consolas"/>
            </a:endParaRPr>
          </a:p>
          <a:p>
            <a:pPr indent="0" lvl="0" marL="0" rtl="0">
              <a:lnSpc>
                <a:spcPct val="100000"/>
              </a:lnSpc>
              <a:spcBef>
                <a:spcPts val="0"/>
              </a:spcBef>
              <a:spcAft>
                <a:spcPts val="0"/>
              </a:spcAft>
              <a:buNone/>
            </a:pPr>
            <a:r>
              <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"message": "query missing",</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"parameter: "q"</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8"/>
          <p:cNvSpPr txBox="1"/>
          <p:nvPr>
            <p:ph idx="4294967295" type="title"/>
          </p:nvPr>
        </p:nvSpPr>
        <p:spPr>
          <a:xfrm>
            <a:off x="167100" y="522375"/>
            <a:ext cx="58596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Sample Interaction</a:t>
            </a:r>
            <a:endParaRPr/>
          </a:p>
        </p:txBody>
      </p:sp>
      <p:sp>
        <p:nvSpPr>
          <p:cNvPr id="403" name="Google Shape;403;p58"/>
          <p:cNvSpPr txBox="1"/>
          <p:nvPr>
            <p:ph idx="4294967295" type="body"/>
          </p:nvPr>
        </p:nvSpPr>
        <p:spPr>
          <a:xfrm>
            <a:off x="84225" y="2667675"/>
            <a:ext cx="3458100" cy="755700"/>
          </a:xfrm>
          <a:prstGeom prst="rect">
            <a:avLst/>
          </a:prstGeom>
          <a:solidFill>
            <a:srgbClr val="E8E8E8"/>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latin typeface="Consolas"/>
                <a:ea typeface="Consolas"/>
                <a:cs typeface="Consolas"/>
                <a:sym typeface="Consolas"/>
              </a:rPr>
              <a:t>GET /v1/customers/U3443 HTTP/1.1</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Host: api.yourdomain.com</a:t>
            </a:r>
            <a:endParaRPr sz="14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9"/>
          <p:cNvSpPr txBox="1"/>
          <p:nvPr>
            <p:ph idx="4294967295" type="title"/>
          </p:nvPr>
        </p:nvSpPr>
        <p:spPr>
          <a:xfrm>
            <a:off x="167100" y="522375"/>
            <a:ext cx="48015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Sample Interaction</a:t>
            </a:r>
            <a:endParaRPr/>
          </a:p>
        </p:txBody>
      </p:sp>
      <p:sp>
        <p:nvSpPr>
          <p:cNvPr id="409" name="Google Shape;409;p59"/>
          <p:cNvSpPr txBox="1"/>
          <p:nvPr>
            <p:ph idx="4294967295" type="body"/>
          </p:nvPr>
        </p:nvSpPr>
        <p:spPr>
          <a:xfrm>
            <a:off x="84225" y="2667675"/>
            <a:ext cx="3458100" cy="755700"/>
          </a:xfrm>
          <a:prstGeom prst="rect">
            <a:avLst/>
          </a:prstGeom>
          <a:solidFill>
            <a:srgbClr val="E8E8E8"/>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latin typeface="Consolas"/>
                <a:ea typeface="Consolas"/>
                <a:cs typeface="Consolas"/>
                <a:sym typeface="Consolas"/>
              </a:rPr>
              <a:t>GET /v1/customers/U3443 HTTP/1.1</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Host: api.yourdomain.com</a:t>
            </a:r>
            <a:endParaRPr sz="1400">
              <a:latin typeface="Consolas"/>
              <a:ea typeface="Consolas"/>
              <a:cs typeface="Consolas"/>
              <a:sym typeface="Consolas"/>
            </a:endParaRPr>
          </a:p>
        </p:txBody>
      </p:sp>
      <p:sp>
        <p:nvSpPr>
          <p:cNvPr id="410" name="Google Shape;410;p59"/>
          <p:cNvSpPr txBox="1"/>
          <p:nvPr>
            <p:ph idx="4294967295" type="body"/>
          </p:nvPr>
        </p:nvSpPr>
        <p:spPr>
          <a:xfrm>
            <a:off x="4280475" y="1075650"/>
            <a:ext cx="4658700" cy="3865500"/>
          </a:xfrm>
          <a:prstGeom prst="rect">
            <a:avLst/>
          </a:prstGeom>
          <a:solidFill>
            <a:srgbClr val="E8E8E8"/>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latin typeface="Consolas"/>
                <a:ea typeface="Consolas"/>
                <a:cs typeface="Consolas"/>
                <a:sym typeface="Consolas"/>
              </a:rPr>
              <a:t>200 OK</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Cache-Control: max-age=35000</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Last-Modified: Wed, 21 Dec 2016 08:12:31 MDT</a:t>
            </a:r>
            <a:endParaRPr sz="1400">
              <a:latin typeface="Consolas"/>
              <a:ea typeface="Consolas"/>
              <a:cs typeface="Consolas"/>
              <a:sym typeface="Consolas"/>
            </a:endParaRPr>
          </a:p>
          <a:p>
            <a:pPr indent="0" lvl="0" marL="0" rtl="0">
              <a:lnSpc>
                <a:spcPct val="100000"/>
              </a:lnSpc>
              <a:spcBef>
                <a:spcPts val="0"/>
              </a:spcBef>
              <a:spcAft>
                <a:spcPts val="0"/>
              </a:spcAft>
              <a:buNone/>
            </a:pPr>
            <a:r>
              <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"fname":"Fred", "lname":"Jones",</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"id":"U3443",</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"address": {</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"line1":"455 Weaver Park Rd #500",</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"city":"Longmont",</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"state":"CO",</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"zip":"80501"</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"orders": {</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"href":"https://.../v1/orders?cust=U3443"</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nSpc>
                <a:spcPct val="100000"/>
              </a:lnSpc>
              <a:spcBef>
                <a:spcPts val="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