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6" r:id="rId3"/>
    <p:sldMasterId id="214748369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HelveticaNeue-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roxy_server" TargetMode="External"/><Relationship Id="rId3" Type="http://schemas.openxmlformats.org/officeDocument/2006/relationships/hyperlink" Target="https://en.wikipedia.org/wiki/Gateway_(computer_network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17f42d4a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7f42d4a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1ae1ec1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ae1ec1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52525"/>
                </a:solidFill>
                <a:highlight>
                  <a:srgbClr val="FFFFFF"/>
                </a:highlight>
              </a:rPr>
              <a:t>https://en.wikipedia.org/wiki/Proxy_server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1ae11000ff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146050" lvl="0" marL="1778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A client connects to the proxy server requesting some service such as a file, connection, web page, or other resource available from a different server and the proxy server evaluates the request as a way to simplify and control its complexity</a:t>
            </a:r>
            <a:endParaRPr sz="1300">
              <a:solidFill>
                <a:srgbClr val="666666"/>
              </a:solidFill>
              <a:latin typeface="Roboto"/>
              <a:ea typeface="Roboto"/>
              <a:cs typeface="Roboto"/>
              <a:sym typeface="Roboto"/>
            </a:endParaRPr>
          </a:p>
          <a:p>
            <a:pPr indent="0" lvl="0" marL="0" rtl="0">
              <a:lnSpc>
                <a:spcPct val="115000"/>
              </a:lnSpc>
              <a:spcBef>
                <a:spcPts val="0"/>
              </a:spcBef>
              <a:spcAft>
                <a:spcPts val="0"/>
              </a:spcAft>
              <a:buClr>
                <a:schemeClr val="dk1"/>
              </a:buClr>
              <a:buSzPts val="1100"/>
              <a:buFont typeface="Arial"/>
              <a:buNone/>
            </a:pPr>
            <a:r>
              <a:t/>
            </a:r>
            <a:endParaRPr sz="1300">
              <a:solidFill>
                <a:srgbClr val="666666"/>
              </a:solidFill>
              <a:latin typeface="Roboto"/>
              <a:ea typeface="Roboto"/>
              <a:cs typeface="Roboto"/>
              <a:sym typeface="Roboto"/>
            </a:endParaRPr>
          </a:p>
          <a:p>
            <a:pPr indent="-146050" lvl="0" marL="1778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Proxies were invented to add structure and encapsulation to distributed systems. Today, most proxies are web proxies, facilitating access to content on the World Wide Web</a:t>
            </a:r>
            <a:endParaRPr sz="1300">
              <a:solidFill>
                <a:srgbClr val="666666"/>
              </a:solidFill>
              <a:latin typeface="Roboto"/>
              <a:ea typeface="Roboto"/>
              <a:cs typeface="Roboto"/>
              <a:sym typeface="Roboto"/>
            </a:endParaRPr>
          </a:p>
          <a:p>
            <a:pPr indent="0" lvl="0" marL="0" rtl="0">
              <a:lnSpc>
                <a:spcPct val="115000"/>
              </a:lnSpc>
              <a:spcBef>
                <a:spcPts val="0"/>
              </a:spcBef>
              <a:spcAft>
                <a:spcPts val="0"/>
              </a:spcAft>
              <a:buClr>
                <a:schemeClr val="dk1"/>
              </a:buClr>
              <a:buSzPts val="1100"/>
              <a:buFont typeface="Arial"/>
              <a:buNone/>
            </a:pPr>
            <a:r>
              <a:t/>
            </a:r>
            <a:endParaRPr sz="1300">
              <a:solidFill>
                <a:srgbClr val="666666"/>
              </a:solidFill>
              <a:latin typeface="Roboto"/>
              <a:ea typeface="Roboto"/>
              <a:cs typeface="Roboto"/>
              <a:sym typeface="Roboto"/>
            </a:endParaRPr>
          </a:p>
          <a:p>
            <a:pPr indent="-146050" lvl="0" marL="177800" rtl="0">
              <a:lnSpc>
                <a:spcPct val="115000"/>
              </a:lnSpc>
              <a:spcBef>
                <a:spcPts val="0"/>
              </a:spcBef>
              <a:spcAft>
                <a:spcPts val="0"/>
              </a:spcAft>
              <a:buClr>
                <a:srgbClr val="666666"/>
              </a:buClr>
              <a:buSzPts val="1300"/>
              <a:buFont typeface="Roboto"/>
              <a:buChar char="•"/>
            </a:pPr>
            <a:r>
              <a:rPr lang="en" sz="1300">
                <a:solidFill>
                  <a:srgbClr val="666666"/>
                </a:solidFill>
                <a:latin typeface="Roboto"/>
                <a:ea typeface="Roboto"/>
                <a:cs typeface="Roboto"/>
                <a:sym typeface="Roboto"/>
              </a:rPr>
              <a:t>It acts as a facade layer between the client and resource server</a:t>
            </a:r>
            <a:endParaRPr/>
          </a:p>
        </p:txBody>
      </p:sp>
      <p:sp>
        <p:nvSpPr>
          <p:cNvPr id="373" name="Google Shape;373;g1ae11000f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1ae34e30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ae34e30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225000"/>
              </a:lnSpc>
              <a:spcBef>
                <a:spcPts val="0"/>
              </a:spcBef>
              <a:spcAft>
                <a:spcPts val="0"/>
              </a:spcAft>
              <a:buNone/>
            </a:pPr>
            <a:r>
              <a:rPr lang="en" sz="1200" u="sng">
                <a:solidFill>
                  <a:schemeClr val="hlink"/>
                </a:solidFill>
                <a:hlinkClick r:id="rId2"/>
              </a:rPr>
              <a:t>https://en.wikipedia.org/wiki/Proxy_server</a:t>
            </a:r>
            <a:endParaRPr sz="1200">
              <a:solidFill>
                <a:srgbClr val="333333"/>
              </a:solidFill>
            </a:endParaRPr>
          </a:p>
          <a:p>
            <a:pPr indent="-295275" lvl="0" marL="685800" rtl="0">
              <a:lnSpc>
                <a:spcPct val="115000"/>
              </a:lnSpc>
              <a:spcBef>
                <a:spcPts val="800"/>
              </a:spcBef>
              <a:spcAft>
                <a:spcPts val="0"/>
              </a:spcAft>
              <a:buClr>
                <a:srgbClr val="252525"/>
              </a:buClr>
              <a:buSzPts val="1050"/>
              <a:buChar char="●"/>
            </a:pPr>
            <a:r>
              <a:rPr lang="en" sz="1050">
                <a:solidFill>
                  <a:srgbClr val="252525"/>
                </a:solidFill>
                <a:highlight>
                  <a:srgbClr val="FFFFFF"/>
                </a:highlight>
              </a:rPr>
              <a:t>A proxy server that passes requests and responses unmodified is usually called a </a:t>
            </a:r>
            <a:r>
              <a:rPr lang="en" sz="1050">
                <a:solidFill>
                  <a:srgbClr val="0B0080"/>
                </a:solidFill>
                <a:highlight>
                  <a:srgbClr val="FFFFFF"/>
                </a:highlight>
                <a:uFill>
                  <a:noFill/>
                </a:uFill>
                <a:hlinkClick r:id="rId3"/>
              </a:rPr>
              <a:t>gateway</a:t>
            </a:r>
            <a:r>
              <a:rPr lang="en" sz="1050">
                <a:solidFill>
                  <a:srgbClr val="252525"/>
                </a:solidFill>
                <a:highlight>
                  <a:srgbClr val="FFFFFF"/>
                </a:highlight>
              </a:rPr>
              <a:t> or sometimes a </a:t>
            </a:r>
            <a:r>
              <a:rPr i="1" lang="en" sz="1050">
                <a:solidFill>
                  <a:srgbClr val="252525"/>
                </a:solidFill>
                <a:highlight>
                  <a:srgbClr val="FFFFFF"/>
                </a:highlight>
              </a:rPr>
              <a:t>tunneling proxy</a:t>
            </a:r>
            <a:r>
              <a:rPr lang="en" sz="1050">
                <a:solidFill>
                  <a:srgbClr val="252525"/>
                </a:solidFill>
                <a:highlight>
                  <a:srgbClr val="FFFFFF"/>
                </a:highlight>
              </a:rPr>
              <a:t>.</a:t>
            </a:r>
            <a:endParaRPr sz="1200">
              <a:solidFill>
                <a:srgbClr val="333333"/>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1ae11000ff_0_1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Within the domain of Edge, an API Proxy is something that acts as a substitute for the actual API implementation, sometimes called a backend. </a:t>
            </a:r>
            <a:endParaRPr/>
          </a:p>
          <a:p>
            <a:pPr indent="0" lvl="0" marL="0">
              <a:spcBef>
                <a:spcPts val="0"/>
              </a:spcBef>
              <a:spcAft>
                <a:spcPts val="0"/>
              </a:spcAft>
              <a:buClr>
                <a:schemeClr val="dk1"/>
              </a:buClr>
              <a:buSzPts val="1100"/>
              <a:buFont typeface="Arial"/>
              <a:buNone/>
            </a:pPr>
            <a:r>
              <a:rPr lang="en"/>
              <a:t>Instead of clients directly connecting to a backend API, a client will connect to an API Proxy that runs in Edge, and Edge will connect to the backend API.</a:t>
            </a:r>
            <a:endParaRPr/>
          </a:p>
          <a:p>
            <a:pPr indent="0" lvl="0" marL="0">
              <a:spcBef>
                <a:spcPts val="0"/>
              </a:spcBef>
              <a:spcAft>
                <a:spcPts val="0"/>
              </a:spcAft>
              <a:buClr>
                <a:schemeClr val="dk1"/>
              </a:buClr>
              <a:buSzPts val="1100"/>
              <a:buFont typeface="Arial"/>
              <a:buNone/>
            </a:pPr>
            <a:r>
              <a:rPr lang="en"/>
              <a:t>API proxies decouple the app-facing API from your backend services, shielding those apps from backend code changes. </a:t>
            </a:r>
            <a:endParaRPr/>
          </a:p>
          <a:p>
            <a:pPr indent="0" lvl="0" marL="0">
              <a:spcBef>
                <a:spcPts val="0"/>
              </a:spcBef>
              <a:spcAft>
                <a:spcPts val="0"/>
              </a:spcAft>
              <a:buClr>
                <a:schemeClr val="dk1"/>
              </a:buClr>
              <a:buSzPts val="1100"/>
              <a:buFont typeface="Arial"/>
              <a:buNone/>
            </a:pPr>
            <a:r>
              <a:rPr lang="en"/>
              <a:t>As you make backend changes to your services, apps continue to call the same API without any interruption.</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n"/>
              <a:t>http://docs.apigee.com/api-services/content/understanding-apis-and-api-proxies</a:t>
            </a:r>
            <a:endParaRPr/>
          </a:p>
          <a:p>
            <a:pPr indent="0" lvl="0" marL="0" rtl="0">
              <a:spcBef>
                <a:spcPts val="0"/>
              </a:spcBef>
              <a:spcAft>
                <a:spcPts val="0"/>
              </a:spcAft>
              <a:buNone/>
            </a:pPr>
            <a:r>
              <a:t/>
            </a:r>
            <a:endParaRPr/>
          </a:p>
        </p:txBody>
      </p:sp>
      <p:sp>
        <p:nvSpPr>
          <p:cNvPr id="390" name="Google Shape;390;g1ae11000ff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1ae34e302f_0_2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96" name="Google Shape;396;g1ae34e302f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1ae34e302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ae34e302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200"/>
              </a:spcAft>
              <a:buNone/>
            </a:pPr>
            <a:r>
              <a:t/>
            </a:r>
            <a:endParaRPr sz="1050">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ae11000ff_0_1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9" name="Google Shape;409;g1ae11000ff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197b8d1c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97b8d1c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1" name="Google Shape;11;p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nak you" showMasterSp="0">
  <p:cSld name="Thnak you">
    <p:spTree>
      <p:nvGrpSpPr>
        <p:cNvPr id="88" name="Shape 88"/>
        <p:cNvGrpSpPr/>
        <p:nvPr/>
      </p:nvGrpSpPr>
      <p:grpSpPr>
        <a:xfrm>
          <a:off x="0" y="0"/>
          <a:ext cx="0" cy="0"/>
          <a:chOff x="0" y="0"/>
          <a:chExt cx="0" cy="0"/>
        </a:xfrm>
      </p:grpSpPr>
      <p:sp>
        <p:nvSpPr>
          <p:cNvPr id="89" name="Google Shape;89;p11"/>
          <p:cNvSpPr/>
          <p:nvPr/>
        </p:nvSpPr>
        <p:spPr>
          <a:xfrm>
            <a:off x="0" y="0"/>
            <a:ext cx="9144000" cy="51435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500">
              <a:solidFill>
                <a:srgbClr val="5A5A5A"/>
              </a:solidFill>
              <a:latin typeface="Helvetica Neue"/>
              <a:ea typeface="Helvetica Neue"/>
              <a:cs typeface="Helvetica Neue"/>
              <a:sym typeface="Helvetica Neue"/>
            </a:endParaRPr>
          </a:p>
        </p:txBody>
      </p:sp>
      <p:pic>
        <p:nvPicPr>
          <p:cNvPr id="90" name="Google Shape;90;p11"/>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91" name="Google Shape;91;p11"/>
          <p:cNvGrpSpPr/>
          <p:nvPr/>
        </p:nvGrpSpPr>
        <p:grpSpPr>
          <a:xfrm>
            <a:off x="2894798" y="3610306"/>
            <a:ext cx="3710127" cy="1606188"/>
            <a:chOff x="7718507" y="9044624"/>
            <a:chExt cx="11964291" cy="5181251"/>
          </a:xfrm>
        </p:grpSpPr>
        <p:sp>
          <p:nvSpPr>
            <p:cNvPr id="92" name="Google Shape;92;p11"/>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3" name="Google Shape;93;p11"/>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4" name="Google Shape;94;p11"/>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5" name="Google Shape;95;p11"/>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6" name="Google Shape;96;p11"/>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97" name="Google Shape;97;p11"/>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8" name="Google Shape;98;p11"/>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99" name="Google Shape;99;p11"/>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0" name="Google Shape;100;p11"/>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1" name="Google Shape;101;p11"/>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2" name="Google Shape;102;p11"/>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3" name="Google Shape;103;p11"/>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4" name="Google Shape;104;p11"/>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105" name="Google Shape;105;p11"/>
          <p:cNvGrpSpPr/>
          <p:nvPr/>
        </p:nvGrpSpPr>
        <p:grpSpPr>
          <a:xfrm>
            <a:off x="744162" y="489663"/>
            <a:ext cx="1162148" cy="384953"/>
            <a:chOff x="5813496" y="4786016"/>
            <a:chExt cx="12756843" cy="4230255"/>
          </a:xfrm>
        </p:grpSpPr>
        <p:sp>
          <p:nvSpPr>
            <p:cNvPr id="106" name="Google Shape;106;p11"/>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7" name="Google Shape;107;p11"/>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8" name="Google Shape;108;p11"/>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09" name="Google Shape;109;p11"/>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0" name="Google Shape;110;p11"/>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1" name="Google Shape;111;p11"/>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112" name="Google Shape;112;p11"/>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113" name="Google Shape;113;p11"/>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114" name="Google Shape;114;p11"/>
          <p:cNvSpPr txBox="1"/>
          <p:nvPr/>
        </p:nvSpPr>
        <p:spPr>
          <a:xfrm>
            <a:off x="748910" y="2259005"/>
            <a:ext cx="5165100" cy="657900"/>
          </a:xfrm>
          <a:prstGeom prst="rect">
            <a:avLst/>
          </a:prstGeom>
          <a:noFill/>
          <a:ln>
            <a:noFill/>
          </a:ln>
        </p:spPr>
        <p:txBody>
          <a:bodyPr anchorCtr="0" anchor="t" bIns="68625" lIns="34300" spcFirstLastPara="1" rIns="34300" wrap="square" tIns="34300">
            <a:noAutofit/>
          </a:bodyPr>
          <a:lstStyle/>
          <a:p>
            <a:pPr indent="0" lvl="0" marL="0" marR="0" rtl="0" algn="l">
              <a:spcBef>
                <a:spcPts val="0"/>
              </a:spcBef>
              <a:spcAft>
                <a:spcPts val="0"/>
              </a:spcAft>
              <a:buNone/>
            </a:pPr>
            <a:r>
              <a:rPr lang="en" sz="3600">
                <a:solidFill>
                  <a:srgbClr val="FFFFFF"/>
                </a:solidFill>
                <a:latin typeface="Helvetica Neue"/>
                <a:ea typeface="Helvetica Neue"/>
                <a:cs typeface="Helvetica Neue"/>
                <a:sym typeface="Helvetica Neue"/>
              </a:rPr>
              <a:t>Thank you</a:t>
            </a:r>
            <a:endParaRPr sz="11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119" name="Shape 119"/>
        <p:cNvGrpSpPr/>
        <p:nvPr/>
      </p:nvGrpSpPr>
      <p:grpSpPr>
        <a:xfrm>
          <a:off x="0" y="0"/>
          <a:ext cx="0" cy="0"/>
          <a:chOff x="0" y="0"/>
          <a:chExt cx="0" cy="0"/>
        </a:xfrm>
      </p:grpSpPr>
      <p:sp>
        <p:nvSpPr>
          <p:cNvPr id="120" name="Google Shape;120;p1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1" name="Google Shape;121;p1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2" name="Google Shape;122;p1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123" name="Shape 123"/>
        <p:cNvGrpSpPr/>
        <p:nvPr/>
      </p:nvGrpSpPr>
      <p:grpSpPr>
        <a:xfrm>
          <a:off x="0" y="0"/>
          <a:ext cx="0" cy="0"/>
          <a:chOff x="0" y="0"/>
          <a:chExt cx="0" cy="0"/>
        </a:xfrm>
      </p:grpSpPr>
      <p:sp>
        <p:nvSpPr>
          <p:cNvPr id="124" name="Google Shape;124;p1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5" name="Google Shape;125;p1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6" name="Google Shape;126;p14"/>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127" name="Shape 127"/>
        <p:cNvGrpSpPr/>
        <p:nvPr/>
      </p:nvGrpSpPr>
      <p:grpSpPr>
        <a:xfrm>
          <a:off x="0" y="0"/>
          <a:ext cx="0" cy="0"/>
          <a:chOff x="0" y="0"/>
          <a:chExt cx="0" cy="0"/>
        </a:xfrm>
      </p:grpSpPr>
      <p:grpSp>
        <p:nvGrpSpPr>
          <p:cNvPr id="128" name="Google Shape;128;p15"/>
          <p:cNvGrpSpPr/>
          <p:nvPr/>
        </p:nvGrpSpPr>
        <p:grpSpPr>
          <a:xfrm>
            <a:off x="-19118" y="4626758"/>
            <a:ext cx="9182236" cy="548378"/>
            <a:chOff x="-19118" y="4617750"/>
            <a:chExt cx="9182236" cy="548378"/>
          </a:xfrm>
        </p:grpSpPr>
        <p:sp>
          <p:nvSpPr>
            <p:cNvPr id="129" name="Google Shape;129;p15"/>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30" name="Google Shape;130;p15"/>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31" name="Google Shape;131;p1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32" name="Google Shape;132;p1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3" name="Google Shape;133;p15"/>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34" name="Google Shape;134;p1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135" name="Shape 135"/>
        <p:cNvGrpSpPr/>
        <p:nvPr/>
      </p:nvGrpSpPr>
      <p:grpSpPr>
        <a:xfrm>
          <a:off x="0" y="0"/>
          <a:ext cx="0" cy="0"/>
          <a:chOff x="0" y="0"/>
          <a:chExt cx="0" cy="0"/>
        </a:xfrm>
      </p:grpSpPr>
      <p:sp>
        <p:nvSpPr>
          <p:cNvPr id="136" name="Google Shape;136;p1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7" name="Google Shape;137;p16"/>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38" name="Google Shape;138;p16"/>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139" name="Google Shape;139;p1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40" name="Google Shape;140;p16"/>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41" name="Google Shape;141;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142" name="Shape 142"/>
        <p:cNvGrpSpPr/>
        <p:nvPr/>
      </p:nvGrpSpPr>
      <p:grpSpPr>
        <a:xfrm>
          <a:off x="0" y="0"/>
          <a:ext cx="0" cy="0"/>
          <a:chOff x="0" y="0"/>
          <a:chExt cx="0" cy="0"/>
        </a:xfrm>
      </p:grpSpPr>
      <p:sp>
        <p:nvSpPr>
          <p:cNvPr id="143" name="Google Shape;143;p1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4" name="Google Shape;144;p17"/>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45" name="Google Shape;145;p17"/>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46" name="Google Shape;146;p17"/>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147" name="Google Shape;147;p1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48" name="Google Shape;148;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149" name="Shape 149"/>
        <p:cNvGrpSpPr/>
        <p:nvPr/>
      </p:nvGrpSpPr>
      <p:grpSpPr>
        <a:xfrm>
          <a:off x="0" y="0"/>
          <a:ext cx="0" cy="0"/>
          <a:chOff x="0" y="0"/>
          <a:chExt cx="0" cy="0"/>
        </a:xfrm>
      </p:grpSpPr>
      <p:sp>
        <p:nvSpPr>
          <p:cNvPr id="150" name="Google Shape;150;p1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1" name="Google Shape;151;p18"/>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152" name="Google Shape;152;p18"/>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153" name="Google Shape;153;p1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54" name="Google Shape;154;p18"/>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55" name="Google Shape;155;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156" name="Shape 156"/>
        <p:cNvGrpSpPr/>
        <p:nvPr/>
      </p:nvGrpSpPr>
      <p:grpSpPr>
        <a:xfrm>
          <a:off x="0" y="0"/>
          <a:ext cx="0" cy="0"/>
          <a:chOff x="0" y="0"/>
          <a:chExt cx="0" cy="0"/>
        </a:xfrm>
      </p:grpSpPr>
      <p:sp>
        <p:nvSpPr>
          <p:cNvPr id="157" name="Google Shape;157;p19"/>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58" name="Google Shape;158;p19"/>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159" name="Google Shape;159;p1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160" name="Google Shape;160;p1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1" name="Google Shape;161;p19"/>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62" name="Google Shape;162;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163" name="Shape 163"/>
        <p:cNvGrpSpPr/>
        <p:nvPr/>
      </p:nvGrpSpPr>
      <p:grpSpPr>
        <a:xfrm>
          <a:off x="0" y="0"/>
          <a:ext cx="0" cy="0"/>
          <a:chOff x="0" y="0"/>
          <a:chExt cx="0" cy="0"/>
        </a:xfrm>
      </p:grpSpPr>
      <p:sp>
        <p:nvSpPr>
          <p:cNvPr id="164" name="Google Shape;164;p20"/>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65" name="Google Shape;165;p2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6" name="Google Shape;166;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67" name="Google Shape;167;p20"/>
          <p:cNvGrpSpPr/>
          <p:nvPr/>
        </p:nvGrpSpPr>
        <p:grpSpPr>
          <a:xfrm>
            <a:off x="-19118" y="4626758"/>
            <a:ext cx="9182236" cy="548378"/>
            <a:chOff x="-19118" y="4617750"/>
            <a:chExt cx="9182236" cy="548378"/>
          </a:xfrm>
        </p:grpSpPr>
        <p:sp>
          <p:nvSpPr>
            <p:cNvPr id="168" name="Google Shape;168;p20"/>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69" name="Google Shape;169;p20"/>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70" name="Google Shape;170;p20"/>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171" name="Shape 171"/>
        <p:cNvGrpSpPr/>
        <p:nvPr/>
      </p:nvGrpSpPr>
      <p:grpSpPr>
        <a:xfrm>
          <a:off x="0" y="0"/>
          <a:ext cx="0" cy="0"/>
          <a:chOff x="0" y="0"/>
          <a:chExt cx="0" cy="0"/>
        </a:xfrm>
      </p:grpSpPr>
      <p:sp>
        <p:nvSpPr>
          <p:cNvPr id="172" name="Google Shape;172;p21"/>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73" name="Google Shape;173;p2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4" name="Google Shape;174;p21"/>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175" name="Google Shape;175;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76" name="Google Shape;176;p21"/>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2" name="Shape 12"/>
        <p:cNvGrpSpPr/>
        <p:nvPr/>
      </p:nvGrpSpPr>
      <p:grpSpPr>
        <a:xfrm>
          <a:off x="0" y="0"/>
          <a:ext cx="0" cy="0"/>
          <a:chOff x="0" y="0"/>
          <a:chExt cx="0" cy="0"/>
        </a:xfrm>
      </p:grpSpPr>
      <p:grpSp>
        <p:nvGrpSpPr>
          <p:cNvPr id="13" name="Google Shape;13;p3"/>
          <p:cNvGrpSpPr/>
          <p:nvPr/>
        </p:nvGrpSpPr>
        <p:grpSpPr>
          <a:xfrm>
            <a:off x="-10312" y="-8075"/>
            <a:ext cx="9164625" cy="5169875"/>
            <a:chOff x="-10312" y="-8075"/>
            <a:chExt cx="9164625" cy="5169875"/>
          </a:xfrm>
        </p:grpSpPr>
        <p:sp>
          <p:nvSpPr>
            <p:cNvPr id="14" name="Google Shape;14;p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5" name="Google Shape;15;p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16" name="Google Shape;16;p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17" name="Google Shape;17;p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177" name="Shape 177"/>
        <p:cNvGrpSpPr/>
        <p:nvPr/>
      </p:nvGrpSpPr>
      <p:grpSpPr>
        <a:xfrm>
          <a:off x="0" y="0"/>
          <a:ext cx="0" cy="0"/>
          <a:chOff x="0" y="0"/>
          <a:chExt cx="0" cy="0"/>
        </a:xfrm>
      </p:grpSpPr>
      <p:sp>
        <p:nvSpPr>
          <p:cNvPr id="178" name="Google Shape;178;p22"/>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79" name="Google Shape;179;p2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0" name="Google Shape;180;p22"/>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181" name="Google Shape;181;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82" name="Google Shape;182;p22"/>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183" name="Shape 183"/>
        <p:cNvGrpSpPr/>
        <p:nvPr/>
      </p:nvGrpSpPr>
      <p:grpSpPr>
        <a:xfrm>
          <a:off x="0" y="0"/>
          <a:ext cx="0" cy="0"/>
          <a:chOff x="0" y="0"/>
          <a:chExt cx="0" cy="0"/>
        </a:xfrm>
      </p:grpSpPr>
      <p:sp>
        <p:nvSpPr>
          <p:cNvPr id="184" name="Google Shape;184;p2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5" name="Google Shape;185;p23"/>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86" name="Google Shape;186;p23"/>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187" name="Google Shape;187;p2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88" name="Google Shape;188;p23"/>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189" name="Shape 189"/>
        <p:cNvGrpSpPr/>
        <p:nvPr/>
      </p:nvGrpSpPr>
      <p:grpSpPr>
        <a:xfrm>
          <a:off x="0" y="0"/>
          <a:ext cx="0" cy="0"/>
          <a:chOff x="0" y="0"/>
          <a:chExt cx="0" cy="0"/>
        </a:xfrm>
      </p:grpSpPr>
      <p:sp>
        <p:nvSpPr>
          <p:cNvPr id="190" name="Google Shape;190;p2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1" name="Google Shape;191;p24"/>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192" name="Google Shape;192;p24"/>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193" name="Google Shape;193;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94" name="Google Shape;194;p24"/>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195" name="Shape 195"/>
        <p:cNvGrpSpPr/>
        <p:nvPr/>
      </p:nvGrpSpPr>
      <p:grpSpPr>
        <a:xfrm>
          <a:off x="0" y="0"/>
          <a:ext cx="0" cy="0"/>
          <a:chOff x="0" y="0"/>
          <a:chExt cx="0" cy="0"/>
        </a:xfrm>
      </p:grpSpPr>
      <p:sp>
        <p:nvSpPr>
          <p:cNvPr id="196" name="Google Shape;196;p25"/>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97" name="Google Shape;197;p25"/>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198" name="Google Shape;198;p2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9" name="Google Shape;199;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200" name="Google Shape;200;p25"/>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201" name="Shape 20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202" name="Shape 202"/>
        <p:cNvGrpSpPr/>
        <p:nvPr/>
      </p:nvGrpSpPr>
      <p:grpSpPr>
        <a:xfrm>
          <a:off x="0" y="0"/>
          <a:ext cx="0" cy="0"/>
          <a:chOff x="0" y="0"/>
          <a:chExt cx="0" cy="0"/>
        </a:xfrm>
      </p:grpSpPr>
      <p:sp>
        <p:nvSpPr>
          <p:cNvPr id="203" name="Google Shape;203;p27"/>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4" name="Google Shape;204;p2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205" name="Google Shape;205;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06" name="Google Shape;206;p2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207" name="Shape 207"/>
        <p:cNvGrpSpPr/>
        <p:nvPr/>
      </p:nvGrpSpPr>
      <p:grpSpPr>
        <a:xfrm>
          <a:off x="0" y="0"/>
          <a:ext cx="0" cy="0"/>
          <a:chOff x="0" y="0"/>
          <a:chExt cx="0" cy="0"/>
        </a:xfrm>
      </p:grpSpPr>
      <p:sp>
        <p:nvSpPr>
          <p:cNvPr id="208" name="Google Shape;208;p28"/>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9" name="Google Shape;209;p2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0" name="Google Shape;210;p2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1" name="Google Shape;211;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12" name="Google Shape;212;p2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213" name="Shape 213"/>
        <p:cNvGrpSpPr/>
        <p:nvPr/>
      </p:nvGrpSpPr>
      <p:grpSpPr>
        <a:xfrm>
          <a:off x="0" y="0"/>
          <a:ext cx="0" cy="0"/>
          <a:chOff x="0" y="0"/>
          <a:chExt cx="0" cy="0"/>
        </a:xfrm>
      </p:grpSpPr>
      <p:sp>
        <p:nvSpPr>
          <p:cNvPr id="214" name="Google Shape;214;p29"/>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5" name="Google Shape;215;p2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6" name="Google Shape;216;p29"/>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7" name="Google Shape;217;p29"/>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8" name="Google Shape;218;p29"/>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9" name="Google Shape;219;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20" name="Google Shape;220;p2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221" name="Shape 221"/>
        <p:cNvGrpSpPr/>
        <p:nvPr/>
      </p:nvGrpSpPr>
      <p:grpSpPr>
        <a:xfrm>
          <a:off x="0" y="0"/>
          <a:ext cx="0" cy="0"/>
          <a:chOff x="0" y="0"/>
          <a:chExt cx="0" cy="0"/>
        </a:xfrm>
      </p:grpSpPr>
      <p:sp>
        <p:nvSpPr>
          <p:cNvPr id="222" name="Google Shape;222;p30"/>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3" name="Google Shape;223;p3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4" name="Google Shape;224;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25" name="Google Shape;225;p3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226" name="Shape 226"/>
        <p:cNvGrpSpPr/>
        <p:nvPr/>
      </p:nvGrpSpPr>
      <p:grpSpPr>
        <a:xfrm>
          <a:off x="0" y="0"/>
          <a:ext cx="0" cy="0"/>
          <a:chOff x="0" y="0"/>
          <a:chExt cx="0" cy="0"/>
        </a:xfrm>
      </p:grpSpPr>
      <p:sp>
        <p:nvSpPr>
          <p:cNvPr id="227" name="Google Shape;227;p31"/>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8" name="Google Shape;228;p3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29" name="Google Shape;229;p3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30" name="Google Shape;230;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31" name="Google Shape;231;p3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18" name="Shape 18"/>
        <p:cNvGrpSpPr/>
        <p:nvPr/>
      </p:nvGrpSpPr>
      <p:grpSpPr>
        <a:xfrm>
          <a:off x="0" y="0"/>
          <a:ext cx="0" cy="0"/>
          <a:chOff x="0" y="0"/>
          <a:chExt cx="0" cy="0"/>
        </a:xfrm>
      </p:grpSpPr>
      <p:grpSp>
        <p:nvGrpSpPr>
          <p:cNvPr id="19" name="Google Shape;19;p4"/>
          <p:cNvGrpSpPr/>
          <p:nvPr/>
        </p:nvGrpSpPr>
        <p:grpSpPr>
          <a:xfrm>
            <a:off x="-1775" y="-600"/>
            <a:ext cx="9153800" cy="5144175"/>
            <a:chOff x="-1775" y="-600"/>
            <a:chExt cx="9153800" cy="5144175"/>
          </a:xfrm>
        </p:grpSpPr>
        <p:sp>
          <p:nvSpPr>
            <p:cNvPr id="20" name="Google Shape;20;p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2" name="Google Shape;22;p4"/>
          <p:cNvGrpSpPr/>
          <p:nvPr/>
        </p:nvGrpSpPr>
        <p:grpSpPr>
          <a:xfrm>
            <a:off x="-3" y="4529830"/>
            <a:ext cx="5098103" cy="613675"/>
            <a:chOff x="-3" y="4529830"/>
            <a:chExt cx="5098103" cy="613675"/>
          </a:xfrm>
        </p:grpSpPr>
        <p:sp>
          <p:nvSpPr>
            <p:cNvPr id="23" name="Google Shape;23;p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4" name="Google Shape;24;p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5" name="Google Shape;25;p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6" name="Google Shape;26;p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232" name="Shape 232"/>
        <p:cNvGrpSpPr/>
        <p:nvPr/>
      </p:nvGrpSpPr>
      <p:grpSpPr>
        <a:xfrm>
          <a:off x="0" y="0"/>
          <a:ext cx="0" cy="0"/>
          <a:chOff x="0" y="0"/>
          <a:chExt cx="0" cy="0"/>
        </a:xfrm>
      </p:grpSpPr>
      <p:sp>
        <p:nvSpPr>
          <p:cNvPr id="233" name="Google Shape;233;p32"/>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4" name="Google Shape;234;p3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35" name="Google Shape;235;p32"/>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36" name="Google Shape;236;p32"/>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37" name="Google Shape;237;p32"/>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38" name="Google Shape;238;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39" name="Google Shape;239;p3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240" name="Shape 240"/>
        <p:cNvGrpSpPr/>
        <p:nvPr/>
      </p:nvGrpSpPr>
      <p:grpSpPr>
        <a:xfrm>
          <a:off x="0" y="0"/>
          <a:ext cx="0" cy="0"/>
          <a:chOff x="0" y="0"/>
          <a:chExt cx="0" cy="0"/>
        </a:xfrm>
      </p:grpSpPr>
      <p:sp>
        <p:nvSpPr>
          <p:cNvPr id="241" name="Google Shape;241;p33"/>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2" name="Google Shape;242;p3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3" name="Google Shape;243;p3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44" name="Google Shape;244;p3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245" name="Shape 245"/>
        <p:cNvGrpSpPr/>
        <p:nvPr/>
      </p:nvGrpSpPr>
      <p:grpSpPr>
        <a:xfrm>
          <a:off x="0" y="0"/>
          <a:ext cx="0" cy="0"/>
          <a:chOff x="0" y="0"/>
          <a:chExt cx="0" cy="0"/>
        </a:xfrm>
      </p:grpSpPr>
      <p:sp>
        <p:nvSpPr>
          <p:cNvPr id="246" name="Google Shape;246;p34"/>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7" name="Google Shape;247;p3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8" name="Google Shape;248;p3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49" name="Google Shape;249;p3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50" name="Google Shape;250;p3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251" name="Shape 251"/>
        <p:cNvGrpSpPr/>
        <p:nvPr/>
      </p:nvGrpSpPr>
      <p:grpSpPr>
        <a:xfrm>
          <a:off x="0" y="0"/>
          <a:ext cx="0" cy="0"/>
          <a:chOff x="0" y="0"/>
          <a:chExt cx="0" cy="0"/>
        </a:xfrm>
      </p:grpSpPr>
      <p:sp>
        <p:nvSpPr>
          <p:cNvPr id="252" name="Google Shape;252;p35"/>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3" name="Google Shape;253;p35"/>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4" name="Google Shape;254;p3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55" name="Google Shape;255;p35"/>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6" name="Google Shape;256;p35"/>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57" name="Google Shape;257;p3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58" name="Google Shape;258;p3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259" name="Shape 259"/>
        <p:cNvGrpSpPr/>
        <p:nvPr/>
      </p:nvGrpSpPr>
      <p:grpSpPr>
        <a:xfrm>
          <a:off x="0" y="0"/>
          <a:ext cx="0" cy="0"/>
          <a:chOff x="0" y="0"/>
          <a:chExt cx="0" cy="0"/>
        </a:xfrm>
      </p:grpSpPr>
      <p:sp>
        <p:nvSpPr>
          <p:cNvPr id="260" name="Google Shape;260;p36"/>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1" name="Google Shape;261;p3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2" name="Google Shape;262;p3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3" name="Google Shape;263;p3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264" name="Shape 264"/>
        <p:cNvGrpSpPr/>
        <p:nvPr/>
      </p:nvGrpSpPr>
      <p:grpSpPr>
        <a:xfrm>
          <a:off x="0" y="0"/>
          <a:ext cx="0" cy="0"/>
          <a:chOff x="0" y="0"/>
          <a:chExt cx="0" cy="0"/>
        </a:xfrm>
      </p:grpSpPr>
      <p:sp>
        <p:nvSpPr>
          <p:cNvPr id="265" name="Google Shape;265;p37"/>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6" name="Google Shape;266;p3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67" name="Google Shape;267;p37"/>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68" name="Google Shape;268;p3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69" name="Google Shape;269;p3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270" name="Shape 270"/>
        <p:cNvGrpSpPr/>
        <p:nvPr/>
      </p:nvGrpSpPr>
      <p:grpSpPr>
        <a:xfrm>
          <a:off x="0" y="0"/>
          <a:ext cx="0" cy="0"/>
          <a:chOff x="0" y="0"/>
          <a:chExt cx="0" cy="0"/>
        </a:xfrm>
      </p:grpSpPr>
      <p:sp>
        <p:nvSpPr>
          <p:cNvPr id="271" name="Google Shape;271;p38"/>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2" name="Google Shape;272;p3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73" name="Google Shape;273;p3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4" name="Google Shape;274;p38"/>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5" name="Google Shape;275;p38"/>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76" name="Google Shape;276;p3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77" name="Google Shape;277;p3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278" name="Shape 278"/>
        <p:cNvGrpSpPr/>
        <p:nvPr/>
      </p:nvGrpSpPr>
      <p:grpSpPr>
        <a:xfrm>
          <a:off x="0" y="0"/>
          <a:ext cx="0" cy="0"/>
          <a:chOff x="0" y="0"/>
          <a:chExt cx="0" cy="0"/>
        </a:xfrm>
      </p:grpSpPr>
      <p:sp>
        <p:nvSpPr>
          <p:cNvPr id="279" name="Google Shape;279;p39"/>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0" name="Google Shape;280;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81" name="Google Shape;281;p3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82" name="Google Shape;282;p39"/>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283" name="Google Shape;283;p3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84" name="Google Shape;284;p3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85" name="Google Shape;285;p39"/>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6" name="Google Shape;286;p39"/>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287" name="Shape 287"/>
        <p:cNvGrpSpPr/>
        <p:nvPr/>
      </p:nvGrpSpPr>
      <p:grpSpPr>
        <a:xfrm>
          <a:off x="0" y="0"/>
          <a:ext cx="0" cy="0"/>
          <a:chOff x="0" y="0"/>
          <a:chExt cx="0" cy="0"/>
        </a:xfrm>
      </p:grpSpPr>
      <p:sp>
        <p:nvSpPr>
          <p:cNvPr id="288" name="Google Shape;288;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89" name="Google Shape;289;p40"/>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90" name="Google Shape;290;p40"/>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Google Shape;291;p40"/>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2" name="Google Shape;292;p40"/>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93" name="Google Shape;293;p4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94" name="Google Shape;294;p4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295" name="Shape 295"/>
        <p:cNvGrpSpPr/>
        <p:nvPr/>
      </p:nvGrpSpPr>
      <p:grpSpPr>
        <a:xfrm>
          <a:off x="0" y="0"/>
          <a:ext cx="0" cy="0"/>
          <a:chOff x="0" y="0"/>
          <a:chExt cx="0" cy="0"/>
        </a:xfrm>
      </p:grpSpPr>
      <p:sp>
        <p:nvSpPr>
          <p:cNvPr id="296" name="Google Shape;296;p41"/>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Google Shape;297;p41"/>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8" name="Google Shape;298;p41"/>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99" name="Google Shape;299;p41"/>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00" name="Google Shape;300;p4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27" name="Shape 27"/>
        <p:cNvGrpSpPr/>
        <p:nvPr/>
      </p:nvGrpSpPr>
      <p:grpSpPr>
        <a:xfrm>
          <a:off x="0" y="0"/>
          <a:ext cx="0" cy="0"/>
          <a:chOff x="0" y="0"/>
          <a:chExt cx="0" cy="0"/>
        </a:xfrm>
      </p:grpSpPr>
      <p:sp>
        <p:nvSpPr>
          <p:cNvPr id="28" name="Google Shape;28;p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 name="Google Shape;29;p5"/>
          <p:cNvGrpSpPr/>
          <p:nvPr/>
        </p:nvGrpSpPr>
        <p:grpSpPr>
          <a:xfrm>
            <a:off x="-3" y="4529830"/>
            <a:ext cx="5098103" cy="613675"/>
            <a:chOff x="-3" y="4529830"/>
            <a:chExt cx="5098103" cy="613675"/>
          </a:xfrm>
        </p:grpSpPr>
        <p:sp>
          <p:nvSpPr>
            <p:cNvPr id="30" name="Google Shape;30;p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1" name="Google Shape;31;p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 name="Google Shape;32;p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3" name="Google Shape;33;p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301" name="Shape 301"/>
        <p:cNvGrpSpPr/>
        <p:nvPr/>
      </p:nvGrpSpPr>
      <p:grpSpPr>
        <a:xfrm>
          <a:off x="0" y="0"/>
          <a:ext cx="0" cy="0"/>
          <a:chOff x="0" y="0"/>
          <a:chExt cx="0" cy="0"/>
        </a:xfrm>
      </p:grpSpPr>
      <p:sp>
        <p:nvSpPr>
          <p:cNvPr id="302" name="Google Shape;302;p42"/>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3" name="Google Shape;303;p42"/>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4" name="Google Shape;304;p42"/>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05" name="Google Shape;305;p4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06" name="Google Shape;306;p4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307" name="Shape 307"/>
        <p:cNvGrpSpPr/>
        <p:nvPr/>
      </p:nvGrpSpPr>
      <p:grpSpPr>
        <a:xfrm>
          <a:off x="0" y="0"/>
          <a:ext cx="0" cy="0"/>
          <a:chOff x="0" y="0"/>
          <a:chExt cx="0" cy="0"/>
        </a:xfrm>
      </p:grpSpPr>
      <p:sp>
        <p:nvSpPr>
          <p:cNvPr id="308" name="Google Shape;308;p43"/>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9" name="Google Shape;309;p43"/>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0" name="Google Shape;310;p43"/>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311" name="Google Shape;311;p43"/>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312" name="Google Shape;312;p4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313" name="Shape 313"/>
        <p:cNvGrpSpPr/>
        <p:nvPr/>
      </p:nvGrpSpPr>
      <p:grpSpPr>
        <a:xfrm>
          <a:off x="0" y="0"/>
          <a:ext cx="0" cy="0"/>
          <a:chOff x="0" y="0"/>
          <a:chExt cx="0" cy="0"/>
        </a:xfrm>
      </p:grpSpPr>
      <p:grpSp>
        <p:nvGrpSpPr>
          <p:cNvPr id="314" name="Google Shape;314;p44"/>
          <p:cNvGrpSpPr/>
          <p:nvPr/>
        </p:nvGrpSpPr>
        <p:grpSpPr>
          <a:xfrm>
            <a:off x="-10312" y="-8075"/>
            <a:ext cx="9164625" cy="5169875"/>
            <a:chOff x="-10312" y="-8075"/>
            <a:chExt cx="9164625" cy="5169875"/>
          </a:xfrm>
        </p:grpSpPr>
        <p:sp>
          <p:nvSpPr>
            <p:cNvPr id="315" name="Google Shape;315;p44"/>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316" name="Google Shape;316;p44"/>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317" name="Google Shape;317;p44"/>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318" name="Google Shape;318;p44"/>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319" name="Shape 319"/>
        <p:cNvGrpSpPr/>
        <p:nvPr/>
      </p:nvGrpSpPr>
      <p:grpSpPr>
        <a:xfrm>
          <a:off x="0" y="0"/>
          <a:ext cx="0" cy="0"/>
          <a:chOff x="0" y="0"/>
          <a:chExt cx="0" cy="0"/>
        </a:xfrm>
      </p:grpSpPr>
      <p:sp>
        <p:nvSpPr>
          <p:cNvPr id="320" name="Google Shape;320;p4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1" name="Google Shape;321;p45"/>
          <p:cNvGrpSpPr/>
          <p:nvPr/>
        </p:nvGrpSpPr>
        <p:grpSpPr>
          <a:xfrm>
            <a:off x="-3" y="4529830"/>
            <a:ext cx="5098103" cy="613675"/>
            <a:chOff x="-3" y="4529830"/>
            <a:chExt cx="5098103" cy="613675"/>
          </a:xfrm>
        </p:grpSpPr>
        <p:sp>
          <p:nvSpPr>
            <p:cNvPr id="322" name="Google Shape;322;p4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23" name="Google Shape;323;p4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4" name="Google Shape;324;p4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25" name="Google Shape;325;p4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326" name="Shape 326"/>
        <p:cNvGrpSpPr/>
        <p:nvPr/>
      </p:nvGrpSpPr>
      <p:grpSpPr>
        <a:xfrm>
          <a:off x="0" y="0"/>
          <a:ext cx="0" cy="0"/>
          <a:chOff x="0" y="0"/>
          <a:chExt cx="0" cy="0"/>
        </a:xfrm>
      </p:grpSpPr>
      <p:grpSp>
        <p:nvGrpSpPr>
          <p:cNvPr id="327" name="Google Shape;327;p46"/>
          <p:cNvGrpSpPr/>
          <p:nvPr/>
        </p:nvGrpSpPr>
        <p:grpSpPr>
          <a:xfrm>
            <a:off x="-10312" y="-8075"/>
            <a:ext cx="9164625" cy="5169875"/>
            <a:chOff x="-10312" y="-8075"/>
            <a:chExt cx="9164625" cy="5169875"/>
          </a:xfrm>
        </p:grpSpPr>
        <p:sp>
          <p:nvSpPr>
            <p:cNvPr id="328" name="Google Shape;328;p46"/>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329" name="Google Shape;329;p46"/>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330" name="Google Shape;330;p4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331" name="Shape 331"/>
        <p:cNvGrpSpPr/>
        <p:nvPr/>
      </p:nvGrpSpPr>
      <p:grpSpPr>
        <a:xfrm>
          <a:off x="0" y="0"/>
          <a:ext cx="0" cy="0"/>
          <a:chOff x="0" y="0"/>
          <a:chExt cx="0" cy="0"/>
        </a:xfrm>
      </p:grpSpPr>
      <p:grpSp>
        <p:nvGrpSpPr>
          <p:cNvPr id="332" name="Google Shape;332;p47"/>
          <p:cNvGrpSpPr/>
          <p:nvPr/>
        </p:nvGrpSpPr>
        <p:grpSpPr>
          <a:xfrm>
            <a:off x="-10312" y="-8075"/>
            <a:ext cx="9164625" cy="5169875"/>
            <a:chOff x="-10312" y="-8075"/>
            <a:chExt cx="9164625" cy="5169875"/>
          </a:xfrm>
        </p:grpSpPr>
        <p:sp>
          <p:nvSpPr>
            <p:cNvPr id="333" name="Google Shape;333;p4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334" name="Google Shape;334;p4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335" name="Google Shape;335;p4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336" name="Shape 336"/>
        <p:cNvGrpSpPr/>
        <p:nvPr/>
      </p:nvGrpSpPr>
      <p:grpSpPr>
        <a:xfrm>
          <a:off x="0" y="0"/>
          <a:ext cx="0" cy="0"/>
          <a:chOff x="0" y="0"/>
          <a:chExt cx="0" cy="0"/>
        </a:xfrm>
      </p:grpSpPr>
      <p:grpSp>
        <p:nvGrpSpPr>
          <p:cNvPr id="337" name="Google Shape;337;p48"/>
          <p:cNvGrpSpPr/>
          <p:nvPr/>
        </p:nvGrpSpPr>
        <p:grpSpPr>
          <a:xfrm>
            <a:off x="-1775" y="-600"/>
            <a:ext cx="9153800" cy="5144175"/>
            <a:chOff x="-1775" y="-600"/>
            <a:chExt cx="9153800" cy="5144175"/>
          </a:xfrm>
        </p:grpSpPr>
        <p:sp>
          <p:nvSpPr>
            <p:cNvPr id="338" name="Google Shape;338;p48"/>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9" name="Google Shape;339;p48"/>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40" name="Google Shape;340;p48"/>
          <p:cNvGrpSpPr/>
          <p:nvPr/>
        </p:nvGrpSpPr>
        <p:grpSpPr>
          <a:xfrm>
            <a:off x="-3" y="4529830"/>
            <a:ext cx="5098103" cy="613675"/>
            <a:chOff x="-3" y="4529830"/>
            <a:chExt cx="5098103" cy="613675"/>
          </a:xfrm>
        </p:grpSpPr>
        <p:sp>
          <p:nvSpPr>
            <p:cNvPr id="341" name="Google Shape;341;p48"/>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42" name="Google Shape;342;p48"/>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43" name="Google Shape;343;p48"/>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44" name="Google Shape;344;p4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345" name="Shape 345"/>
        <p:cNvGrpSpPr/>
        <p:nvPr/>
      </p:nvGrpSpPr>
      <p:grpSpPr>
        <a:xfrm>
          <a:off x="0" y="0"/>
          <a:ext cx="0" cy="0"/>
          <a:chOff x="0" y="0"/>
          <a:chExt cx="0" cy="0"/>
        </a:xfrm>
      </p:grpSpPr>
      <p:grpSp>
        <p:nvGrpSpPr>
          <p:cNvPr id="346" name="Google Shape;346;p49"/>
          <p:cNvGrpSpPr/>
          <p:nvPr/>
        </p:nvGrpSpPr>
        <p:grpSpPr>
          <a:xfrm>
            <a:off x="-2375" y="-2975"/>
            <a:ext cx="9146375" cy="5149450"/>
            <a:chOff x="-2375" y="-2975"/>
            <a:chExt cx="9146375" cy="5149450"/>
          </a:xfrm>
        </p:grpSpPr>
        <p:sp>
          <p:nvSpPr>
            <p:cNvPr id="347" name="Google Shape;347;p49"/>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48" name="Google Shape;348;p49"/>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49" name="Google Shape;349;p49"/>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50" name="Google Shape;350;p49"/>
          <p:cNvGrpSpPr/>
          <p:nvPr/>
        </p:nvGrpSpPr>
        <p:grpSpPr>
          <a:xfrm>
            <a:off x="-3" y="4529830"/>
            <a:ext cx="5098103" cy="613675"/>
            <a:chOff x="-3" y="4529830"/>
            <a:chExt cx="5098103" cy="613675"/>
          </a:xfrm>
        </p:grpSpPr>
        <p:sp>
          <p:nvSpPr>
            <p:cNvPr id="351" name="Google Shape;351;p49"/>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52" name="Google Shape;352;p49"/>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53" name="Google Shape;353;p49"/>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54" name="Google Shape;354;p49"/>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355" name="Shape 355"/>
        <p:cNvGrpSpPr/>
        <p:nvPr/>
      </p:nvGrpSpPr>
      <p:grpSpPr>
        <a:xfrm>
          <a:off x="0" y="0"/>
          <a:ext cx="0" cy="0"/>
          <a:chOff x="0" y="0"/>
          <a:chExt cx="0" cy="0"/>
        </a:xfrm>
      </p:grpSpPr>
      <p:sp>
        <p:nvSpPr>
          <p:cNvPr id="356" name="Google Shape;35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57" name="Google Shape;357;p50"/>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4" name="Shape 34"/>
        <p:cNvGrpSpPr/>
        <p:nvPr/>
      </p:nvGrpSpPr>
      <p:grpSpPr>
        <a:xfrm>
          <a:off x="0" y="0"/>
          <a:ext cx="0" cy="0"/>
          <a:chOff x="0" y="0"/>
          <a:chExt cx="0" cy="0"/>
        </a:xfrm>
      </p:grpSpPr>
      <p:grpSp>
        <p:nvGrpSpPr>
          <p:cNvPr id="35" name="Google Shape;35;p6"/>
          <p:cNvGrpSpPr/>
          <p:nvPr/>
        </p:nvGrpSpPr>
        <p:grpSpPr>
          <a:xfrm>
            <a:off x="-2375" y="-2975"/>
            <a:ext cx="9146375" cy="5149450"/>
            <a:chOff x="-2375" y="-2975"/>
            <a:chExt cx="9146375" cy="5149450"/>
          </a:xfrm>
        </p:grpSpPr>
        <p:sp>
          <p:nvSpPr>
            <p:cNvPr id="36" name="Google Shape;36;p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7" name="Google Shape;37;p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8" name="Google Shape;38;p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9" name="Google Shape;39;p6"/>
          <p:cNvGrpSpPr/>
          <p:nvPr/>
        </p:nvGrpSpPr>
        <p:grpSpPr>
          <a:xfrm>
            <a:off x="-3" y="4529830"/>
            <a:ext cx="5098103" cy="613675"/>
            <a:chOff x="-3" y="4529830"/>
            <a:chExt cx="5098103" cy="613675"/>
          </a:xfrm>
        </p:grpSpPr>
        <p:sp>
          <p:nvSpPr>
            <p:cNvPr id="40" name="Google Shape;40;p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1" name="Google Shape;41;p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2" name="Google Shape;42;p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3" name="Google Shape;43;p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4" name="Shape 44"/>
        <p:cNvGrpSpPr/>
        <p:nvPr/>
      </p:nvGrpSpPr>
      <p:grpSpPr>
        <a:xfrm>
          <a:off x="0" y="0"/>
          <a:ext cx="0" cy="0"/>
          <a:chOff x="0" y="0"/>
          <a:chExt cx="0" cy="0"/>
        </a:xfrm>
      </p:grpSpPr>
      <p:grpSp>
        <p:nvGrpSpPr>
          <p:cNvPr id="45" name="Google Shape;45;p7"/>
          <p:cNvGrpSpPr/>
          <p:nvPr/>
        </p:nvGrpSpPr>
        <p:grpSpPr>
          <a:xfrm>
            <a:off x="-10312" y="-8075"/>
            <a:ext cx="9164625" cy="5169875"/>
            <a:chOff x="-10312" y="-8075"/>
            <a:chExt cx="9164625" cy="5169875"/>
          </a:xfrm>
        </p:grpSpPr>
        <p:sp>
          <p:nvSpPr>
            <p:cNvPr id="46" name="Google Shape;46;p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7" name="Google Shape;47;p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8" name="Google Shape;48;p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9" name="Shape 49"/>
        <p:cNvGrpSpPr/>
        <p:nvPr/>
      </p:nvGrpSpPr>
      <p:grpSpPr>
        <a:xfrm>
          <a:off x="0" y="0"/>
          <a:ext cx="0" cy="0"/>
          <a:chOff x="0" y="0"/>
          <a:chExt cx="0" cy="0"/>
        </a:xfrm>
      </p:grpSpPr>
      <p:grpSp>
        <p:nvGrpSpPr>
          <p:cNvPr id="50" name="Google Shape;50;p8"/>
          <p:cNvGrpSpPr/>
          <p:nvPr/>
        </p:nvGrpSpPr>
        <p:grpSpPr>
          <a:xfrm>
            <a:off x="-10312" y="-8075"/>
            <a:ext cx="9164625" cy="5169875"/>
            <a:chOff x="-10312" y="-8075"/>
            <a:chExt cx="9164625" cy="5169875"/>
          </a:xfrm>
        </p:grpSpPr>
        <p:sp>
          <p:nvSpPr>
            <p:cNvPr id="51" name="Google Shape;51;p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2" name="Google Shape;52;p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3" name="Google Shape;53;p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54" name="Shape 54"/>
        <p:cNvGrpSpPr/>
        <p:nvPr/>
      </p:nvGrpSpPr>
      <p:grpSpPr>
        <a:xfrm>
          <a:off x="0" y="0"/>
          <a:ext cx="0" cy="0"/>
          <a:chOff x="0" y="0"/>
          <a:chExt cx="0" cy="0"/>
        </a:xfrm>
      </p:grpSpPr>
      <p:sp>
        <p:nvSpPr>
          <p:cNvPr id="55" name="Google Shape;55;p9"/>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56" name="Google Shape;56;p9"/>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57" name="Google Shape;57;p9"/>
          <p:cNvGrpSpPr/>
          <p:nvPr/>
        </p:nvGrpSpPr>
        <p:grpSpPr>
          <a:xfrm>
            <a:off x="2894798" y="3610306"/>
            <a:ext cx="3710127" cy="1606188"/>
            <a:chOff x="7718507" y="9044624"/>
            <a:chExt cx="11964291" cy="5181251"/>
          </a:xfrm>
        </p:grpSpPr>
        <p:sp>
          <p:nvSpPr>
            <p:cNvPr id="58" name="Google Shape;58;p9"/>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59" name="Google Shape;59;p9"/>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0" name="Google Shape;60;p9"/>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1" name="Google Shape;61;p9"/>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2" name="Google Shape;62;p9"/>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sp>
        <p:nvSpPr>
          <p:cNvPr id="63" name="Google Shape;63;p9"/>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4" name="Google Shape;64;p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5" name="Google Shape;65;p9"/>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6" name="Google Shape;66;p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7" name="Google Shape;67;p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8" name="Google Shape;68;p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69" name="Google Shape;69;p9"/>
          <p:cNvSpPr/>
          <p:nvPr/>
        </p:nvSpPr>
        <p:spPr>
          <a:xfrm>
            <a:off x="167305" y="4537608"/>
            <a:ext cx="2814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0" name="Google Shape;70;p9"/>
          <p:cNvSpPr/>
          <p:nvPr/>
        </p:nvSpPr>
        <p:spPr>
          <a:xfrm>
            <a:off x="-31977" y="4758551"/>
            <a:ext cx="2814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nvGrpSpPr>
          <p:cNvPr id="71" name="Google Shape;71;p9"/>
          <p:cNvGrpSpPr/>
          <p:nvPr/>
        </p:nvGrpSpPr>
        <p:grpSpPr>
          <a:xfrm>
            <a:off x="744162" y="489663"/>
            <a:ext cx="1162148" cy="384953"/>
            <a:chOff x="5813496" y="4786016"/>
            <a:chExt cx="12756843" cy="4230255"/>
          </a:xfrm>
        </p:grpSpPr>
        <p:sp>
          <p:nvSpPr>
            <p:cNvPr id="72" name="Google Shape;72;p9"/>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3" name="Google Shape;73;p9"/>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4" name="Google Shape;74;p9"/>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5" name="Google Shape;75;p9"/>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6" name="Google Shape;76;p9"/>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7" name="Google Shape;77;p9"/>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sp>
          <p:nvSpPr>
            <p:cNvPr id="78" name="Google Shape;78;p9"/>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dk1"/>
                </a:solidFill>
                <a:latin typeface="Helvetica Neue"/>
                <a:ea typeface="Helvetica Neue"/>
                <a:cs typeface="Helvetica Neue"/>
                <a:sym typeface="Helvetica Neue"/>
              </a:endParaRPr>
            </a:p>
          </p:txBody>
        </p:sp>
      </p:grpSp>
      <p:cxnSp>
        <p:nvCxnSpPr>
          <p:cNvPr id="79" name="Google Shape;79;p9"/>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80" name="Google Shape;80;p9"/>
          <p:cNvSpPr txBox="1"/>
          <p:nvPr>
            <p:ph type="ctrTitle"/>
          </p:nvPr>
        </p:nvSpPr>
        <p:spPr>
          <a:xfrm>
            <a:off x="713928" y="1872982"/>
            <a:ext cx="6070500" cy="103230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1" name="Google Shape;81;p9"/>
          <p:cNvSpPr txBox="1"/>
          <p:nvPr>
            <p:ph idx="1" type="body"/>
          </p:nvPr>
        </p:nvSpPr>
        <p:spPr>
          <a:xfrm>
            <a:off x="713928" y="3030141"/>
            <a:ext cx="6002400" cy="547500"/>
          </a:xfrm>
          <a:prstGeom prst="rect">
            <a:avLst/>
          </a:prstGeom>
          <a:noFill/>
          <a:ln>
            <a:noFill/>
          </a:ln>
        </p:spPr>
        <p:txBody>
          <a:bodyPr anchorCtr="0" anchor="t" bIns="91425" lIns="91425" spcFirstLastPara="1" rIns="91425" wrap="square" tIns="91425"/>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2" name="Google Shape;82;p9"/>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83" name="Shape 83"/>
        <p:cNvGrpSpPr/>
        <p:nvPr/>
      </p:nvGrpSpPr>
      <p:grpSpPr>
        <a:xfrm>
          <a:off x="0" y="0"/>
          <a:ext cx="0" cy="0"/>
          <a:chOff x="0" y="0"/>
          <a:chExt cx="0" cy="0"/>
        </a:xfrm>
      </p:grpSpPr>
      <p:sp>
        <p:nvSpPr>
          <p:cNvPr id="84" name="Google Shape;84;p10"/>
          <p:cNvSpPr txBox="1"/>
          <p:nvPr>
            <p:ph type="title"/>
          </p:nvPr>
        </p:nvSpPr>
        <p:spPr>
          <a:xfrm>
            <a:off x="358580" y="198276"/>
            <a:ext cx="7798500" cy="5061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85" name="Google Shape;85;p10"/>
          <p:cNvSpPr txBox="1"/>
          <p:nvPr>
            <p:ph idx="1" type="body"/>
          </p:nvPr>
        </p:nvSpPr>
        <p:spPr>
          <a:xfrm>
            <a:off x="358580" y="937919"/>
            <a:ext cx="7798500" cy="3527700"/>
          </a:xfrm>
          <a:prstGeom prst="rect">
            <a:avLst/>
          </a:prstGeom>
          <a:noFill/>
          <a:ln>
            <a:noFill/>
          </a:ln>
        </p:spPr>
        <p:txBody>
          <a:bodyPr anchorCtr="0" anchor="t" bIns="91425" lIns="91425" spcFirstLastPara="1" rIns="91425" wrap="square" tIns="91425"/>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7500" lvl="1" marL="914400" marR="0" rtl="0" algn="l">
              <a:spcBef>
                <a:spcPts val="16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86" name="Google Shape;86;p10"/>
          <p:cNvSpPr txBox="1"/>
          <p:nvPr>
            <p:ph idx="12" type="sldNum"/>
          </p:nvPr>
        </p:nvSpPr>
        <p:spPr>
          <a:xfrm>
            <a:off x="8532103" y="4842860"/>
            <a:ext cx="458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a:solidFill>
                  <a:srgbClr val="BDBDBD"/>
                </a:solidFill>
                <a:latin typeface="Helvetica Neue"/>
                <a:ea typeface="Helvetica Neue"/>
                <a:cs typeface="Helvetica Neue"/>
                <a:sym typeface="Helvetica Neue"/>
              </a:defRPr>
            </a:lvl1pPr>
            <a:lvl2pPr indent="0" lvl="1" marL="0" marR="0" rtl="0" algn="r">
              <a:spcBef>
                <a:spcPts val="0"/>
              </a:spcBef>
              <a:buNone/>
              <a:defRPr b="0" i="0" sz="800">
                <a:solidFill>
                  <a:srgbClr val="BDBDBD"/>
                </a:solidFill>
                <a:latin typeface="Helvetica Neue"/>
                <a:ea typeface="Helvetica Neue"/>
                <a:cs typeface="Helvetica Neue"/>
                <a:sym typeface="Helvetica Neue"/>
              </a:defRPr>
            </a:lvl2pPr>
            <a:lvl3pPr indent="0" lvl="2" marL="0" marR="0" rtl="0" algn="r">
              <a:spcBef>
                <a:spcPts val="0"/>
              </a:spcBef>
              <a:buNone/>
              <a:defRPr b="0" i="0" sz="800">
                <a:solidFill>
                  <a:srgbClr val="BDBDBD"/>
                </a:solidFill>
                <a:latin typeface="Helvetica Neue"/>
                <a:ea typeface="Helvetica Neue"/>
                <a:cs typeface="Helvetica Neue"/>
                <a:sym typeface="Helvetica Neue"/>
              </a:defRPr>
            </a:lvl3pPr>
            <a:lvl4pPr indent="0" lvl="3" marL="0" marR="0" rtl="0" algn="r">
              <a:spcBef>
                <a:spcPts val="0"/>
              </a:spcBef>
              <a:buNone/>
              <a:defRPr b="0" i="0" sz="800">
                <a:solidFill>
                  <a:srgbClr val="BDBDBD"/>
                </a:solidFill>
                <a:latin typeface="Helvetica Neue"/>
                <a:ea typeface="Helvetica Neue"/>
                <a:cs typeface="Helvetica Neue"/>
                <a:sym typeface="Helvetica Neue"/>
              </a:defRPr>
            </a:lvl4pPr>
            <a:lvl5pPr indent="0" lvl="4" marL="0" marR="0" rtl="0" algn="r">
              <a:spcBef>
                <a:spcPts val="0"/>
              </a:spcBef>
              <a:buNone/>
              <a:defRPr b="0" i="0" sz="800">
                <a:solidFill>
                  <a:srgbClr val="BDBDBD"/>
                </a:solidFill>
                <a:latin typeface="Helvetica Neue"/>
                <a:ea typeface="Helvetica Neue"/>
                <a:cs typeface="Helvetica Neue"/>
                <a:sym typeface="Helvetica Neue"/>
              </a:defRPr>
            </a:lvl5pPr>
            <a:lvl6pPr indent="0" lvl="5" marL="0" marR="0" rtl="0" algn="r">
              <a:spcBef>
                <a:spcPts val="0"/>
              </a:spcBef>
              <a:buNone/>
              <a:defRPr b="0" i="0" sz="800">
                <a:solidFill>
                  <a:srgbClr val="BDBDBD"/>
                </a:solidFill>
                <a:latin typeface="Helvetica Neue"/>
                <a:ea typeface="Helvetica Neue"/>
                <a:cs typeface="Helvetica Neue"/>
                <a:sym typeface="Helvetica Neue"/>
              </a:defRPr>
            </a:lvl6pPr>
            <a:lvl7pPr indent="0" lvl="6" marL="0" marR="0" rtl="0" algn="r">
              <a:spcBef>
                <a:spcPts val="0"/>
              </a:spcBef>
              <a:buNone/>
              <a:defRPr b="0" i="0" sz="800">
                <a:solidFill>
                  <a:srgbClr val="BDBDBD"/>
                </a:solidFill>
                <a:latin typeface="Helvetica Neue"/>
                <a:ea typeface="Helvetica Neue"/>
                <a:cs typeface="Helvetica Neue"/>
                <a:sym typeface="Helvetica Neue"/>
              </a:defRPr>
            </a:lvl7pPr>
            <a:lvl8pPr indent="0" lvl="7" marL="0" marR="0" rtl="0" algn="r">
              <a:spcBef>
                <a:spcPts val="0"/>
              </a:spcBef>
              <a:buNone/>
              <a:defRPr b="0" i="0" sz="800">
                <a:solidFill>
                  <a:srgbClr val="BDBDBD"/>
                </a:solidFill>
                <a:latin typeface="Helvetica Neue"/>
                <a:ea typeface="Helvetica Neue"/>
                <a:cs typeface="Helvetica Neue"/>
                <a:sym typeface="Helvetica Neue"/>
              </a:defRPr>
            </a:lvl8pPr>
            <a:lvl9pPr indent="0" lvl="8" marL="0" marR="0" rtl="0" algn="r">
              <a:spcBef>
                <a:spcPts val="0"/>
              </a:spcBef>
              <a:buNone/>
              <a:defRPr b="0" i="0" sz="8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87" name="Google Shape;87;p10"/>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33" Type="http://schemas.openxmlformats.org/officeDocument/2006/relationships/slideLayout" Target="../slideLayouts/slideLayout43.xml"/><Relationship Id="rId10" Type="http://schemas.openxmlformats.org/officeDocument/2006/relationships/slideLayout" Target="../slideLayouts/slideLayout20.xml"/><Relationship Id="rId32" Type="http://schemas.openxmlformats.org/officeDocument/2006/relationships/slideLayout" Target="../slideLayouts/slideLayout42.xml"/><Relationship Id="rId13" Type="http://schemas.openxmlformats.org/officeDocument/2006/relationships/slideLayout" Target="../slideLayouts/slideLayout23.xml"/><Relationship Id="rId35" Type="http://schemas.openxmlformats.org/officeDocument/2006/relationships/slideLayout" Target="../slideLayouts/slideLayout45.xml"/><Relationship Id="rId12" Type="http://schemas.openxmlformats.org/officeDocument/2006/relationships/slideLayout" Target="../slideLayouts/slideLayout22.xml"/><Relationship Id="rId34" Type="http://schemas.openxmlformats.org/officeDocument/2006/relationships/slideLayout" Target="../slideLayouts/slideLayout44.xml"/><Relationship Id="rId15" Type="http://schemas.openxmlformats.org/officeDocument/2006/relationships/slideLayout" Target="../slideLayouts/slideLayout25.xml"/><Relationship Id="rId37" Type="http://schemas.openxmlformats.org/officeDocument/2006/relationships/slideLayout" Target="../slideLayouts/slideLayout47.xml"/><Relationship Id="rId14" Type="http://schemas.openxmlformats.org/officeDocument/2006/relationships/slideLayout" Target="../slideLayouts/slideLayout24.xml"/><Relationship Id="rId36" Type="http://schemas.openxmlformats.org/officeDocument/2006/relationships/slideLayout" Target="../slideLayouts/slideLayout46.xml"/><Relationship Id="rId17" Type="http://schemas.openxmlformats.org/officeDocument/2006/relationships/slideLayout" Target="../slideLayouts/slideLayout27.xml"/><Relationship Id="rId39" Type="http://schemas.openxmlformats.org/officeDocument/2006/relationships/theme" Target="../theme/theme3.xml"/><Relationship Id="rId16" Type="http://schemas.openxmlformats.org/officeDocument/2006/relationships/slideLayout" Target="../slideLayouts/slideLayout26.xml"/><Relationship Id="rId38" Type="http://schemas.openxmlformats.org/officeDocument/2006/relationships/slideLayout" Target="../slideLayouts/slideLayout48.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15" name="Shape 115"/>
        <p:cNvGrpSpPr/>
        <p:nvPr/>
      </p:nvGrpSpPr>
      <p:grpSpPr>
        <a:xfrm>
          <a:off x="0" y="0"/>
          <a:ext cx="0" cy="0"/>
          <a:chOff x="0" y="0"/>
          <a:chExt cx="0" cy="0"/>
        </a:xfrm>
      </p:grpSpPr>
      <p:sp>
        <p:nvSpPr>
          <p:cNvPr id="116" name="Google Shape;116;p12"/>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117" name="Google Shape;117;p12"/>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118" name="Google Shape;1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2.xml"/><Relationship Id="rId3" Type="http://schemas.openxmlformats.org/officeDocument/2006/relationships/hyperlink" Target="https://en.wikipedia.org/wiki/Intermediary" TargetMode="External"/><Relationship Id="rId4" Type="http://schemas.openxmlformats.org/officeDocument/2006/relationships/hyperlink" Target="https://en.wikipedia.org/wiki/Client_(compu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www.youtube.com/watch?v=Vg9ysRpbW2k" TargetMode="Externa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1"/>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800">
                <a:solidFill>
                  <a:srgbClr val="666666"/>
                </a:solidFill>
                <a:latin typeface="Roboto"/>
                <a:ea typeface="Roboto"/>
                <a:cs typeface="Roboto"/>
                <a:sym typeface="Roboto"/>
              </a:rPr>
              <a:t>Edge Fundamentals Bootcamp </a:t>
            </a:r>
            <a:endParaRPr sz="3800">
              <a:solidFill>
                <a:srgbClr val="666666"/>
              </a:solidFill>
              <a:latin typeface="Roboto"/>
              <a:ea typeface="Roboto"/>
              <a:cs typeface="Roboto"/>
              <a:sym typeface="Roboto"/>
            </a:endParaRPr>
          </a:p>
          <a:p>
            <a:pPr indent="0" lvl="0" marL="0" rtl="0">
              <a:spcBef>
                <a:spcPts val="0"/>
              </a:spcBef>
              <a:spcAft>
                <a:spcPts val="0"/>
              </a:spcAft>
              <a:buNone/>
            </a:pPr>
            <a:r>
              <a:rPr lang="en" sz="2600">
                <a:solidFill>
                  <a:srgbClr val="999999"/>
                </a:solidFill>
                <a:latin typeface="Roboto"/>
                <a:ea typeface="Roboto"/>
                <a:cs typeface="Roboto"/>
                <a:sym typeface="Roboto"/>
              </a:rPr>
              <a:t>What is a Proxy ?</a:t>
            </a:r>
            <a:endParaRPr sz="2600">
              <a:solidFill>
                <a:srgbClr val="99999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2"/>
          <p:cNvSpPr/>
          <p:nvPr/>
        </p:nvSpPr>
        <p:spPr>
          <a:xfrm>
            <a:off x="2002500" y="1098150"/>
            <a:ext cx="5143500" cy="29553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8" name="Google Shape;368;p52"/>
          <p:cNvSpPr txBox="1"/>
          <p:nvPr/>
        </p:nvSpPr>
        <p:spPr>
          <a:xfrm>
            <a:off x="2911375" y="1559325"/>
            <a:ext cx="3289800" cy="176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600">
                <a:solidFill>
                  <a:srgbClr val="FFFFFF"/>
                </a:solidFill>
                <a:latin typeface="Roboto"/>
                <a:ea typeface="Roboto"/>
                <a:cs typeface="Roboto"/>
                <a:sym typeface="Roboto"/>
              </a:rPr>
              <a:t>“</a:t>
            </a:r>
            <a:r>
              <a:rPr lang="en" sz="1600">
                <a:solidFill>
                  <a:srgbClr val="FFFFFF"/>
                </a:solidFill>
                <a:latin typeface="Roboto"/>
                <a:ea typeface="Roboto"/>
                <a:cs typeface="Roboto"/>
                <a:sym typeface="Roboto"/>
              </a:rPr>
              <a:t>a proxy is a computer system or an application that acts as an </a:t>
            </a:r>
            <a:r>
              <a:rPr lang="en" sz="1600">
                <a:solidFill>
                  <a:srgbClr val="FFFFFF"/>
                </a:solidFill>
                <a:uFill>
                  <a:noFill/>
                </a:uFill>
                <a:latin typeface="Roboto"/>
                <a:ea typeface="Roboto"/>
                <a:cs typeface="Roboto"/>
                <a:sym typeface="Roboto"/>
                <a:hlinkClick r:id="rId3"/>
              </a:rPr>
              <a:t>intermediary</a:t>
            </a:r>
            <a:r>
              <a:rPr lang="en" sz="1600">
                <a:solidFill>
                  <a:srgbClr val="FFFFFF"/>
                </a:solidFill>
                <a:latin typeface="Roboto"/>
                <a:ea typeface="Roboto"/>
                <a:cs typeface="Roboto"/>
                <a:sym typeface="Roboto"/>
              </a:rPr>
              <a:t> for requests from </a:t>
            </a:r>
            <a:r>
              <a:rPr lang="en" sz="1600">
                <a:solidFill>
                  <a:srgbClr val="FFFFFF"/>
                </a:solidFill>
                <a:uFill>
                  <a:noFill/>
                </a:uFill>
                <a:latin typeface="Roboto"/>
                <a:ea typeface="Roboto"/>
                <a:cs typeface="Roboto"/>
                <a:sym typeface="Roboto"/>
                <a:hlinkClick r:id="rId4"/>
              </a:rPr>
              <a:t>clients</a:t>
            </a:r>
            <a:r>
              <a:rPr lang="en" sz="1600">
                <a:solidFill>
                  <a:srgbClr val="FFFFFF"/>
                </a:solidFill>
                <a:latin typeface="Roboto"/>
                <a:ea typeface="Roboto"/>
                <a:cs typeface="Roboto"/>
                <a:sym typeface="Roboto"/>
              </a:rPr>
              <a:t> seeking resources from other servers</a:t>
            </a:r>
            <a:r>
              <a:rPr lang="en" sz="2600">
                <a:solidFill>
                  <a:srgbClr val="FFFFFF"/>
                </a:solidFill>
                <a:latin typeface="Roboto"/>
                <a:ea typeface="Roboto"/>
                <a:cs typeface="Roboto"/>
                <a:sym typeface="Roboto"/>
              </a:rPr>
              <a:t>”</a:t>
            </a:r>
            <a:endParaRPr sz="2600">
              <a:solidFill>
                <a:srgbClr val="FFFFFF"/>
              </a:solidFill>
              <a:latin typeface="Roboto"/>
              <a:ea typeface="Roboto"/>
              <a:cs typeface="Roboto"/>
              <a:sym typeface="Roboto"/>
            </a:endParaRPr>
          </a:p>
        </p:txBody>
      </p:sp>
      <p:sp>
        <p:nvSpPr>
          <p:cNvPr id="369" name="Google Shape;369;p52"/>
          <p:cNvSpPr txBox="1"/>
          <p:nvPr/>
        </p:nvSpPr>
        <p:spPr>
          <a:xfrm>
            <a:off x="2911375" y="3488425"/>
            <a:ext cx="4164300" cy="341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solidFill>
                  <a:srgbClr val="FFFFFF"/>
                </a:solidFill>
                <a:latin typeface="Roboto"/>
                <a:ea typeface="Roboto"/>
                <a:cs typeface="Roboto"/>
                <a:sym typeface="Roboto"/>
              </a:rPr>
              <a:t>For more info, see https://en.wikipedia.org/wiki/Proxy_server </a:t>
            </a:r>
            <a:endParaRPr sz="1000">
              <a:solidFill>
                <a:srgbClr val="FFFFFF"/>
              </a:solidFill>
              <a:latin typeface="Roboto"/>
              <a:ea typeface="Roboto"/>
              <a:cs typeface="Roboto"/>
              <a:sym typeface="Roboto"/>
            </a:endParaRPr>
          </a:p>
        </p:txBody>
      </p:sp>
      <p:sp>
        <p:nvSpPr>
          <p:cNvPr id="370" name="Google Shape;370;p52"/>
          <p:cNvSpPr txBox="1"/>
          <p:nvPr>
            <p:ph idx="4294967295" type="title"/>
          </p:nvPr>
        </p:nvSpPr>
        <p:spPr>
          <a:xfrm>
            <a:off x="228600" y="342901"/>
            <a:ext cx="6756300" cy="274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 sz="2600">
                <a:solidFill>
                  <a:schemeClr val="dk2"/>
                </a:solidFill>
              </a:rPr>
              <a:t>What is a Proxy ?</a:t>
            </a:r>
            <a:endParaRPr b="0" i="0" sz="2600" u="none" cap="none" strike="noStrike">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3"/>
          <p:cNvSpPr txBox="1"/>
          <p:nvPr>
            <p:ph idx="4294967295" type="title"/>
          </p:nvPr>
        </p:nvSpPr>
        <p:spPr>
          <a:xfrm>
            <a:off x="228600" y="342901"/>
            <a:ext cx="6756300" cy="274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 sz="2600">
                <a:solidFill>
                  <a:schemeClr val="dk2"/>
                </a:solidFill>
                <a:latin typeface="Roboto"/>
                <a:ea typeface="Roboto"/>
                <a:cs typeface="Roboto"/>
                <a:sym typeface="Roboto"/>
              </a:rPr>
              <a:t>Proxy</a:t>
            </a:r>
            <a:endParaRPr b="0" i="0" sz="2600" u="none" cap="none" strike="noStrike">
              <a:solidFill>
                <a:schemeClr val="dk2"/>
              </a:solidFill>
              <a:latin typeface="Roboto"/>
              <a:ea typeface="Roboto"/>
              <a:cs typeface="Roboto"/>
              <a:sym typeface="Roboto"/>
            </a:endParaRPr>
          </a:p>
        </p:txBody>
      </p:sp>
      <p:pic>
        <p:nvPicPr>
          <p:cNvPr id="376" name="Google Shape;376;p53"/>
          <p:cNvPicPr preferRelativeResize="0"/>
          <p:nvPr/>
        </p:nvPicPr>
        <p:blipFill>
          <a:blip r:embed="rId3">
            <a:alphaModFix/>
          </a:blip>
          <a:stretch>
            <a:fillRect/>
          </a:stretch>
        </p:blipFill>
        <p:spPr>
          <a:xfrm>
            <a:off x="2041475" y="695425"/>
            <a:ext cx="4531125" cy="3398350"/>
          </a:xfrm>
          <a:prstGeom prst="rect">
            <a:avLst/>
          </a:prstGeom>
          <a:noFill/>
          <a:ln>
            <a:noFill/>
          </a:ln>
        </p:spPr>
      </p:pic>
      <p:sp>
        <p:nvSpPr>
          <p:cNvPr id="377" name="Google Shape;377;p53"/>
          <p:cNvSpPr txBox="1"/>
          <p:nvPr/>
        </p:nvSpPr>
        <p:spPr>
          <a:xfrm>
            <a:off x="1577475" y="4093775"/>
            <a:ext cx="6300300" cy="62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sz="1200">
                <a:solidFill>
                  <a:srgbClr val="666666"/>
                </a:solidFill>
                <a:latin typeface="Roboto"/>
                <a:ea typeface="Roboto"/>
                <a:cs typeface="Roboto"/>
                <a:sym typeface="Roboto"/>
              </a:rPr>
              <a:t>Communication between two computers (shown in grey) connected through a third computer (shown in red) acting as a proxy. Bob does not know to whom the information is going, which is why proxies can be used to protect privacy.</a:t>
            </a:r>
            <a:endParaRPr i="1" sz="120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4"/>
          <p:cNvSpPr txBox="1"/>
          <p:nvPr/>
        </p:nvSpPr>
        <p:spPr>
          <a:xfrm>
            <a:off x="541000" y="645475"/>
            <a:ext cx="7940100" cy="81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Common Proxy </a:t>
            </a:r>
            <a:r>
              <a:rPr lang="en" sz="2800">
                <a:solidFill>
                  <a:srgbClr val="666666"/>
                </a:solidFill>
                <a:latin typeface="Roboto"/>
                <a:ea typeface="Roboto"/>
                <a:cs typeface="Roboto"/>
                <a:sym typeface="Roboto"/>
              </a:rPr>
              <a:t>Types</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
        <p:nvSpPr>
          <p:cNvPr id="383" name="Google Shape;383;p54"/>
          <p:cNvSpPr txBox="1"/>
          <p:nvPr/>
        </p:nvSpPr>
        <p:spPr>
          <a:xfrm>
            <a:off x="541000" y="1410150"/>
            <a:ext cx="3882300" cy="269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Open Proxy</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00000"/>
              </a:lnSpc>
              <a:spcBef>
                <a:spcPts val="0"/>
              </a:spcBef>
              <a:spcAft>
                <a:spcPts val="0"/>
              </a:spcAft>
              <a:buClr>
                <a:schemeClr val="accent2"/>
              </a:buClr>
              <a:buSzPts val="1100"/>
              <a:buFont typeface="Arial"/>
              <a:buNone/>
            </a:pPr>
            <a:r>
              <a:rPr lang="en" sz="1200">
                <a:solidFill>
                  <a:srgbClr val="666666"/>
                </a:solidFill>
                <a:latin typeface="Roboto"/>
                <a:ea typeface="Roboto"/>
                <a:cs typeface="Roboto"/>
                <a:sym typeface="Roboto"/>
              </a:rPr>
              <a:t>An open proxy forwarding requests from and to anywhere on the Internet.</a:t>
            </a:r>
            <a:endParaRPr sz="1200">
              <a:solidFill>
                <a:srgbClr val="666666"/>
              </a:solidFill>
              <a:latin typeface="Roboto"/>
              <a:ea typeface="Roboto"/>
              <a:cs typeface="Roboto"/>
              <a:sym typeface="Roboto"/>
            </a:endParaRPr>
          </a:p>
          <a:p>
            <a:pPr indent="0" lvl="0" marL="457200" rtl="0">
              <a:lnSpc>
                <a:spcPct val="115000"/>
              </a:lnSpc>
              <a:spcBef>
                <a:spcPts val="800"/>
              </a:spcBef>
              <a:spcAft>
                <a:spcPts val="0"/>
              </a:spcAft>
              <a:buNone/>
            </a:pPr>
            <a:r>
              <a:t/>
            </a:r>
            <a:endParaRPr sz="1200">
              <a:solidFill>
                <a:srgbClr val="666666"/>
              </a:solidFill>
              <a:latin typeface="Roboto"/>
              <a:ea typeface="Roboto"/>
              <a:cs typeface="Roboto"/>
              <a:sym typeface="Roboto"/>
            </a:endParaRPr>
          </a:p>
        </p:txBody>
      </p:sp>
      <p:cxnSp>
        <p:nvCxnSpPr>
          <p:cNvPr id="384" name="Google Shape;384;p54"/>
          <p:cNvCxnSpPr/>
          <p:nvPr/>
        </p:nvCxnSpPr>
        <p:spPr>
          <a:xfrm>
            <a:off x="4507506" y="1837152"/>
            <a:ext cx="19500" cy="2818800"/>
          </a:xfrm>
          <a:prstGeom prst="straightConnector1">
            <a:avLst/>
          </a:prstGeom>
          <a:noFill/>
          <a:ln cap="flat" cmpd="sng" w="9525">
            <a:solidFill>
              <a:srgbClr val="BFBFBF"/>
            </a:solidFill>
            <a:prstDash val="solid"/>
            <a:round/>
            <a:headEnd len="med" w="med" type="none"/>
            <a:tailEnd len="med" w="med" type="none"/>
          </a:ln>
        </p:spPr>
      </p:cxnSp>
      <p:sp>
        <p:nvSpPr>
          <p:cNvPr id="385" name="Google Shape;385;p54"/>
          <p:cNvSpPr txBox="1"/>
          <p:nvPr/>
        </p:nvSpPr>
        <p:spPr>
          <a:xfrm>
            <a:off x="4676825" y="1410150"/>
            <a:ext cx="3987000" cy="269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Reverse Proxy</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37500"/>
              </a:lnSpc>
              <a:spcBef>
                <a:spcPts val="0"/>
              </a:spcBef>
              <a:spcAft>
                <a:spcPts val="1500"/>
              </a:spcAft>
              <a:buClr>
                <a:schemeClr val="accent2"/>
              </a:buClr>
              <a:buSzPts val="1100"/>
              <a:buFont typeface="Arial"/>
              <a:buNone/>
            </a:pPr>
            <a:r>
              <a:rPr lang="en" sz="1200">
                <a:solidFill>
                  <a:srgbClr val="666666"/>
                </a:solidFill>
                <a:latin typeface="Roboto"/>
                <a:ea typeface="Roboto"/>
                <a:cs typeface="Roboto"/>
                <a:sym typeface="Roboto"/>
              </a:rPr>
              <a:t>A reverse proxy taking requests from the Internet and forwarding them to servers in an internal network. Those making requests connect to the proxy and may not be aware of the internal network.</a:t>
            </a:r>
            <a:endParaRPr sz="1200">
              <a:solidFill>
                <a:srgbClr val="666666"/>
              </a:solidFill>
              <a:latin typeface="Roboto"/>
              <a:ea typeface="Roboto"/>
              <a:cs typeface="Roboto"/>
              <a:sym typeface="Roboto"/>
            </a:endParaRPr>
          </a:p>
        </p:txBody>
      </p:sp>
      <p:pic>
        <p:nvPicPr>
          <p:cNvPr id="386" name="Google Shape;386;p54"/>
          <p:cNvPicPr preferRelativeResize="0"/>
          <p:nvPr/>
        </p:nvPicPr>
        <p:blipFill>
          <a:blip r:embed="rId3">
            <a:alphaModFix/>
          </a:blip>
          <a:stretch>
            <a:fillRect/>
          </a:stretch>
        </p:blipFill>
        <p:spPr>
          <a:xfrm>
            <a:off x="287900" y="3095250"/>
            <a:ext cx="3810000" cy="1428750"/>
          </a:xfrm>
          <a:prstGeom prst="rect">
            <a:avLst/>
          </a:prstGeom>
          <a:noFill/>
          <a:ln>
            <a:noFill/>
          </a:ln>
        </p:spPr>
      </p:pic>
      <p:pic>
        <p:nvPicPr>
          <p:cNvPr id="387" name="Google Shape;387;p54"/>
          <p:cNvPicPr preferRelativeResize="0"/>
          <p:nvPr/>
        </p:nvPicPr>
        <p:blipFill>
          <a:blip r:embed="rId4">
            <a:alphaModFix/>
          </a:blip>
          <a:stretch>
            <a:fillRect/>
          </a:stretch>
        </p:blipFill>
        <p:spPr>
          <a:xfrm>
            <a:off x="4803125" y="3019050"/>
            <a:ext cx="3810000" cy="142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55"/>
          <p:cNvSpPr txBox="1"/>
          <p:nvPr>
            <p:ph idx="4294967295" type="title"/>
          </p:nvPr>
        </p:nvSpPr>
        <p:spPr>
          <a:xfrm>
            <a:off x="228600" y="342901"/>
            <a:ext cx="6756300" cy="274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 sz="2600">
                <a:solidFill>
                  <a:schemeClr val="dk2"/>
                </a:solidFill>
                <a:latin typeface="Roboto"/>
                <a:ea typeface="Roboto"/>
                <a:cs typeface="Roboto"/>
                <a:sym typeface="Roboto"/>
              </a:rPr>
              <a:t>API Proxy in Edge</a:t>
            </a:r>
            <a:endParaRPr b="0" i="0" sz="2600" u="none" cap="none" strike="noStrike">
              <a:solidFill>
                <a:schemeClr val="dk2"/>
              </a:solidFill>
              <a:latin typeface="Roboto"/>
              <a:ea typeface="Roboto"/>
              <a:cs typeface="Roboto"/>
              <a:sym typeface="Roboto"/>
            </a:endParaRPr>
          </a:p>
        </p:txBody>
      </p:sp>
      <p:pic>
        <p:nvPicPr>
          <p:cNvPr descr="This video describes the fundamental concepts of an API proxy. The Vimeo version of this video is available at https://player.vimeo.com/video/113341767 (and embedded in this page: http://docs.apigee.com/api-services/content/video-concepts)." id="393" name="Google Shape;393;p55" title="Concepts: API proxy">
            <a:hlinkClick r:id="rId3"/>
          </p:cNvPr>
          <p:cNvPicPr preferRelativeResize="0"/>
          <p:nvPr/>
        </p:nvPicPr>
        <p:blipFill>
          <a:blip r:embed="rId4">
            <a:alphaModFix/>
          </a:blip>
          <a:stretch>
            <a:fillRect/>
          </a:stretch>
        </p:blipFill>
        <p:spPr>
          <a:xfrm>
            <a:off x="3174050" y="775000"/>
            <a:ext cx="5439875" cy="4079925"/>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6"/>
          <p:cNvSpPr txBox="1"/>
          <p:nvPr>
            <p:ph idx="4294967295" type="title"/>
          </p:nvPr>
        </p:nvSpPr>
        <p:spPr>
          <a:xfrm>
            <a:off x="228600" y="342901"/>
            <a:ext cx="6756300" cy="274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 sz="2600">
                <a:solidFill>
                  <a:schemeClr val="dk2"/>
                </a:solidFill>
                <a:latin typeface="Roboto"/>
                <a:ea typeface="Roboto"/>
                <a:cs typeface="Roboto"/>
                <a:sym typeface="Roboto"/>
              </a:rPr>
              <a:t>API Proxy in Edge</a:t>
            </a:r>
            <a:endParaRPr b="0" i="0" sz="2600" u="none" cap="none" strike="noStrike">
              <a:solidFill>
                <a:schemeClr val="dk2"/>
              </a:solidFill>
              <a:latin typeface="Roboto"/>
              <a:ea typeface="Roboto"/>
              <a:cs typeface="Roboto"/>
              <a:sym typeface="Roboto"/>
            </a:endParaRPr>
          </a:p>
        </p:txBody>
      </p:sp>
      <p:sp>
        <p:nvSpPr>
          <p:cNvPr id="399" name="Google Shape;399;p56"/>
          <p:cNvSpPr txBox="1"/>
          <p:nvPr>
            <p:ph idx="4294967295" type="body"/>
          </p:nvPr>
        </p:nvSpPr>
        <p:spPr>
          <a:xfrm>
            <a:off x="381000" y="814625"/>
            <a:ext cx="8382000" cy="4198800"/>
          </a:xfrm>
          <a:prstGeom prst="rect">
            <a:avLst/>
          </a:prstGeom>
          <a:noFill/>
          <a:ln>
            <a:noFill/>
          </a:ln>
        </p:spPr>
        <p:txBody>
          <a:bodyPr anchorCtr="0" anchor="t" bIns="34275" lIns="68575" spcFirstLastPara="1" rIns="68575" wrap="square" tIns="34275">
            <a:noAutofit/>
          </a:bodyPr>
          <a:lstStyle/>
          <a:p>
            <a:pPr indent="0" lvl="0" marL="0" rtl="0">
              <a:spcBef>
                <a:spcPts val="0"/>
              </a:spcBef>
              <a:spcAft>
                <a:spcPts val="0"/>
              </a:spcAft>
              <a:buClr>
                <a:srgbClr val="000000"/>
              </a:buClr>
              <a:buSzPts val="1100"/>
              <a:buNone/>
            </a:pPr>
            <a:r>
              <a:rPr b="1" lang="en" sz="1400">
                <a:solidFill>
                  <a:srgbClr val="666666"/>
                </a:solidFill>
                <a:latin typeface="Roboto"/>
                <a:ea typeface="Roboto"/>
                <a:cs typeface="Roboto"/>
                <a:sym typeface="Roboto"/>
              </a:rPr>
              <a:t>Why Proxy? The proxy obviously adds an extra layer, an extra network hop! Then why do it? </a:t>
            </a:r>
            <a:endParaRPr b="1" sz="1400">
              <a:solidFill>
                <a:srgbClr val="666666"/>
              </a:solidFill>
              <a:latin typeface="Roboto"/>
              <a:ea typeface="Roboto"/>
              <a:cs typeface="Roboto"/>
              <a:sym typeface="Roboto"/>
            </a:endParaRPr>
          </a:p>
          <a:p>
            <a:pPr indent="0" lvl="0" marL="0" rtl="0">
              <a:spcBef>
                <a:spcPts val="1200"/>
              </a:spcBef>
              <a:spcAft>
                <a:spcPts val="0"/>
              </a:spcAft>
              <a:buClr>
                <a:srgbClr val="000000"/>
              </a:buClr>
              <a:buSzPts val="1100"/>
              <a:buNone/>
            </a:pPr>
            <a:r>
              <a:rPr lang="en" sz="1200">
                <a:solidFill>
                  <a:srgbClr val="666666"/>
                </a:solidFill>
                <a:latin typeface="Roboto"/>
                <a:ea typeface="Roboto"/>
                <a:cs typeface="Roboto"/>
                <a:sym typeface="Roboto"/>
              </a:rPr>
              <a:t>By adding this layer,</a:t>
            </a:r>
            <a:endParaRPr sz="1200">
              <a:solidFill>
                <a:srgbClr val="666666"/>
              </a:solidFill>
              <a:latin typeface="Roboto"/>
              <a:ea typeface="Roboto"/>
              <a:cs typeface="Roboto"/>
              <a:sym typeface="Roboto"/>
            </a:endParaRPr>
          </a:p>
          <a:p>
            <a:pPr indent="-304800" lvl="0" marL="457200" rtl="0">
              <a:spcBef>
                <a:spcPts val="120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you gain a </a:t>
            </a:r>
            <a:r>
              <a:rPr b="1" lang="en" sz="1200">
                <a:solidFill>
                  <a:srgbClr val="666666"/>
                </a:solidFill>
                <a:latin typeface="Roboto"/>
                <a:ea typeface="Roboto"/>
                <a:cs typeface="Roboto"/>
                <a:sym typeface="Roboto"/>
              </a:rPr>
              <a:t>level of control and insight </a:t>
            </a:r>
            <a:r>
              <a:rPr lang="en" sz="1200">
                <a:solidFill>
                  <a:srgbClr val="666666"/>
                </a:solidFill>
                <a:latin typeface="Roboto"/>
                <a:ea typeface="Roboto"/>
                <a:cs typeface="Roboto"/>
                <a:sym typeface="Roboto"/>
              </a:rPr>
              <a:t>into the inbound API requests. </a:t>
            </a:r>
            <a:endParaRPr sz="1200">
              <a:solidFill>
                <a:srgbClr val="666666"/>
              </a:solidFill>
              <a:latin typeface="Roboto"/>
              <a:ea typeface="Roboto"/>
              <a:cs typeface="Roboto"/>
              <a:sym typeface="Roboto"/>
            </a:endParaRPr>
          </a:p>
          <a:p>
            <a:pPr indent="-304800" lvl="1" marL="9144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verify security tokens</a:t>
            </a:r>
            <a:endParaRPr sz="1200">
              <a:solidFill>
                <a:srgbClr val="666666"/>
              </a:solidFill>
              <a:latin typeface="Roboto"/>
              <a:ea typeface="Roboto"/>
              <a:cs typeface="Roboto"/>
              <a:sym typeface="Roboto"/>
            </a:endParaRPr>
          </a:p>
          <a:p>
            <a:pPr indent="-304800" lvl="1" marL="9144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collect analytics information</a:t>
            </a:r>
            <a:endParaRPr sz="1200">
              <a:solidFill>
                <a:srgbClr val="666666"/>
              </a:solidFill>
              <a:latin typeface="Roboto"/>
              <a:ea typeface="Roboto"/>
              <a:cs typeface="Roboto"/>
              <a:sym typeface="Roboto"/>
            </a:endParaRPr>
          </a:p>
          <a:p>
            <a:pPr indent="-304800" lvl="1" marL="9144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serve requests from cache</a:t>
            </a:r>
            <a:endParaRPr sz="1200">
              <a:solidFill>
                <a:srgbClr val="666666"/>
              </a:solidFill>
              <a:latin typeface="Roboto"/>
              <a:ea typeface="Roboto"/>
              <a:cs typeface="Roboto"/>
              <a:sym typeface="Roboto"/>
            </a:endParaRPr>
          </a:p>
          <a:p>
            <a:pPr indent="-304800" lvl="1" marL="9144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perform traffic management</a:t>
            </a:r>
            <a:endParaRPr sz="1200">
              <a:solidFill>
                <a:srgbClr val="666666"/>
              </a:solidFill>
              <a:latin typeface="Roboto"/>
              <a:ea typeface="Roboto"/>
              <a:cs typeface="Roboto"/>
              <a:sym typeface="Roboto"/>
            </a:endParaRPr>
          </a:p>
          <a:p>
            <a:pPr indent="-304800" lvl="0" marL="4572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you gain insight into the </a:t>
            </a:r>
            <a:r>
              <a:rPr b="1" lang="en" sz="1200">
                <a:solidFill>
                  <a:srgbClr val="666666"/>
                </a:solidFill>
                <a:latin typeface="Roboto"/>
                <a:ea typeface="Roboto"/>
                <a:cs typeface="Roboto"/>
                <a:sym typeface="Roboto"/>
              </a:rPr>
              <a:t>API usage</a:t>
            </a:r>
            <a:r>
              <a:rPr lang="en" sz="1200">
                <a:solidFill>
                  <a:srgbClr val="666666"/>
                </a:solidFill>
                <a:latin typeface="Roboto"/>
                <a:ea typeface="Roboto"/>
                <a:cs typeface="Roboto"/>
                <a:sym typeface="Roboto"/>
              </a:rPr>
              <a:t>.</a:t>
            </a:r>
            <a:endParaRPr sz="1200">
              <a:solidFill>
                <a:srgbClr val="666666"/>
              </a:solidFill>
              <a:latin typeface="Roboto"/>
              <a:ea typeface="Roboto"/>
              <a:cs typeface="Roboto"/>
              <a:sym typeface="Roboto"/>
            </a:endParaRPr>
          </a:p>
          <a:p>
            <a:pPr indent="-304800" lvl="0" marL="4572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you </a:t>
            </a:r>
            <a:r>
              <a:rPr b="1" lang="en" sz="1200">
                <a:solidFill>
                  <a:srgbClr val="666666"/>
                </a:solidFill>
                <a:latin typeface="Roboto"/>
                <a:ea typeface="Roboto"/>
                <a:cs typeface="Roboto"/>
                <a:sym typeface="Roboto"/>
              </a:rPr>
              <a:t>decouple</a:t>
            </a:r>
            <a:r>
              <a:rPr lang="en" sz="1200">
                <a:solidFill>
                  <a:srgbClr val="666666"/>
                </a:solidFill>
                <a:latin typeface="Roboto"/>
                <a:ea typeface="Roboto"/>
                <a:cs typeface="Roboto"/>
                <a:sym typeface="Roboto"/>
              </a:rPr>
              <a:t> the developer-facing API from the API exposed by backend services.</a:t>
            </a:r>
            <a:endParaRPr sz="1200">
              <a:solidFill>
                <a:srgbClr val="666666"/>
              </a:solidFill>
              <a:latin typeface="Roboto"/>
              <a:ea typeface="Roboto"/>
              <a:cs typeface="Roboto"/>
              <a:sym typeface="Roboto"/>
            </a:endParaRPr>
          </a:p>
          <a:p>
            <a:pPr indent="-304800" lvl="1" marL="9144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it </a:t>
            </a:r>
            <a:r>
              <a:rPr b="1" lang="en" sz="1200">
                <a:solidFill>
                  <a:srgbClr val="666666"/>
                </a:solidFill>
                <a:latin typeface="Roboto"/>
                <a:ea typeface="Roboto"/>
                <a:cs typeface="Roboto"/>
                <a:sym typeface="Roboto"/>
              </a:rPr>
              <a:t>shields</a:t>
            </a:r>
            <a:r>
              <a:rPr lang="en" sz="1200">
                <a:solidFill>
                  <a:srgbClr val="666666"/>
                </a:solidFill>
                <a:latin typeface="Roboto"/>
                <a:ea typeface="Roboto"/>
                <a:cs typeface="Roboto"/>
                <a:sym typeface="Roboto"/>
              </a:rPr>
              <a:t> "consumer developers" </a:t>
            </a:r>
            <a:endParaRPr sz="1200">
              <a:solidFill>
                <a:srgbClr val="666666"/>
              </a:solidFill>
              <a:latin typeface="Roboto"/>
              <a:ea typeface="Roboto"/>
              <a:cs typeface="Roboto"/>
              <a:sym typeface="Roboto"/>
            </a:endParaRPr>
          </a:p>
          <a:p>
            <a:pPr indent="-304800" lvl="1" marL="9144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it enables the API Provider, to </a:t>
            </a:r>
            <a:r>
              <a:rPr b="1" lang="en" sz="1200">
                <a:solidFill>
                  <a:srgbClr val="666666"/>
                </a:solidFill>
                <a:latin typeface="Roboto"/>
                <a:ea typeface="Roboto"/>
                <a:cs typeface="Roboto"/>
                <a:sym typeface="Roboto"/>
              </a:rPr>
              <a:t>innovate</a:t>
            </a:r>
            <a:r>
              <a:rPr lang="en" sz="1200">
                <a:solidFill>
                  <a:srgbClr val="666666"/>
                </a:solidFill>
                <a:latin typeface="Roboto"/>
                <a:ea typeface="Roboto"/>
                <a:cs typeface="Roboto"/>
                <a:sym typeface="Roboto"/>
              </a:rPr>
              <a:t> at the edge without impacting internal applications </a:t>
            </a:r>
            <a:endParaRPr sz="1200">
              <a:solidFill>
                <a:srgbClr val="666666"/>
              </a:solidFill>
              <a:latin typeface="Roboto"/>
              <a:ea typeface="Roboto"/>
              <a:cs typeface="Roboto"/>
              <a:sym typeface="Roboto"/>
            </a:endParaRPr>
          </a:p>
          <a:p>
            <a:pPr indent="-304800" lvl="1" marL="9144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it acts as a </a:t>
            </a:r>
            <a:r>
              <a:rPr b="1" lang="en" sz="1200">
                <a:solidFill>
                  <a:srgbClr val="666666"/>
                </a:solidFill>
                <a:latin typeface="Roboto"/>
                <a:ea typeface="Roboto"/>
                <a:cs typeface="Roboto"/>
                <a:sym typeface="Roboto"/>
              </a:rPr>
              <a:t>service virtualization layer</a:t>
            </a:r>
            <a:endParaRPr sz="1200">
              <a:solidFill>
                <a:srgbClr val="666666"/>
              </a:solidFill>
              <a:latin typeface="Roboto"/>
              <a:ea typeface="Roboto"/>
              <a:cs typeface="Roboto"/>
              <a:sym typeface="Roboto"/>
            </a:endParaRPr>
          </a:p>
          <a:p>
            <a:pPr indent="-304800" lvl="1" marL="914400" rtl="0">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introduce new services that compose multiple backend services.</a:t>
            </a:r>
            <a:endParaRPr sz="1200">
              <a:solidFill>
                <a:srgbClr val="666666"/>
              </a:solidFill>
              <a:latin typeface="Roboto"/>
              <a:ea typeface="Roboto"/>
              <a:cs typeface="Roboto"/>
              <a:sym typeface="Roboto"/>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anim calcmode="lin" valueType="num">
                                      <p:cBhvr additive="base">
                                        <p:cTn dur="1000"/>
                                        <p:tgtEl>
                                          <p:spTgt spid="3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anim calcmode="lin" valueType="num">
                                      <p:cBhvr additive="base">
                                        <p:cTn dur="1000"/>
                                        <p:tgtEl>
                                          <p:spTgt spid="39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anim calcmode="lin" valueType="num">
                                      <p:cBhvr additive="base">
                                        <p:cTn dur="1000"/>
                                        <p:tgtEl>
                                          <p:spTgt spid="39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3" st="3"/>
                                            </p:txEl>
                                          </p:spTgt>
                                        </p:tgtEl>
                                        <p:attrNameLst>
                                          <p:attrName>style.visibility</p:attrName>
                                        </p:attrNameLst>
                                      </p:cBhvr>
                                      <p:to>
                                        <p:strVal val="visible"/>
                                      </p:to>
                                    </p:set>
                                    <p:anim calcmode="lin" valueType="num">
                                      <p:cBhvr additive="base">
                                        <p:cTn dur="1000"/>
                                        <p:tgtEl>
                                          <p:spTgt spid="39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4" st="4"/>
                                            </p:txEl>
                                          </p:spTgt>
                                        </p:tgtEl>
                                        <p:attrNameLst>
                                          <p:attrName>style.visibility</p:attrName>
                                        </p:attrNameLst>
                                      </p:cBhvr>
                                      <p:to>
                                        <p:strVal val="visible"/>
                                      </p:to>
                                    </p:set>
                                    <p:anim calcmode="lin" valueType="num">
                                      <p:cBhvr additive="base">
                                        <p:cTn dur="1000"/>
                                        <p:tgtEl>
                                          <p:spTgt spid="39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5" st="5"/>
                                            </p:txEl>
                                          </p:spTgt>
                                        </p:tgtEl>
                                        <p:attrNameLst>
                                          <p:attrName>style.visibility</p:attrName>
                                        </p:attrNameLst>
                                      </p:cBhvr>
                                      <p:to>
                                        <p:strVal val="visible"/>
                                      </p:to>
                                    </p:set>
                                    <p:anim calcmode="lin" valueType="num">
                                      <p:cBhvr additive="base">
                                        <p:cTn dur="1000"/>
                                        <p:tgtEl>
                                          <p:spTgt spid="39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6" st="6"/>
                                            </p:txEl>
                                          </p:spTgt>
                                        </p:tgtEl>
                                        <p:attrNameLst>
                                          <p:attrName>style.visibility</p:attrName>
                                        </p:attrNameLst>
                                      </p:cBhvr>
                                      <p:to>
                                        <p:strVal val="visible"/>
                                      </p:to>
                                    </p:set>
                                    <p:anim calcmode="lin" valueType="num">
                                      <p:cBhvr additive="base">
                                        <p:cTn dur="1000"/>
                                        <p:tgtEl>
                                          <p:spTgt spid="399">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7" st="7"/>
                                            </p:txEl>
                                          </p:spTgt>
                                        </p:tgtEl>
                                        <p:attrNameLst>
                                          <p:attrName>style.visibility</p:attrName>
                                        </p:attrNameLst>
                                      </p:cBhvr>
                                      <p:to>
                                        <p:strVal val="visible"/>
                                      </p:to>
                                    </p:set>
                                    <p:anim calcmode="lin" valueType="num">
                                      <p:cBhvr additive="base">
                                        <p:cTn dur="1000"/>
                                        <p:tgtEl>
                                          <p:spTgt spid="399">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8" st="8"/>
                                            </p:txEl>
                                          </p:spTgt>
                                        </p:tgtEl>
                                        <p:attrNameLst>
                                          <p:attrName>style.visibility</p:attrName>
                                        </p:attrNameLst>
                                      </p:cBhvr>
                                      <p:to>
                                        <p:strVal val="visible"/>
                                      </p:to>
                                    </p:set>
                                    <p:anim calcmode="lin" valueType="num">
                                      <p:cBhvr additive="base">
                                        <p:cTn dur="1000"/>
                                        <p:tgtEl>
                                          <p:spTgt spid="39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9" st="9"/>
                                            </p:txEl>
                                          </p:spTgt>
                                        </p:tgtEl>
                                        <p:attrNameLst>
                                          <p:attrName>style.visibility</p:attrName>
                                        </p:attrNameLst>
                                      </p:cBhvr>
                                      <p:to>
                                        <p:strVal val="visible"/>
                                      </p:to>
                                    </p:set>
                                    <p:anim calcmode="lin" valueType="num">
                                      <p:cBhvr additive="base">
                                        <p:cTn dur="1000"/>
                                        <p:tgtEl>
                                          <p:spTgt spid="399">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10" st="10"/>
                                            </p:txEl>
                                          </p:spTgt>
                                        </p:tgtEl>
                                        <p:attrNameLst>
                                          <p:attrName>style.visibility</p:attrName>
                                        </p:attrNameLst>
                                      </p:cBhvr>
                                      <p:to>
                                        <p:strVal val="visible"/>
                                      </p:to>
                                    </p:set>
                                    <p:anim calcmode="lin" valueType="num">
                                      <p:cBhvr additive="base">
                                        <p:cTn dur="1000"/>
                                        <p:tgtEl>
                                          <p:spTgt spid="399">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11" st="11"/>
                                            </p:txEl>
                                          </p:spTgt>
                                        </p:tgtEl>
                                        <p:attrNameLst>
                                          <p:attrName>style.visibility</p:attrName>
                                        </p:attrNameLst>
                                      </p:cBhvr>
                                      <p:to>
                                        <p:strVal val="visible"/>
                                      </p:to>
                                    </p:set>
                                    <p:anim calcmode="lin" valueType="num">
                                      <p:cBhvr additive="base">
                                        <p:cTn dur="1000"/>
                                        <p:tgtEl>
                                          <p:spTgt spid="399">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99">
                                            <p:txEl>
                                              <p:pRg end="12" st="12"/>
                                            </p:txEl>
                                          </p:spTgt>
                                        </p:tgtEl>
                                        <p:attrNameLst>
                                          <p:attrName>style.visibility</p:attrName>
                                        </p:attrNameLst>
                                      </p:cBhvr>
                                      <p:to>
                                        <p:strVal val="visible"/>
                                      </p:to>
                                    </p:set>
                                    <p:anim calcmode="lin" valueType="num">
                                      <p:cBhvr additive="base">
                                        <p:cTn dur="1000"/>
                                        <p:tgtEl>
                                          <p:spTgt spid="399">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7"/>
          <p:cNvSpPr/>
          <p:nvPr/>
        </p:nvSpPr>
        <p:spPr>
          <a:xfrm>
            <a:off x="2002500" y="1165325"/>
            <a:ext cx="5143500" cy="2955300"/>
          </a:xfrm>
          <a:prstGeom prst="rect">
            <a:avLst/>
          </a:prstGeom>
          <a:solidFill>
            <a:srgbClr val="4285F4"/>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405" name="Google Shape;405;p57"/>
          <p:cNvSpPr txBox="1"/>
          <p:nvPr/>
        </p:nvSpPr>
        <p:spPr>
          <a:xfrm>
            <a:off x="2167650" y="2378225"/>
            <a:ext cx="4813200" cy="52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en" sz="1600">
                <a:solidFill>
                  <a:srgbClr val="FFFFFF"/>
                </a:solidFill>
                <a:latin typeface="Roboto"/>
                <a:ea typeface="Roboto"/>
                <a:cs typeface="Roboto"/>
                <a:sym typeface="Roboto"/>
              </a:rPr>
              <a:t>API Proxy </a:t>
            </a:r>
            <a:r>
              <a:rPr b="1" i="1" lang="en" sz="1600">
                <a:solidFill>
                  <a:srgbClr val="FFFFFF"/>
                </a:solidFill>
                <a:latin typeface="Roboto"/>
                <a:ea typeface="Roboto"/>
                <a:cs typeface="Roboto"/>
                <a:sym typeface="Roboto"/>
              </a:rPr>
              <a:t>translates</a:t>
            </a:r>
            <a:r>
              <a:rPr b="1" i="1" lang="en" sz="1600">
                <a:solidFill>
                  <a:srgbClr val="FFFFFF"/>
                </a:solidFill>
                <a:latin typeface="Roboto"/>
                <a:ea typeface="Roboto"/>
                <a:cs typeface="Roboto"/>
                <a:sym typeface="Roboto"/>
              </a:rPr>
              <a:t> to </a:t>
            </a:r>
            <a:r>
              <a:rPr b="1" i="1" lang="en" sz="1600" u="sng">
                <a:solidFill>
                  <a:srgbClr val="FFFFFF"/>
                </a:solidFill>
                <a:latin typeface="Roboto"/>
                <a:ea typeface="Roboto"/>
                <a:cs typeface="Roboto"/>
                <a:sym typeface="Roboto"/>
              </a:rPr>
              <a:t>API Management</a:t>
            </a:r>
            <a:endParaRPr b="1" i="1" u="sng">
              <a:solidFill>
                <a:srgbClr val="FFFFFF"/>
              </a:solidFill>
              <a:latin typeface="Roboto"/>
              <a:ea typeface="Roboto"/>
              <a:cs typeface="Roboto"/>
              <a:sym typeface="Roboto"/>
            </a:endParaRPr>
          </a:p>
        </p:txBody>
      </p:sp>
      <p:sp>
        <p:nvSpPr>
          <p:cNvPr id="406" name="Google Shape;406;p57"/>
          <p:cNvSpPr txBox="1"/>
          <p:nvPr>
            <p:ph idx="4294967295" type="title"/>
          </p:nvPr>
        </p:nvSpPr>
        <p:spPr>
          <a:xfrm>
            <a:off x="228600" y="342901"/>
            <a:ext cx="6756300" cy="274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 sz="2600">
                <a:solidFill>
                  <a:schemeClr val="dk2"/>
                </a:solidFill>
              </a:rPr>
              <a:t>In short….</a:t>
            </a:r>
            <a:endParaRPr b="0" i="0" sz="2600" u="none" cap="none" strike="noStrike">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8"/>
          <p:cNvSpPr txBox="1"/>
          <p:nvPr>
            <p:ph idx="4294967295" type="title"/>
          </p:nvPr>
        </p:nvSpPr>
        <p:spPr>
          <a:xfrm>
            <a:off x="228600" y="342901"/>
            <a:ext cx="6756300" cy="2745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dk2"/>
              </a:buClr>
              <a:buFont typeface="Helvetica Neue"/>
              <a:buNone/>
            </a:pPr>
            <a:r>
              <a:rPr lang="en" sz="2600">
                <a:solidFill>
                  <a:schemeClr val="dk2"/>
                </a:solidFill>
                <a:latin typeface="Roboto"/>
                <a:ea typeface="Roboto"/>
                <a:cs typeface="Roboto"/>
                <a:sym typeface="Roboto"/>
              </a:rPr>
              <a:t>How an API Proxy works in Edge?</a:t>
            </a:r>
            <a:endParaRPr b="0" i="0" sz="2600" u="none" cap="none" strike="noStrike">
              <a:solidFill>
                <a:schemeClr val="dk2"/>
              </a:solidFill>
              <a:latin typeface="Roboto"/>
              <a:ea typeface="Roboto"/>
              <a:cs typeface="Roboto"/>
              <a:sym typeface="Roboto"/>
            </a:endParaRPr>
          </a:p>
        </p:txBody>
      </p:sp>
      <p:pic>
        <p:nvPicPr>
          <p:cNvPr id="412" name="Google Shape;412;p58"/>
          <p:cNvPicPr preferRelativeResize="0"/>
          <p:nvPr/>
        </p:nvPicPr>
        <p:blipFill>
          <a:blip r:embed="rId3">
            <a:alphaModFix/>
          </a:blip>
          <a:stretch>
            <a:fillRect/>
          </a:stretch>
        </p:blipFill>
        <p:spPr>
          <a:xfrm>
            <a:off x="1680975" y="728775"/>
            <a:ext cx="5257925" cy="2070825"/>
          </a:xfrm>
          <a:prstGeom prst="rect">
            <a:avLst/>
          </a:prstGeom>
          <a:noFill/>
          <a:ln>
            <a:noFill/>
          </a:ln>
        </p:spPr>
      </p:pic>
      <p:sp>
        <p:nvSpPr>
          <p:cNvPr id="413" name="Google Shape;413;p58"/>
          <p:cNvSpPr txBox="1"/>
          <p:nvPr/>
        </p:nvSpPr>
        <p:spPr>
          <a:xfrm>
            <a:off x="625200" y="2857950"/>
            <a:ext cx="3882300" cy="269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Proxy Endpoint</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304800" lvl="0" marL="4572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This is the inbound request</a:t>
            </a:r>
            <a:endParaRPr sz="1200">
              <a:solidFill>
                <a:srgbClr val="666666"/>
              </a:solidFill>
              <a:latin typeface="Roboto"/>
              <a:ea typeface="Roboto"/>
              <a:cs typeface="Roboto"/>
              <a:sym typeface="Roboto"/>
            </a:endParaRPr>
          </a:p>
          <a:p>
            <a:pPr indent="-304800" lvl="0" marL="4572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Configured </a:t>
            </a:r>
            <a:r>
              <a:rPr lang="en" sz="1200">
                <a:solidFill>
                  <a:srgbClr val="666666"/>
                </a:solidFill>
                <a:latin typeface="Roboto"/>
                <a:ea typeface="Roboto"/>
                <a:cs typeface="Roboto"/>
                <a:sym typeface="Roboto"/>
              </a:rPr>
              <a:t>to define the URL of your API proxy.</a:t>
            </a:r>
            <a:endParaRPr sz="1200">
              <a:solidFill>
                <a:srgbClr val="666666"/>
              </a:solidFill>
              <a:latin typeface="Roboto"/>
              <a:ea typeface="Roboto"/>
              <a:cs typeface="Roboto"/>
              <a:sym typeface="Roboto"/>
            </a:endParaRPr>
          </a:p>
          <a:p>
            <a:pPr indent="-304800" lvl="0" marL="457200" rtl="0">
              <a:spcBef>
                <a:spcPts val="0"/>
              </a:spcBef>
              <a:spcAft>
                <a:spcPts val="0"/>
              </a:spcAft>
              <a:buClr>
                <a:srgbClr val="666666"/>
              </a:buClr>
              <a:buSzPts val="1200"/>
              <a:buFont typeface="Roboto"/>
              <a:buChar char="●"/>
            </a:pPr>
            <a:r>
              <a:rPr lang="en" sz="1200">
                <a:solidFill>
                  <a:srgbClr val="666666"/>
                </a:solidFill>
                <a:highlight>
                  <a:srgbClr val="FFFFFF"/>
                </a:highlight>
                <a:latin typeface="Roboto"/>
                <a:ea typeface="Roboto"/>
                <a:cs typeface="Roboto"/>
                <a:sym typeface="Roboto"/>
              </a:rPr>
              <a:t>Policies attached are to enforce security, quota checks, and other types of access control and rate-limiting</a:t>
            </a:r>
            <a:endParaRPr sz="1200">
              <a:solidFill>
                <a:srgbClr val="666666"/>
              </a:solidFill>
              <a:latin typeface="Roboto"/>
              <a:ea typeface="Roboto"/>
              <a:cs typeface="Roboto"/>
              <a:sym typeface="Roboto"/>
            </a:endParaRPr>
          </a:p>
        </p:txBody>
      </p:sp>
      <p:cxnSp>
        <p:nvCxnSpPr>
          <p:cNvPr id="414" name="Google Shape;414;p58"/>
          <p:cNvCxnSpPr/>
          <p:nvPr/>
        </p:nvCxnSpPr>
        <p:spPr>
          <a:xfrm>
            <a:off x="4508625" y="3248050"/>
            <a:ext cx="18300" cy="1582500"/>
          </a:xfrm>
          <a:prstGeom prst="straightConnector1">
            <a:avLst/>
          </a:prstGeom>
          <a:noFill/>
          <a:ln cap="flat" cmpd="sng" w="9525">
            <a:solidFill>
              <a:srgbClr val="BFBFBF"/>
            </a:solidFill>
            <a:prstDash val="solid"/>
            <a:round/>
            <a:headEnd len="med" w="med" type="none"/>
            <a:tailEnd len="med" w="med" type="none"/>
          </a:ln>
        </p:spPr>
      </p:cxnSp>
      <p:sp>
        <p:nvSpPr>
          <p:cNvPr id="415" name="Google Shape;415;p58"/>
          <p:cNvSpPr txBox="1"/>
          <p:nvPr/>
        </p:nvSpPr>
        <p:spPr>
          <a:xfrm>
            <a:off x="4676825" y="2857950"/>
            <a:ext cx="4331100" cy="2698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solidFill>
                  <a:srgbClr val="666666"/>
                </a:solidFill>
                <a:latin typeface="Roboto"/>
                <a:ea typeface="Roboto"/>
                <a:cs typeface="Roboto"/>
                <a:sym typeface="Roboto"/>
              </a:rPr>
              <a:t>Target Endpoint</a:t>
            </a:r>
            <a:endParaRPr b="1"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304800" lvl="0" marL="4572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This is the outbound request</a:t>
            </a:r>
            <a:endParaRPr sz="1200">
              <a:solidFill>
                <a:srgbClr val="666666"/>
              </a:solidFill>
              <a:latin typeface="Roboto"/>
              <a:ea typeface="Roboto"/>
              <a:cs typeface="Roboto"/>
              <a:sym typeface="Roboto"/>
            </a:endParaRPr>
          </a:p>
          <a:p>
            <a:pPr indent="-304800" lvl="0" marL="4572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Configured </a:t>
            </a:r>
            <a:r>
              <a:rPr lang="en" sz="1200">
                <a:solidFill>
                  <a:srgbClr val="666666"/>
                </a:solidFill>
                <a:latin typeface="Roboto"/>
                <a:ea typeface="Roboto"/>
                <a:cs typeface="Roboto"/>
                <a:sym typeface="Roboto"/>
              </a:rPr>
              <a:t>to forward requests to the proper backend service, including defining any security settings, protocol, and other connection information</a:t>
            </a:r>
            <a:endParaRPr sz="1200">
              <a:solidFill>
                <a:srgbClr val="666666"/>
              </a:solidFill>
              <a:latin typeface="Roboto"/>
              <a:ea typeface="Roboto"/>
              <a:cs typeface="Roboto"/>
              <a:sym typeface="Roboto"/>
            </a:endParaRPr>
          </a:p>
          <a:p>
            <a:pPr indent="-304800" lvl="0" marL="4572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Policies attached are to ensure that response messages are properly formatted for the app that made the initial request.</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a:p>
            <a:pPr indent="0" lvl="0" marL="45720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419" name="Shape 419"/>
        <p:cNvGrpSpPr/>
        <p:nvPr/>
      </p:nvGrpSpPr>
      <p:grpSpPr>
        <a:xfrm>
          <a:off x="0" y="0"/>
          <a:ext cx="0" cy="0"/>
          <a:chOff x="0" y="0"/>
          <a:chExt cx="0" cy="0"/>
        </a:xfrm>
      </p:grpSpPr>
      <p:sp>
        <p:nvSpPr>
          <p:cNvPr id="420" name="Google Shape;420;p59"/>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