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6" r:id="rId4"/>
    <p:sldMasterId id="214748369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
      <p:font typeface="Helvetica Neue"/>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276F3DB-2E34-4127-97BA-F42E5F73A2C2}">
  <a:tblStyle styleId="{5276F3DB-2E34-4127-97BA-F42E5F73A2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pigee/api-platform-samples/tree/master/schemas/policy"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ae23c2dc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ae23c2dc0_0_1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1cec384fcf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35" name="Google Shape;435;g1cec384fcf_0_6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1cec384fcf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cec384fcf_0_6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1cec384fcf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47" name="Google Shape;447;g1cec384fcf_0_6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1cec384fcf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54" name="Google Shape;454;g1cec384fcf_0_6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1cec384fcf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61" name="Google Shape;461;g1cec384fcf_0_6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1cec384fcf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68" name="Google Shape;468;g1cec384fcf_0_6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1cec384fcf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75" name="Google Shape;475;g1cec384fcf_0_6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1cec384fcf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82" name="Google Shape;482;g1cec384fcf_0_6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1cec384fcf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89" name="Google Shape;489;g1cec384fcf_0_6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1cec384fcf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96" name="Google Shape;496;g1cec384fcf_0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9" name="Google Shape;3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1cec384fcf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cec384fcf_0_6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1cec384fcf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08" name="Google Shape;508;g1cec384fcf_0_6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cec384fcf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15" name="Google Shape;515;g1cec384fcf_0_6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1cec384fcf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22" name="Google Shape;522;g1cec384fcf_0_6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1cec384fcf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29" name="Google Shape;529;g1cec384fcf_0_6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1cec384fcf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36" name="Google Shape;536;g1cec384fcf_0_7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1cec384fcf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43" name="Google Shape;543;g1cec384fcf_0_7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1cec384fcf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50" name="Google Shape;550;g1cec384fcf_0_7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1cec384fcf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cec384fcf_0_7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1cec384fcf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62" name="Google Shape;562;g1cec384fcf_0_7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484848"/>
                </a:solidFill>
                <a:highlight>
                  <a:srgbClr val="FFFFFF"/>
                </a:highlight>
                <a:latin typeface="Helvetica Neue"/>
                <a:ea typeface="Helvetica Neue"/>
                <a:cs typeface="Helvetica Neue"/>
                <a:sym typeface="Helvetica Neue"/>
              </a:rPr>
              <a:t>The policy schemas, available in Github, provide the full set of elements and attributes available for policy configuration. - </a:t>
            </a:r>
            <a:r>
              <a:rPr lang="en-US" u="sng">
                <a:solidFill>
                  <a:schemeClr val="hlink"/>
                </a:solidFill>
                <a:highlight>
                  <a:srgbClr val="FFFFFF"/>
                </a:highlight>
                <a:latin typeface="Helvetica Neue"/>
                <a:ea typeface="Helvetica Neue"/>
                <a:cs typeface="Helvetica Neue"/>
                <a:sym typeface="Helvetica Neue"/>
                <a:hlinkClick r:id="rId2"/>
              </a:rPr>
              <a:t>https://github.com/apigee/api-platform-samples/tree/master/schemas/policy</a:t>
            </a:r>
            <a:r>
              <a:rPr lang="en-US">
                <a:solidFill>
                  <a:srgbClr val="484848"/>
                </a:solidFill>
                <a:highlight>
                  <a:srgbClr val="FFFFFF"/>
                </a:highlight>
                <a:latin typeface="Helvetica Neue"/>
                <a:ea typeface="Helvetica Neue"/>
                <a:cs typeface="Helvetica Neue"/>
                <a:sym typeface="Helvetica Neue"/>
              </a:rPr>
              <a:t>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6" name="Google Shape;37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1cec384fcf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69" name="Google Shape;569;g1cec384fcf_0_7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1cec384fcf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76" name="Google Shape;576;g1cec384fcf_0_7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1cec384fcf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83" name="Google Shape;583;g1cec384fcf_0_7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1cec384fcf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90" name="Google Shape;590;g1cec384fcf_0_7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1cec384fcf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97" name="Google Shape;597;g1cec384fcf_0_7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1cec384fcf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04" name="Google Shape;604;g1cec384fcf_0_7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1ae23c2dc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ae23c2dc0_0_2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1cec384fcf_0_5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1cec384fcf_0_5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Helvetica Neue"/>
              <a:buNone/>
            </a:pPr>
            <a:r>
              <a:rPr b="1" lang="en-US">
                <a:solidFill>
                  <a:schemeClr val="dk1"/>
                </a:solidFill>
              </a:rPr>
              <a:t>Main Point</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Apigee Edge enables you to precisely control the API flow from client to the backend</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b="1" lang="en-US">
                <a:solidFill>
                  <a:schemeClr val="dk1"/>
                </a:solidFill>
              </a:rPr>
              <a:t>Script</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Edge provides precise control of an API proxy flow by segmenting each part of the flow, including default and non-default paths as well as pre-flow and post-flow for both the request and response. This capability enables you to maximize inter-API code reuse with preflow / postflow, maximize code reuse via custom flows for related resources, optimize the response with multiple flows, and optimize for the client platform with multiple flows</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b="1" lang="en-US">
                <a:solidFill>
                  <a:schemeClr val="dk1"/>
                </a:solidFill>
              </a:rPr>
              <a:t>Link to Wiki</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https://apigeesc.atlassian.net/wiki/pages/viewpage.action?pageId=76415413</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b="1" lang="en-US">
                <a:solidFill>
                  <a:schemeClr val="dk1"/>
                </a:solidFill>
              </a:rPr>
              <a:t>For Instance</a:t>
            </a:r>
            <a:endParaRPr>
              <a:solidFill>
                <a:schemeClr val="dk1"/>
              </a:solidFill>
            </a:endParaRPr>
          </a:p>
          <a:p>
            <a:pPr indent="-342900" lvl="0" marL="342900" rtl="0">
              <a:spcBef>
                <a:spcPts val="0"/>
              </a:spcBef>
              <a:spcAft>
                <a:spcPts val="0"/>
              </a:spcAft>
              <a:buClr>
                <a:schemeClr val="dk1"/>
              </a:buClr>
              <a:buSzPts val="2200"/>
              <a:buFont typeface="Arial"/>
              <a:buChar char="•"/>
            </a:pPr>
            <a:r>
              <a:rPr lang="en-US">
                <a:solidFill>
                  <a:schemeClr val="dk1"/>
                </a:solidFill>
              </a:rPr>
              <a:t>None</a:t>
            </a:r>
            <a:endParaRPr>
              <a:solidFill>
                <a:schemeClr val="dk1"/>
              </a:solidFill>
            </a:endParaRPr>
          </a:p>
          <a:p>
            <a:pPr indent="0" lvl="0" marL="0" marR="0" rtl="0" algn="l">
              <a:spcBef>
                <a:spcPts val="0"/>
              </a:spcBef>
              <a:spcAft>
                <a:spcPts val="0"/>
              </a:spcAft>
              <a:buNone/>
            </a:pPr>
            <a:r>
              <a:t/>
            </a:r>
            <a:endParaRPr b="1" sz="1200">
              <a:solidFill>
                <a:schemeClr val="dk1"/>
              </a:solidFill>
            </a:endParaRPr>
          </a:p>
        </p:txBody>
      </p:sp>
      <p:sp>
        <p:nvSpPr>
          <p:cNvPr id="383" name="Google Shape;383;g1cec384fcf_0_5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1cec384fcf_0_5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1cec384fcf_0_5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Helvetica Neue"/>
              <a:buNone/>
            </a:pPr>
            <a:r>
              <a:rPr b="1" lang="en-US">
                <a:solidFill>
                  <a:schemeClr val="dk1"/>
                </a:solidFill>
              </a:rPr>
              <a:t>Main Point</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Apigee Edge includes </a:t>
            </a:r>
            <a:r>
              <a:rPr lang="en-US" sz="2000">
                <a:solidFill>
                  <a:schemeClr val="lt1"/>
                </a:solidFill>
              </a:rPr>
              <a:t>over 30 easy to configurable policies and built in support for Node, JavaScript and Java extensibility</a:t>
            </a:r>
            <a:endParaRPr>
              <a:solidFill>
                <a:schemeClr val="dk1"/>
              </a:solidFill>
            </a:endParaRPr>
          </a:p>
          <a:p>
            <a:pPr indent="0" lvl="0" marL="0" rtl="0">
              <a:spcBef>
                <a:spcPts val="0"/>
              </a:spcBef>
              <a:spcAft>
                <a:spcPts val="0"/>
              </a:spcAft>
              <a:buClr>
                <a:schemeClr val="dk1"/>
              </a:buClr>
              <a:buFont typeface="Helvetica Neue"/>
              <a:buNone/>
            </a:pPr>
            <a:r>
              <a:t/>
            </a:r>
            <a:endParaRPr sz="2000">
              <a:solidFill>
                <a:schemeClr val="lt1"/>
              </a:solidFill>
            </a:endParaRPr>
          </a:p>
          <a:p>
            <a:pPr indent="0" lvl="0" marL="0" rtl="0">
              <a:spcBef>
                <a:spcPts val="0"/>
              </a:spcBef>
              <a:spcAft>
                <a:spcPts val="0"/>
              </a:spcAft>
              <a:buClr>
                <a:schemeClr val="dk1"/>
              </a:buClr>
              <a:buFont typeface="Helvetica Neue"/>
              <a:buNone/>
            </a:pPr>
            <a:r>
              <a:rPr b="1" lang="en-US">
                <a:solidFill>
                  <a:schemeClr val="dk1"/>
                </a:solidFill>
              </a:rPr>
              <a:t>Script</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Apigee Edge includes </a:t>
            </a:r>
            <a:r>
              <a:rPr lang="en-US" sz="2400">
                <a:solidFill>
                  <a:schemeClr val="lt1"/>
                </a:solidFill>
              </a:rPr>
              <a:t>over 30 easy to configurable policies AND built in support for Node, JavaScript and Java extensibility</a:t>
            </a:r>
            <a:endParaRPr>
              <a:solidFill>
                <a:schemeClr val="dk1"/>
              </a:solidFill>
            </a:endParaRPr>
          </a:p>
          <a:p>
            <a:pPr indent="0" lvl="0" marL="0" rtl="0">
              <a:spcBef>
                <a:spcPts val="0"/>
              </a:spcBef>
              <a:spcAft>
                <a:spcPts val="0"/>
              </a:spcAft>
              <a:buClr>
                <a:schemeClr val="dk1"/>
              </a:buClr>
              <a:buFont typeface="Helvetica Neue"/>
              <a:buNone/>
            </a:pPr>
            <a:r>
              <a:t/>
            </a:r>
            <a:endParaRPr sz="2400">
              <a:solidFill>
                <a:schemeClr val="lt1"/>
              </a:solidFill>
            </a:endParaRPr>
          </a:p>
          <a:p>
            <a:pPr indent="0" lvl="0" marL="0" rtl="0">
              <a:spcBef>
                <a:spcPts val="0"/>
              </a:spcBef>
              <a:spcAft>
                <a:spcPts val="0"/>
              </a:spcAft>
              <a:buClr>
                <a:schemeClr val="dk1"/>
              </a:buClr>
              <a:buFont typeface="Helvetica Neue"/>
              <a:buNone/>
            </a:pPr>
            <a:r>
              <a:rPr lang="en-US">
                <a:solidFill>
                  <a:schemeClr val="dk1"/>
                </a:solidFill>
              </a:rPr>
              <a:t>APIs developed with Edge can leverage the out-of-the-box, configurable policies, custom code written in JavaScript (Node.js) or Java, or both. The flexibility to leverage standard implementations, configuration AND code improves developer productivity by accelerating the time to solve both common and complex problems. </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Common themes and use cases, are best handled with standard implementations and configuration. Apigee Edge provides Traffic Management, Security, Mediation  and other policies out of the box that you can leverage, configure, and reuse across projects. These policies provide common, consistent, scalable, tuned implementations of common functionality.</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Complex problems are best handled via software development, or a combination of configuration and development. Apigee Edge enables you to solve these complex or unique needs through extension polices. You can write these extension policies in JavaScript, Java, node.js, or external services.</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In addition, with our micro-services architecture, you can implement a set small, independent, decoupled, focused processes with node.js and deploy them in the gateway to meet your unique needs. </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Whether your needs are simple or complex, Apigee Edge provides you the flexibility you need to build APIs faster.</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b="1" lang="en-US">
                <a:solidFill>
                  <a:schemeClr val="dk1"/>
                </a:solidFill>
              </a:rPr>
              <a:t>Link to Wiki</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https://apigeesc.atlassian.net/wiki/display/SEP/API+Development+with+Configuration+and+Code</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b="1" lang="en-US">
                <a:solidFill>
                  <a:schemeClr val="dk1"/>
                </a:solidFill>
              </a:rPr>
              <a:t>For Instance</a:t>
            </a:r>
            <a:endParaRPr>
              <a:solidFill>
                <a:schemeClr val="dk1"/>
              </a:solidFill>
            </a:endParaRPr>
          </a:p>
          <a:p>
            <a:pPr indent="0" lvl="0" marL="0" rtl="0">
              <a:spcBef>
                <a:spcPts val="0"/>
              </a:spcBef>
              <a:spcAft>
                <a:spcPts val="0"/>
              </a:spcAft>
              <a:buClr>
                <a:schemeClr val="dk1"/>
              </a:buClr>
              <a:buFont typeface="Helvetica Neue"/>
              <a:buNone/>
            </a:pPr>
            <a:r>
              <a:rPr lang="en-US">
                <a:solidFill>
                  <a:schemeClr val="dk1"/>
                </a:solidFill>
              </a:rPr>
              <a:t>None</a:t>
            </a:r>
            <a:endParaRPr>
              <a:solidFill>
                <a:schemeClr val="dk1"/>
              </a:solidFill>
            </a:endParaRPr>
          </a:p>
          <a:p>
            <a:pPr indent="0" lvl="0" marL="0" marR="0" rtl="0" algn="l">
              <a:spcBef>
                <a:spcPts val="0"/>
              </a:spcBef>
              <a:spcAft>
                <a:spcPts val="0"/>
              </a:spcAft>
              <a:buNone/>
            </a:pPr>
            <a:r>
              <a:t/>
            </a:r>
            <a:endParaRPr b="1">
              <a:solidFill>
                <a:schemeClr val="dk1"/>
              </a:solidFill>
            </a:endParaRPr>
          </a:p>
        </p:txBody>
      </p:sp>
      <p:sp>
        <p:nvSpPr>
          <p:cNvPr id="391" name="Google Shape;391;g1cec384fcf_0_5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1cec384fcf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cec384fcf_0_5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1cec384fcf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13" name="Google Shape;413;g1cec384fcf_0_5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1cec384fc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20" name="Google Shape;420;g1cec384fcf_0_6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1cec384fcf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28" name="Google Shape;428;g1cec384fcf_0_6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13" name="Shape 13"/>
        <p:cNvGrpSpPr/>
        <p:nvPr/>
      </p:nvGrpSpPr>
      <p:grpSpPr>
        <a:xfrm>
          <a:off x="0" y="0"/>
          <a:ext cx="0" cy="0"/>
          <a:chOff x="0" y="0"/>
          <a:chExt cx="0" cy="0"/>
        </a:xfrm>
      </p:grpSpPr>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
        <p:nvSpPr>
          <p:cNvPr id="15" name="Google Shape;15;p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nak you" showMasterSp="0">
  <p:cSld name="Thnak you">
    <p:spTree>
      <p:nvGrpSpPr>
        <p:cNvPr id="92" name="Shape 92"/>
        <p:cNvGrpSpPr/>
        <p:nvPr/>
      </p:nvGrpSpPr>
      <p:grpSpPr>
        <a:xfrm>
          <a:off x="0" y="0"/>
          <a:ext cx="0" cy="0"/>
          <a:chOff x="0" y="0"/>
          <a:chExt cx="0" cy="0"/>
        </a:xfrm>
      </p:grpSpPr>
      <p:sp>
        <p:nvSpPr>
          <p:cNvPr id="93" name="Google Shape;93;p11"/>
          <p:cNvSpPr/>
          <p:nvPr/>
        </p:nvSpPr>
        <p:spPr>
          <a:xfrm>
            <a:off x="0" y="0"/>
            <a:ext cx="9144000" cy="51435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500">
              <a:solidFill>
                <a:srgbClr val="5A5A5A"/>
              </a:solidFill>
              <a:latin typeface="Helvetica Neue"/>
              <a:ea typeface="Helvetica Neue"/>
              <a:cs typeface="Helvetica Neue"/>
              <a:sym typeface="Helvetica Neue"/>
            </a:endParaRPr>
          </a:p>
        </p:txBody>
      </p:sp>
      <p:pic>
        <p:nvPicPr>
          <p:cNvPr id="94" name="Google Shape;94;p11"/>
          <p:cNvPicPr preferRelativeResize="0"/>
          <p:nvPr/>
        </p:nvPicPr>
        <p:blipFill rotWithShape="1">
          <a:blip r:embed="rId2">
            <a:alphaModFix/>
          </a:blip>
          <a:srcRect b="0" l="0" r="32723" t="0"/>
          <a:stretch/>
        </p:blipFill>
        <p:spPr>
          <a:xfrm>
            <a:off x="6114207" y="1971868"/>
            <a:ext cx="3060900" cy="2962800"/>
          </a:xfrm>
          <a:prstGeom prst="rect">
            <a:avLst/>
          </a:prstGeom>
          <a:noFill/>
          <a:ln>
            <a:noFill/>
          </a:ln>
        </p:spPr>
      </p:pic>
      <p:grpSp>
        <p:nvGrpSpPr>
          <p:cNvPr id="95" name="Google Shape;95;p11"/>
          <p:cNvGrpSpPr/>
          <p:nvPr/>
        </p:nvGrpSpPr>
        <p:grpSpPr>
          <a:xfrm>
            <a:off x="2894798" y="3610306"/>
            <a:ext cx="3710127" cy="1606188"/>
            <a:chOff x="7718507" y="9044624"/>
            <a:chExt cx="11964291" cy="5181251"/>
          </a:xfrm>
        </p:grpSpPr>
        <p:sp>
          <p:nvSpPr>
            <p:cNvPr id="96" name="Google Shape;96;p11"/>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7" name="Google Shape;97;p11"/>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8" name="Google Shape;98;p11"/>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9" name="Google Shape;99;p11"/>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0" name="Google Shape;100;p11"/>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101" name="Google Shape;101;p11"/>
          <p:cNvSpPr/>
          <p:nvPr/>
        </p:nvSpPr>
        <p:spPr>
          <a:xfrm>
            <a:off x="2446054" y="4745554"/>
            <a:ext cx="4290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2" name="Google Shape;102;p11"/>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3" name="Google Shape;103;p11"/>
          <p:cNvSpPr/>
          <p:nvPr/>
        </p:nvSpPr>
        <p:spPr>
          <a:xfrm>
            <a:off x="1625099" y="4466127"/>
            <a:ext cx="366000" cy="6738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4" name="Google Shape;104;p11"/>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5" name="Google Shape;105;p11"/>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6" name="Google Shape;106;p11"/>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7" name="Google Shape;107;p11"/>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8" name="Google Shape;108;p11"/>
          <p:cNvSpPr/>
          <p:nvPr/>
        </p:nvSpPr>
        <p:spPr>
          <a:xfrm>
            <a:off x="-31977" y="4758551"/>
            <a:ext cx="281700" cy="3813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109" name="Google Shape;109;p11"/>
          <p:cNvGrpSpPr/>
          <p:nvPr/>
        </p:nvGrpSpPr>
        <p:grpSpPr>
          <a:xfrm>
            <a:off x="744162" y="489663"/>
            <a:ext cx="1162148" cy="384953"/>
            <a:chOff x="5813496" y="4786016"/>
            <a:chExt cx="12756843" cy="4230255"/>
          </a:xfrm>
        </p:grpSpPr>
        <p:sp>
          <p:nvSpPr>
            <p:cNvPr id="110" name="Google Shape;110;p11"/>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1" name="Google Shape;111;p11"/>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2" name="Google Shape;112;p11"/>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3" name="Google Shape;113;p11"/>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4" name="Google Shape;114;p11"/>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5" name="Google Shape;115;p11"/>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6" name="Google Shape;116;p11"/>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117" name="Google Shape;117;p11"/>
          <p:cNvCxnSpPr/>
          <p:nvPr/>
        </p:nvCxnSpPr>
        <p:spPr>
          <a:xfrm>
            <a:off x="718751" y="2977768"/>
            <a:ext cx="8425200" cy="0"/>
          </a:xfrm>
          <a:prstGeom prst="straightConnector1">
            <a:avLst/>
          </a:prstGeom>
          <a:noFill/>
          <a:ln cap="flat" cmpd="sng" w="9525">
            <a:solidFill>
              <a:srgbClr val="FFD3CB"/>
            </a:solidFill>
            <a:prstDash val="solid"/>
            <a:round/>
            <a:headEnd len="sm" w="sm" type="none"/>
            <a:tailEnd len="sm" w="sm" type="none"/>
          </a:ln>
        </p:spPr>
      </p:cxnSp>
      <p:sp>
        <p:nvSpPr>
          <p:cNvPr id="118" name="Google Shape;118;p11"/>
          <p:cNvSpPr txBox="1"/>
          <p:nvPr/>
        </p:nvSpPr>
        <p:spPr>
          <a:xfrm>
            <a:off x="748910" y="2259005"/>
            <a:ext cx="5165100" cy="657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3600">
                <a:solidFill>
                  <a:srgbClr val="FFFFFF"/>
                </a:solidFill>
                <a:latin typeface="Helvetica Neue"/>
                <a:ea typeface="Helvetica Neue"/>
                <a:cs typeface="Helvetica Neue"/>
                <a:sym typeface="Helvetica Neue"/>
              </a:rPr>
              <a:t>Thank you</a:t>
            </a:r>
            <a:endParaRPr sz="11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123" name="Shape 123"/>
        <p:cNvGrpSpPr/>
        <p:nvPr/>
      </p:nvGrpSpPr>
      <p:grpSpPr>
        <a:xfrm>
          <a:off x="0" y="0"/>
          <a:ext cx="0" cy="0"/>
          <a:chOff x="0" y="0"/>
          <a:chExt cx="0" cy="0"/>
        </a:xfrm>
      </p:grpSpPr>
      <p:sp>
        <p:nvSpPr>
          <p:cNvPr id="124" name="Google Shape;124;p1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5" name="Google Shape;125;p1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6" name="Google Shape;126;p1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127" name="Shape 127"/>
        <p:cNvGrpSpPr/>
        <p:nvPr/>
      </p:nvGrpSpPr>
      <p:grpSpPr>
        <a:xfrm>
          <a:off x="0" y="0"/>
          <a:ext cx="0" cy="0"/>
          <a:chOff x="0" y="0"/>
          <a:chExt cx="0" cy="0"/>
        </a:xfrm>
      </p:grpSpPr>
      <p:sp>
        <p:nvSpPr>
          <p:cNvPr id="128" name="Google Shape;128;p1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9" name="Google Shape;129;p1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30" name="Google Shape;130;p14"/>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131" name="Shape 131"/>
        <p:cNvGrpSpPr/>
        <p:nvPr/>
      </p:nvGrpSpPr>
      <p:grpSpPr>
        <a:xfrm>
          <a:off x="0" y="0"/>
          <a:ext cx="0" cy="0"/>
          <a:chOff x="0" y="0"/>
          <a:chExt cx="0" cy="0"/>
        </a:xfrm>
      </p:grpSpPr>
      <p:grpSp>
        <p:nvGrpSpPr>
          <p:cNvPr id="132" name="Google Shape;132;p15"/>
          <p:cNvGrpSpPr/>
          <p:nvPr/>
        </p:nvGrpSpPr>
        <p:grpSpPr>
          <a:xfrm>
            <a:off x="-19118" y="4626758"/>
            <a:ext cx="9182236" cy="548378"/>
            <a:chOff x="-19118" y="4617750"/>
            <a:chExt cx="9182236" cy="548378"/>
          </a:xfrm>
        </p:grpSpPr>
        <p:sp>
          <p:nvSpPr>
            <p:cNvPr id="133" name="Google Shape;133;p15"/>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34" name="Google Shape;134;p15"/>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35" name="Google Shape;135;p15"/>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36" name="Google Shape;136;p1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7" name="Google Shape;137;p15"/>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38" name="Google Shape;138;p1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139" name="Shape 139"/>
        <p:cNvGrpSpPr/>
        <p:nvPr/>
      </p:nvGrpSpPr>
      <p:grpSpPr>
        <a:xfrm>
          <a:off x="0" y="0"/>
          <a:ext cx="0" cy="0"/>
          <a:chOff x="0" y="0"/>
          <a:chExt cx="0" cy="0"/>
        </a:xfrm>
      </p:grpSpPr>
      <p:sp>
        <p:nvSpPr>
          <p:cNvPr id="140" name="Google Shape;140;p1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1" name="Google Shape;141;p16"/>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42" name="Google Shape;142;p16"/>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143" name="Google Shape;143;p1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44" name="Google Shape;144;p16"/>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45" name="Google Shape;145;p1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146" name="Shape 146"/>
        <p:cNvGrpSpPr/>
        <p:nvPr/>
      </p:nvGrpSpPr>
      <p:grpSpPr>
        <a:xfrm>
          <a:off x="0" y="0"/>
          <a:ext cx="0" cy="0"/>
          <a:chOff x="0" y="0"/>
          <a:chExt cx="0" cy="0"/>
        </a:xfrm>
      </p:grpSpPr>
      <p:sp>
        <p:nvSpPr>
          <p:cNvPr id="147" name="Google Shape;147;p1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8" name="Google Shape;148;p17"/>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49" name="Google Shape;149;p17"/>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50" name="Google Shape;150;p17"/>
          <p:cNvSpPr/>
          <p:nvPr/>
        </p:nvSpPr>
        <p:spPr>
          <a:xfrm flipH="1">
            <a:off x="-12535" y="4677825"/>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151" name="Google Shape;151;p17"/>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52" name="Google Shape;152;p1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153" name="Shape 153"/>
        <p:cNvGrpSpPr/>
        <p:nvPr/>
      </p:nvGrpSpPr>
      <p:grpSpPr>
        <a:xfrm>
          <a:off x="0" y="0"/>
          <a:ext cx="0" cy="0"/>
          <a:chOff x="0" y="0"/>
          <a:chExt cx="0" cy="0"/>
        </a:xfrm>
      </p:grpSpPr>
      <p:sp>
        <p:nvSpPr>
          <p:cNvPr id="154" name="Google Shape;154;p1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5" name="Google Shape;155;p18"/>
          <p:cNvSpPr/>
          <p:nvPr/>
        </p:nvSpPr>
        <p:spPr>
          <a:xfrm>
            <a:off x="81075" y="4617750"/>
            <a:ext cx="9088625" cy="548375"/>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156" name="Google Shape;156;p18"/>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157" name="Google Shape;157;p1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58" name="Google Shape;158;p18"/>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59" name="Google Shape;159;p1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160" name="Shape 160"/>
        <p:cNvGrpSpPr/>
        <p:nvPr/>
      </p:nvGrpSpPr>
      <p:grpSpPr>
        <a:xfrm>
          <a:off x="0" y="0"/>
          <a:ext cx="0" cy="0"/>
          <a:chOff x="0" y="0"/>
          <a:chExt cx="0" cy="0"/>
        </a:xfrm>
      </p:grpSpPr>
      <p:sp>
        <p:nvSpPr>
          <p:cNvPr id="161" name="Google Shape;161;p19"/>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162" name="Google Shape;162;p19"/>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163" name="Google Shape;163;p1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64" name="Google Shape;164;p1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5" name="Google Shape;165;p19"/>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66" name="Google Shape;166;p1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167" name="Shape 167"/>
        <p:cNvGrpSpPr/>
        <p:nvPr/>
      </p:nvGrpSpPr>
      <p:grpSpPr>
        <a:xfrm>
          <a:off x="0" y="0"/>
          <a:ext cx="0" cy="0"/>
          <a:chOff x="0" y="0"/>
          <a:chExt cx="0" cy="0"/>
        </a:xfrm>
      </p:grpSpPr>
      <p:sp>
        <p:nvSpPr>
          <p:cNvPr id="168" name="Google Shape;168;p20"/>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69" name="Google Shape;169;p2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0" name="Google Shape;170;p2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71" name="Google Shape;171;p20"/>
          <p:cNvGrpSpPr/>
          <p:nvPr/>
        </p:nvGrpSpPr>
        <p:grpSpPr>
          <a:xfrm>
            <a:off x="-19118" y="4626758"/>
            <a:ext cx="9182236" cy="548378"/>
            <a:chOff x="-19118" y="4617750"/>
            <a:chExt cx="9182236" cy="548378"/>
          </a:xfrm>
        </p:grpSpPr>
        <p:sp>
          <p:nvSpPr>
            <p:cNvPr id="172" name="Google Shape;172;p20"/>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73" name="Google Shape;173;p20"/>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74" name="Google Shape;174;p20"/>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175" name="Shape 175"/>
        <p:cNvGrpSpPr/>
        <p:nvPr/>
      </p:nvGrpSpPr>
      <p:grpSpPr>
        <a:xfrm>
          <a:off x="0" y="0"/>
          <a:ext cx="0" cy="0"/>
          <a:chOff x="0" y="0"/>
          <a:chExt cx="0" cy="0"/>
        </a:xfrm>
      </p:grpSpPr>
      <p:sp>
        <p:nvSpPr>
          <p:cNvPr id="176" name="Google Shape;176;p21"/>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77" name="Google Shape;177;p2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8" name="Google Shape;178;p21"/>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179" name="Google Shape;179;p2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80" name="Google Shape;180;p21"/>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16" name="Shape 16"/>
        <p:cNvGrpSpPr/>
        <p:nvPr/>
      </p:nvGrpSpPr>
      <p:grpSpPr>
        <a:xfrm>
          <a:off x="0" y="0"/>
          <a:ext cx="0" cy="0"/>
          <a:chOff x="0" y="0"/>
          <a:chExt cx="0" cy="0"/>
        </a:xfrm>
      </p:grpSpPr>
      <p:grpSp>
        <p:nvGrpSpPr>
          <p:cNvPr id="17" name="Google Shape;17;p3"/>
          <p:cNvGrpSpPr/>
          <p:nvPr/>
        </p:nvGrpSpPr>
        <p:grpSpPr>
          <a:xfrm>
            <a:off x="-10312" y="-8075"/>
            <a:ext cx="9164625" cy="5169875"/>
            <a:chOff x="-10312" y="-8075"/>
            <a:chExt cx="9164625" cy="5169875"/>
          </a:xfrm>
        </p:grpSpPr>
        <p:sp>
          <p:nvSpPr>
            <p:cNvPr id="18" name="Google Shape;18;p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19" name="Google Shape;19;p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20" name="Google Shape;20;p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21" name="Google Shape;21;p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181" name="Shape 181"/>
        <p:cNvGrpSpPr/>
        <p:nvPr/>
      </p:nvGrpSpPr>
      <p:grpSpPr>
        <a:xfrm>
          <a:off x="0" y="0"/>
          <a:ext cx="0" cy="0"/>
          <a:chOff x="0" y="0"/>
          <a:chExt cx="0" cy="0"/>
        </a:xfrm>
      </p:grpSpPr>
      <p:sp>
        <p:nvSpPr>
          <p:cNvPr id="182" name="Google Shape;182;p22"/>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83" name="Google Shape;183;p2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4" name="Google Shape;184;p22"/>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185" name="Google Shape;185;p2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86" name="Google Shape;186;p22"/>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187" name="Shape 187"/>
        <p:cNvGrpSpPr/>
        <p:nvPr/>
      </p:nvGrpSpPr>
      <p:grpSpPr>
        <a:xfrm>
          <a:off x="0" y="0"/>
          <a:ext cx="0" cy="0"/>
          <a:chOff x="0" y="0"/>
          <a:chExt cx="0" cy="0"/>
        </a:xfrm>
      </p:grpSpPr>
      <p:sp>
        <p:nvSpPr>
          <p:cNvPr id="188" name="Google Shape;188;p2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9" name="Google Shape;189;p23"/>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90" name="Google Shape;190;p23"/>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191" name="Google Shape;191;p2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92" name="Google Shape;192;p23"/>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193" name="Shape 193"/>
        <p:cNvGrpSpPr/>
        <p:nvPr/>
      </p:nvGrpSpPr>
      <p:grpSpPr>
        <a:xfrm>
          <a:off x="0" y="0"/>
          <a:ext cx="0" cy="0"/>
          <a:chOff x="0" y="0"/>
          <a:chExt cx="0" cy="0"/>
        </a:xfrm>
      </p:grpSpPr>
      <p:sp>
        <p:nvSpPr>
          <p:cNvPr id="194" name="Google Shape;194;p2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5" name="Google Shape;195;p24"/>
          <p:cNvSpPr/>
          <p:nvPr/>
        </p:nvSpPr>
        <p:spPr>
          <a:xfrm flipH="1">
            <a:off x="71770" y="4617750"/>
            <a:ext cx="9097930" cy="548378"/>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196" name="Google Shape;196;p24"/>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197" name="Google Shape;197;p2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98" name="Google Shape;198;p24"/>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199" name="Shape 199"/>
        <p:cNvGrpSpPr/>
        <p:nvPr/>
      </p:nvGrpSpPr>
      <p:grpSpPr>
        <a:xfrm>
          <a:off x="0" y="0"/>
          <a:ext cx="0" cy="0"/>
          <a:chOff x="0" y="0"/>
          <a:chExt cx="0" cy="0"/>
        </a:xfrm>
      </p:grpSpPr>
      <p:sp>
        <p:nvSpPr>
          <p:cNvPr id="200" name="Google Shape;200;p25"/>
          <p:cNvSpPr/>
          <p:nvPr/>
        </p:nvSpPr>
        <p:spPr>
          <a:xfrm flipH="1">
            <a:off x="63500" y="4617750"/>
            <a:ext cx="9106200"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201" name="Google Shape;201;p25"/>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202" name="Google Shape;202;p2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3" name="Google Shape;203;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04" name="Google Shape;204;p25"/>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205" name="Shape 20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206" name="Shape 206"/>
        <p:cNvGrpSpPr/>
        <p:nvPr/>
      </p:nvGrpSpPr>
      <p:grpSpPr>
        <a:xfrm>
          <a:off x="0" y="0"/>
          <a:ext cx="0" cy="0"/>
          <a:chOff x="0" y="0"/>
          <a:chExt cx="0" cy="0"/>
        </a:xfrm>
      </p:grpSpPr>
      <p:sp>
        <p:nvSpPr>
          <p:cNvPr id="207" name="Google Shape;207;p27"/>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8" name="Google Shape;208;p2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209" name="Google Shape;209;p2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10" name="Google Shape;210;p2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211" name="Shape 211"/>
        <p:cNvGrpSpPr/>
        <p:nvPr/>
      </p:nvGrpSpPr>
      <p:grpSpPr>
        <a:xfrm>
          <a:off x="0" y="0"/>
          <a:ext cx="0" cy="0"/>
          <a:chOff x="0" y="0"/>
          <a:chExt cx="0" cy="0"/>
        </a:xfrm>
      </p:grpSpPr>
      <p:sp>
        <p:nvSpPr>
          <p:cNvPr id="212" name="Google Shape;212;p28"/>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3" name="Google Shape;213;p2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4" name="Google Shape;214;p2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15" name="Google Shape;215;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16" name="Google Shape;216;p2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217" name="Shape 217"/>
        <p:cNvGrpSpPr/>
        <p:nvPr/>
      </p:nvGrpSpPr>
      <p:grpSpPr>
        <a:xfrm>
          <a:off x="0" y="0"/>
          <a:ext cx="0" cy="0"/>
          <a:chOff x="0" y="0"/>
          <a:chExt cx="0" cy="0"/>
        </a:xfrm>
      </p:grpSpPr>
      <p:sp>
        <p:nvSpPr>
          <p:cNvPr id="218" name="Google Shape;218;p29"/>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9" name="Google Shape;219;p2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0" name="Google Shape;220;p29"/>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21" name="Google Shape;221;p29"/>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22" name="Google Shape;222;p29"/>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23" name="Google Shape;223;p2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24" name="Google Shape;224;p2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225" name="Shape 225"/>
        <p:cNvGrpSpPr/>
        <p:nvPr/>
      </p:nvGrpSpPr>
      <p:grpSpPr>
        <a:xfrm>
          <a:off x="0" y="0"/>
          <a:ext cx="0" cy="0"/>
          <a:chOff x="0" y="0"/>
          <a:chExt cx="0" cy="0"/>
        </a:xfrm>
      </p:grpSpPr>
      <p:sp>
        <p:nvSpPr>
          <p:cNvPr id="226" name="Google Shape;226;p30"/>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7" name="Google Shape;227;p3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8" name="Google Shape;228;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29" name="Google Shape;229;p3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230" name="Shape 230"/>
        <p:cNvGrpSpPr/>
        <p:nvPr/>
      </p:nvGrpSpPr>
      <p:grpSpPr>
        <a:xfrm>
          <a:off x="0" y="0"/>
          <a:ext cx="0" cy="0"/>
          <a:chOff x="0" y="0"/>
          <a:chExt cx="0" cy="0"/>
        </a:xfrm>
      </p:grpSpPr>
      <p:sp>
        <p:nvSpPr>
          <p:cNvPr id="231" name="Google Shape;231;p31"/>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2" name="Google Shape;232;p3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3" name="Google Shape;233;p3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34" name="Google Shape;234;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35" name="Google Shape;235;p3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22" name="Shape 22"/>
        <p:cNvGrpSpPr/>
        <p:nvPr/>
      </p:nvGrpSpPr>
      <p:grpSpPr>
        <a:xfrm>
          <a:off x="0" y="0"/>
          <a:ext cx="0" cy="0"/>
          <a:chOff x="0" y="0"/>
          <a:chExt cx="0" cy="0"/>
        </a:xfrm>
      </p:grpSpPr>
      <p:grpSp>
        <p:nvGrpSpPr>
          <p:cNvPr id="23" name="Google Shape;23;p4"/>
          <p:cNvGrpSpPr/>
          <p:nvPr/>
        </p:nvGrpSpPr>
        <p:grpSpPr>
          <a:xfrm>
            <a:off x="-1775" y="-600"/>
            <a:ext cx="9153800" cy="5144175"/>
            <a:chOff x="-1775" y="-600"/>
            <a:chExt cx="9153800" cy="5144175"/>
          </a:xfrm>
        </p:grpSpPr>
        <p:sp>
          <p:nvSpPr>
            <p:cNvPr id="24" name="Google Shape;24;p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4"/>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6" name="Google Shape;26;p4"/>
          <p:cNvGrpSpPr/>
          <p:nvPr/>
        </p:nvGrpSpPr>
        <p:grpSpPr>
          <a:xfrm>
            <a:off x="-3" y="4529830"/>
            <a:ext cx="5098103" cy="613675"/>
            <a:chOff x="-3" y="4529830"/>
            <a:chExt cx="5098103" cy="613675"/>
          </a:xfrm>
        </p:grpSpPr>
        <p:sp>
          <p:nvSpPr>
            <p:cNvPr id="27" name="Google Shape;27;p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8" name="Google Shape;28;p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9" name="Google Shape;29;p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0" name="Google Shape;30;p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236" name="Shape 236"/>
        <p:cNvGrpSpPr/>
        <p:nvPr/>
      </p:nvGrpSpPr>
      <p:grpSpPr>
        <a:xfrm>
          <a:off x="0" y="0"/>
          <a:ext cx="0" cy="0"/>
          <a:chOff x="0" y="0"/>
          <a:chExt cx="0" cy="0"/>
        </a:xfrm>
      </p:grpSpPr>
      <p:sp>
        <p:nvSpPr>
          <p:cNvPr id="237" name="Google Shape;237;p32"/>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8" name="Google Shape;238;p3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9" name="Google Shape;239;p32"/>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0" name="Google Shape;240;p32"/>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1" name="Google Shape;241;p32"/>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2" name="Google Shape;242;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43" name="Google Shape;243;p3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244" name="Shape 244"/>
        <p:cNvGrpSpPr/>
        <p:nvPr/>
      </p:nvGrpSpPr>
      <p:grpSpPr>
        <a:xfrm>
          <a:off x="0" y="0"/>
          <a:ext cx="0" cy="0"/>
          <a:chOff x="0" y="0"/>
          <a:chExt cx="0" cy="0"/>
        </a:xfrm>
      </p:grpSpPr>
      <p:sp>
        <p:nvSpPr>
          <p:cNvPr id="245" name="Google Shape;245;p33"/>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 name="Google Shape;246;p3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7" name="Google Shape;247;p3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48" name="Google Shape;248;p3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249" name="Shape 249"/>
        <p:cNvGrpSpPr/>
        <p:nvPr/>
      </p:nvGrpSpPr>
      <p:grpSpPr>
        <a:xfrm>
          <a:off x="0" y="0"/>
          <a:ext cx="0" cy="0"/>
          <a:chOff x="0" y="0"/>
          <a:chExt cx="0" cy="0"/>
        </a:xfrm>
      </p:grpSpPr>
      <p:sp>
        <p:nvSpPr>
          <p:cNvPr id="250" name="Google Shape;250;p34"/>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1" name="Google Shape;251;p3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2" name="Google Shape;252;p34"/>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3" name="Google Shape;253;p3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54" name="Google Shape;254;p3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255" name="Shape 255"/>
        <p:cNvGrpSpPr/>
        <p:nvPr/>
      </p:nvGrpSpPr>
      <p:grpSpPr>
        <a:xfrm>
          <a:off x="0" y="0"/>
          <a:ext cx="0" cy="0"/>
          <a:chOff x="0" y="0"/>
          <a:chExt cx="0" cy="0"/>
        </a:xfrm>
      </p:grpSpPr>
      <p:sp>
        <p:nvSpPr>
          <p:cNvPr id="256" name="Google Shape;256;p35"/>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7" name="Google Shape;257;p35"/>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8" name="Google Shape;258;p3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9" name="Google Shape;259;p35"/>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0" name="Google Shape;260;p35"/>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1" name="Google Shape;261;p3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2" name="Google Shape;262;p3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263" name="Shape 263"/>
        <p:cNvGrpSpPr/>
        <p:nvPr/>
      </p:nvGrpSpPr>
      <p:grpSpPr>
        <a:xfrm>
          <a:off x="0" y="0"/>
          <a:ext cx="0" cy="0"/>
          <a:chOff x="0" y="0"/>
          <a:chExt cx="0" cy="0"/>
        </a:xfrm>
      </p:grpSpPr>
      <p:sp>
        <p:nvSpPr>
          <p:cNvPr id="264" name="Google Shape;264;p36"/>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5" name="Google Shape;265;p3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6" name="Google Shape;266;p3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7" name="Google Shape;267;p3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268" name="Shape 268"/>
        <p:cNvGrpSpPr/>
        <p:nvPr/>
      </p:nvGrpSpPr>
      <p:grpSpPr>
        <a:xfrm>
          <a:off x="0" y="0"/>
          <a:ext cx="0" cy="0"/>
          <a:chOff x="0" y="0"/>
          <a:chExt cx="0" cy="0"/>
        </a:xfrm>
      </p:grpSpPr>
      <p:sp>
        <p:nvSpPr>
          <p:cNvPr id="269" name="Google Shape;269;p37"/>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0" name="Google Shape;270;p3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1" name="Google Shape;271;p3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2" name="Google Shape;272;p3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73" name="Google Shape;273;p3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274" name="Shape 274"/>
        <p:cNvGrpSpPr/>
        <p:nvPr/>
      </p:nvGrpSpPr>
      <p:grpSpPr>
        <a:xfrm>
          <a:off x="0" y="0"/>
          <a:ext cx="0" cy="0"/>
          <a:chOff x="0" y="0"/>
          <a:chExt cx="0" cy="0"/>
        </a:xfrm>
      </p:grpSpPr>
      <p:sp>
        <p:nvSpPr>
          <p:cNvPr id="275" name="Google Shape;275;p38"/>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6" name="Google Shape;276;p3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7" name="Google Shape;277;p3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8" name="Google Shape;278;p38"/>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9" name="Google Shape;279;p38"/>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80" name="Google Shape;280;p3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81" name="Google Shape;281;p3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282" name="Shape 282"/>
        <p:cNvGrpSpPr/>
        <p:nvPr/>
      </p:nvGrpSpPr>
      <p:grpSpPr>
        <a:xfrm>
          <a:off x="0" y="0"/>
          <a:ext cx="0" cy="0"/>
          <a:chOff x="0" y="0"/>
          <a:chExt cx="0" cy="0"/>
        </a:xfrm>
      </p:grpSpPr>
      <p:sp>
        <p:nvSpPr>
          <p:cNvPr id="283" name="Google Shape;283;p39"/>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Google Shape;28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285" name="Google Shape;285;p39"/>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86" name="Google Shape;286;p39"/>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287" name="Google Shape;287;p3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88" name="Google Shape;288;p3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89" name="Google Shape;289;p39"/>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Google Shape;290;p39"/>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291" name="Shape 291"/>
        <p:cNvGrpSpPr/>
        <p:nvPr/>
      </p:nvGrpSpPr>
      <p:grpSpPr>
        <a:xfrm>
          <a:off x="0" y="0"/>
          <a:ext cx="0" cy="0"/>
          <a:chOff x="0" y="0"/>
          <a:chExt cx="0" cy="0"/>
        </a:xfrm>
      </p:grpSpPr>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293" name="Google Shape;293;p40"/>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94" name="Google Shape;294;p40"/>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Google Shape;295;p40"/>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Google Shape;296;p40"/>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97" name="Google Shape;297;p4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98" name="Google Shape;298;p4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299" name="Shape 299"/>
        <p:cNvGrpSpPr/>
        <p:nvPr/>
      </p:nvGrpSpPr>
      <p:grpSpPr>
        <a:xfrm>
          <a:off x="0" y="0"/>
          <a:ext cx="0" cy="0"/>
          <a:chOff x="0" y="0"/>
          <a:chExt cx="0" cy="0"/>
        </a:xfrm>
      </p:grpSpPr>
      <p:sp>
        <p:nvSpPr>
          <p:cNvPr id="300" name="Google Shape;300;p41"/>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Google Shape;301;p41"/>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Google Shape;302;p41"/>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03" name="Google Shape;303;p4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04" name="Google Shape;304;p4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31" name="Shape 31"/>
        <p:cNvGrpSpPr/>
        <p:nvPr/>
      </p:nvGrpSpPr>
      <p:grpSpPr>
        <a:xfrm>
          <a:off x="0" y="0"/>
          <a:ext cx="0" cy="0"/>
          <a:chOff x="0" y="0"/>
          <a:chExt cx="0" cy="0"/>
        </a:xfrm>
      </p:grpSpPr>
      <p:sp>
        <p:nvSpPr>
          <p:cNvPr id="32" name="Google Shape;32;p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Google Shape;33;p5"/>
          <p:cNvGrpSpPr/>
          <p:nvPr/>
        </p:nvGrpSpPr>
        <p:grpSpPr>
          <a:xfrm>
            <a:off x="-3" y="4529830"/>
            <a:ext cx="5098103" cy="613675"/>
            <a:chOff x="-3" y="4529830"/>
            <a:chExt cx="5098103" cy="613675"/>
          </a:xfrm>
        </p:grpSpPr>
        <p:sp>
          <p:nvSpPr>
            <p:cNvPr id="34" name="Google Shape;34;p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5" name="Google Shape;35;p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6" name="Google Shape;36;p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7" name="Google Shape;37;p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305" name="Shape 305"/>
        <p:cNvGrpSpPr/>
        <p:nvPr/>
      </p:nvGrpSpPr>
      <p:grpSpPr>
        <a:xfrm>
          <a:off x="0" y="0"/>
          <a:ext cx="0" cy="0"/>
          <a:chOff x="0" y="0"/>
          <a:chExt cx="0" cy="0"/>
        </a:xfrm>
      </p:grpSpPr>
      <p:sp>
        <p:nvSpPr>
          <p:cNvPr id="306" name="Google Shape;306;p42"/>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Google Shape;307;p42"/>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Google Shape;308;p42"/>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09" name="Google Shape;309;p4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10" name="Google Shape;310;p4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311" name="Shape 311"/>
        <p:cNvGrpSpPr/>
        <p:nvPr/>
      </p:nvGrpSpPr>
      <p:grpSpPr>
        <a:xfrm>
          <a:off x="0" y="0"/>
          <a:ext cx="0" cy="0"/>
          <a:chOff x="0" y="0"/>
          <a:chExt cx="0" cy="0"/>
        </a:xfrm>
      </p:grpSpPr>
      <p:sp>
        <p:nvSpPr>
          <p:cNvPr id="312" name="Google Shape;312;p43"/>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Google Shape;313;p43"/>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Google Shape;314;p43"/>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15" name="Google Shape;315;p43"/>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16" name="Google Shape;316;p4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317" name="Shape 317"/>
        <p:cNvGrpSpPr/>
        <p:nvPr/>
      </p:nvGrpSpPr>
      <p:grpSpPr>
        <a:xfrm>
          <a:off x="0" y="0"/>
          <a:ext cx="0" cy="0"/>
          <a:chOff x="0" y="0"/>
          <a:chExt cx="0" cy="0"/>
        </a:xfrm>
      </p:grpSpPr>
      <p:grpSp>
        <p:nvGrpSpPr>
          <p:cNvPr id="318" name="Google Shape;318;p44"/>
          <p:cNvGrpSpPr/>
          <p:nvPr/>
        </p:nvGrpSpPr>
        <p:grpSpPr>
          <a:xfrm>
            <a:off x="-10312" y="-8075"/>
            <a:ext cx="9164625" cy="5169875"/>
            <a:chOff x="-10312" y="-8075"/>
            <a:chExt cx="9164625" cy="5169875"/>
          </a:xfrm>
        </p:grpSpPr>
        <p:sp>
          <p:nvSpPr>
            <p:cNvPr id="319" name="Google Shape;319;p44"/>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320" name="Google Shape;320;p44"/>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321" name="Google Shape;321;p44"/>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322" name="Google Shape;322;p44"/>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323" name="Shape 323"/>
        <p:cNvGrpSpPr/>
        <p:nvPr/>
      </p:nvGrpSpPr>
      <p:grpSpPr>
        <a:xfrm>
          <a:off x="0" y="0"/>
          <a:ext cx="0" cy="0"/>
          <a:chOff x="0" y="0"/>
          <a:chExt cx="0" cy="0"/>
        </a:xfrm>
      </p:grpSpPr>
      <p:sp>
        <p:nvSpPr>
          <p:cNvPr id="324" name="Google Shape;324;p4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5" name="Google Shape;325;p45"/>
          <p:cNvGrpSpPr/>
          <p:nvPr/>
        </p:nvGrpSpPr>
        <p:grpSpPr>
          <a:xfrm>
            <a:off x="-3" y="4529830"/>
            <a:ext cx="5098103" cy="613675"/>
            <a:chOff x="-3" y="4529830"/>
            <a:chExt cx="5098103" cy="613675"/>
          </a:xfrm>
        </p:grpSpPr>
        <p:sp>
          <p:nvSpPr>
            <p:cNvPr id="326" name="Google Shape;326;p4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27" name="Google Shape;327;p4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28" name="Google Shape;328;p4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29" name="Google Shape;329;p4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330" name="Shape 330"/>
        <p:cNvGrpSpPr/>
        <p:nvPr/>
      </p:nvGrpSpPr>
      <p:grpSpPr>
        <a:xfrm>
          <a:off x="0" y="0"/>
          <a:ext cx="0" cy="0"/>
          <a:chOff x="0" y="0"/>
          <a:chExt cx="0" cy="0"/>
        </a:xfrm>
      </p:grpSpPr>
      <p:grpSp>
        <p:nvGrpSpPr>
          <p:cNvPr id="331" name="Google Shape;331;p46"/>
          <p:cNvGrpSpPr/>
          <p:nvPr/>
        </p:nvGrpSpPr>
        <p:grpSpPr>
          <a:xfrm>
            <a:off x="-10312" y="-8075"/>
            <a:ext cx="9164625" cy="5169875"/>
            <a:chOff x="-10312" y="-8075"/>
            <a:chExt cx="9164625" cy="5169875"/>
          </a:xfrm>
        </p:grpSpPr>
        <p:sp>
          <p:nvSpPr>
            <p:cNvPr id="332" name="Google Shape;332;p46"/>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333" name="Google Shape;333;p46"/>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334" name="Google Shape;334;p4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335" name="Shape 335"/>
        <p:cNvGrpSpPr/>
        <p:nvPr/>
      </p:nvGrpSpPr>
      <p:grpSpPr>
        <a:xfrm>
          <a:off x="0" y="0"/>
          <a:ext cx="0" cy="0"/>
          <a:chOff x="0" y="0"/>
          <a:chExt cx="0" cy="0"/>
        </a:xfrm>
      </p:grpSpPr>
      <p:grpSp>
        <p:nvGrpSpPr>
          <p:cNvPr id="336" name="Google Shape;336;p47"/>
          <p:cNvGrpSpPr/>
          <p:nvPr/>
        </p:nvGrpSpPr>
        <p:grpSpPr>
          <a:xfrm>
            <a:off x="-10312" y="-8075"/>
            <a:ext cx="9164625" cy="5169875"/>
            <a:chOff x="-10312" y="-8075"/>
            <a:chExt cx="9164625" cy="5169875"/>
          </a:xfrm>
        </p:grpSpPr>
        <p:sp>
          <p:nvSpPr>
            <p:cNvPr id="337" name="Google Shape;337;p4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338" name="Google Shape;338;p4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339" name="Google Shape;339;p4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340" name="Shape 340"/>
        <p:cNvGrpSpPr/>
        <p:nvPr/>
      </p:nvGrpSpPr>
      <p:grpSpPr>
        <a:xfrm>
          <a:off x="0" y="0"/>
          <a:ext cx="0" cy="0"/>
          <a:chOff x="0" y="0"/>
          <a:chExt cx="0" cy="0"/>
        </a:xfrm>
      </p:grpSpPr>
      <p:grpSp>
        <p:nvGrpSpPr>
          <p:cNvPr id="341" name="Google Shape;341;p48"/>
          <p:cNvGrpSpPr/>
          <p:nvPr/>
        </p:nvGrpSpPr>
        <p:grpSpPr>
          <a:xfrm>
            <a:off x="-1775" y="-600"/>
            <a:ext cx="9153800" cy="5144175"/>
            <a:chOff x="-1775" y="-600"/>
            <a:chExt cx="9153800" cy="5144175"/>
          </a:xfrm>
        </p:grpSpPr>
        <p:sp>
          <p:nvSpPr>
            <p:cNvPr id="342" name="Google Shape;342;p48"/>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Google Shape;343;p48"/>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344" name="Google Shape;344;p48"/>
          <p:cNvGrpSpPr/>
          <p:nvPr/>
        </p:nvGrpSpPr>
        <p:grpSpPr>
          <a:xfrm>
            <a:off x="-3" y="4529830"/>
            <a:ext cx="5098103" cy="613675"/>
            <a:chOff x="-3" y="4529830"/>
            <a:chExt cx="5098103" cy="613675"/>
          </a:xfrm>
        </p:grpSpPr>
        <p:sp>
          <p:nvSpPr>
            <p:cNvPr id="345" name="Google Shape;345;p48"/>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46" name="Google Shape;346;p48"/>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47" name="Google Shape;347;p48"/>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48" name="Google Shape;348;p4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349" name="Shape 349"/>
        <p:cNvGrpSpPr/>
        <p:nvPr/>
      </p:nvGrpSpPr>
      <p:grpSpPr>
        <a:xfrm>
          <a:off x="0" y="0"/>
          <a:ext cx="0" cy="0"/>
          <a:chOff x="0" y="0"/>
          <a:chExt cx="0" cy="0"/>
        </a:xfrm>
      </p:grpSpPr>
      <p:grpSp>
        <p:nvGrpSpPr>
          <p:cNvPr id="350" name="Google Shape;350;p49"/>
          <p:cNvGrpSpPr/>
          <p:nvPr/>
        </p:nvGrpSpPr>
        <p:grpSpPr>
          <a:xfrm>
            <a:off x="-2375" y="-2975"/>
            <a:ext cx="9146375" cy="5149450"/>
            <a:chOff x="-2375" y="-2975"/>
            <a:chExt cx="9146375" cy="5149450"/>
          </a:xfrm>
        </p:grpSpPr>
        <p:sp>
          <p:nvSpPr>
            <p:cNvPr id="351" name="Google Shape;351;p49"/>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52" name="Google Shape;352;p49"/>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53" name="Google Shape;353;p49"/>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54" name="Google Shape;354;p49"/>
          <p:cNvGrpSpPr/>
          <p:nvPr/>
        </p:nvGrpSpPr>
        <p:grpSpPr>
          <a:xfrm>
            <a:off x="-3" y="4529830"/>
            <a:ext cx="5098103" cy="613675"/>
            <a:chOff x="-3" y="4529830"/>
            <a:chExt cx="5098103" cy="613675"/>
          </a:xfrm>
        </p:grpSpPr>
        <p:sp>
          <p:nvSpPr>
            <p:cNvPr id="355" name="Google Shape;355;p49"/>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56" name="Google Shape;356;p49"/>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57" name="Google Shape;357;p49"/>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58" name="Google Shape;358;p4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359" name="Shape 359"/>
        <p:cNvGrpSpPr/>
        <p:nvPr/>
      </p:nvGrpSpPr>
      <p:grpSpPr>
        <a:xfrm>
          <a:off x="0" y="0"/>
          <a:ext cx="0" cy="0"/>
          <a:chOff x="0" y="0"/>
          <a:chExt cx="0" cy="0"/>
        </a:xfrm>
      </p:grpSpPr>
      <p:sp>
        <p:nvSpPr>
          <p:cNvPr id="360" name="Google Shape;360;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361" name="Google Shape;361;p50"/>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38" name="Shape 38"/>
        <p:cNvGrpSpPr/>
        <p:nvPr/>
      </p:nvGrpSpPr>
      <p:grpSpPr>
        <a:xfrm>
          <a:off x="0" y="0"/>
          <a:ext cx="0" cy="0"/>
          <a:chOff x="0" y="0"/>
          <a:chExt cx="0" cy="0"/>
        </a:xfrm>
      </p:grpSpPr>
      <p:grpSp>
        <p:nvGrpSpPr>
          <p:cNvPr id="39" name="Google Shape;39;p6"/>
          <p:cNvGrpSpPr/>
          <p:nvPr/>
        </p:nvGrpSpPr>
        <p:grpSpPr>
          <a:xfrm>
            <a:off x="-2375" y="-2975"/>
            <a:ext cx="9146375" cy="5149450"/>
            <a:chOff x="-2375" y="-2975"/>
            <a:chExt cx="9146375" cy="5149450"/>
          </a:xfrm>
        </p:grpSpPr>
        <p:sp>
          <p:nvSpPr>
            <p:cNvPr id="40" name="Google Shape;40;p6"/>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41" name="Google Shape;41;p6"/>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42" name="Google Shape;42;p6"/>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43" name="Google Shape;43;p6"/>
          <p:cNvGrpSpPr/>
          <p:nvPr/>
        </p:nvGrpSpPr>
        <p:grpSpPr>
          <a:xfrm>
            <a:off x="-3" y="4529830"/>
            <a:ext cx="5098103" cy="613675"/>
            <a:chOff x="-3" y="4529830"/>
            <a:chExt cx="5098103" cy="613675"/>
          </a:xfrm>
        </p:grpSpPr>
        <p:sp>
          <p:nvSpPr>
            <p:cNvPr id="44" name="Google Shape;44;p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5" name="Google Shape;45;p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6" name="Google Shape;46;p6"/>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7" name="Google Shape;47;p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8" name="Shape 48"/>
        <p:cNvGrpSpPr/>
        <p:nvPr/>
      </p:nvGrpSpPr>
      <p:grpSpPr>
        <a:xfrm>
          <a:off x="0" y="0"/>
          <a:ext cx="0" cy="0"/>
          <a:chOff x="0" y="0"/>
          <a:chExt cx="0" cy="0"/>
        </a:xfrm>
      </p:grpSpPr>
      <p:grpSp>
        <p:nvGrpSpPr>
          <p:cNvPr id="49" name="Google Shape;49;p7"/>
          <p:cNvGrpSpPr/>
          <p:nvPr/>
        </p:nvGrpSpPr>
        <p:grpSpPr>
          <a:xfrm>
            <a:off x="-10312" y="-8075"/>
            <a:ext cx="9164625" cy="5169875"/>
            <a:chOff x="-10312" y="-8075"/>
            <a:chExt cx="9164625" cy="5169875"/>
          </a:xfrm>
        </p:grpSpPr>
        <p:sp>
          <p:nvSpPr>
            <p:cNvPr id="50" name="Google Shape;50;p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51" name="Google Shape;51;p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52" name="Google Shape;52;p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53" name="Shape 53"/>
        <p:cNvGrpSpPr/>
        <p:nvPr/>
      </p:nvGrpSpPr>
      <p:grpSpPr>
        <a:xfrm>
          <a:off x="0" y="0"/>
          <a:ext cx="0" cy="0"/>
          <a:chOff x="0" y="0"/>
          <a:chExt cx="0" cy="0"/>
        </a:xfrm>
      </p:grpSpPr>
      <p:grpSp>
        <p:nvGrpSpPr>
          <p:cNvPr id="54" name="Google Shape;54;p8"/>
          <p:cNvGrpSpPr/>
          <p:nvPr/>
        </p:nvGrpSpPr>
        <p:grpSpPr>
          <a:xfrm>
            <a:off x="-10312" y="-8075"/>
            <a:ext cx="9164625" cy="5169875"/>
            <a:chOff x="-10312" y="-8075"/>
            <a:chExt cx="9164625" cy="5169875"/>
          </a:xfrm>
        </p:grpSpPr>
        <p:sp>
          <p:nvSpPr>
            <p:cNvPr id="55" name="Google Shape;55;p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56" name="Google Shape;56;p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57" name="Google Shape;57;p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58" name="Shape 58"/>
        <p:cNvGrpSpPr/>
        <p:nvPr/>
      </p:nvGrpSpPr>
      <p:grpSpPr>
        <a:xfrm>
          <a:off x="0" y="0"/>
          <a:ext cx="0" cy="0"/>
          <a:chOff x="0" y="0"/>
          <a:chExt cx="0" cy="0"/>
        </a:xfrm>
      </p:grpSpPr>
      <p:sp>
        <p:nvSpPr>
          <p:cNvPr id="59" name="Google Shape;59;p9"/>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60" name="Google Shape;60;p9"/>
          <p:cNvPicPr preferRelativeResize="0"/>
          <p:nvPr/>
        </p:nvPicPr>
        <p:blipFill rotWithShape="1">
          <a:blip r:embed="rId2">
            <a:alphaModFix/>
          </a:blip>
          <a:srcRect b="0" l="0" r="32723" t="0"/>
          <a:stretch/>
        </p:blipFill>
        <p:spPr>
          <a:xfrm>
            <a:off x="6114207" y="1971868"/>
            <a:ext cx="3060900" cy="2962800"/>
          </a:xfrm>
          <a:prstGeom prst="rect">
            <a:avLst/>
          </a:prstGeom>
          <a:noFill/>
          <a:ln>
            <a:noFill/>
          </a:ln>
        </p:spPr>
      </p:pic>
      <p:grpSp>
        <p:nvGrpSpPr>
          <p:cNvPr id="61" name="Google Shape;61;p9"/>
          <p:cNvGrpSpPr/>
          <p:nvPr/>
        </p:nvGrpSpPr>
        <p:grpSpPr>
          <a:xfrm>
            <a:off x="2894798" y="3610306"/>
            <a:ext cx="3710127" cy="1606188"/>
            <a:chOff x="7718507" y="9044624"/>
            <a:chExt cx="11964291" cy="5181251"/>
          </a:xfrm>
        </p:grpSpPr>
        <p:sp>
          <p:nvSpPr>
            <p:cNvPr id="62" name="Google Shape;62;p9"/>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3" name="Google Shape;63;p9"/>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4" name="Google Shape;64;p9"/>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 name="Google Shape;65;p9"/>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 name="Google Shape;66;p9"/>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67" name="Google Shape;67;p9"/>
          <p:cNvSpPr/>
          <p:nvPr/>
        </p:nvSpPr>
        <p:spPr>
          <a:xfrm>
            <a:off x="2446054" y="4745554"/>
            <a:ext cx="4290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8" name="Google Shape;68;p9"/>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 name="Google Shape;69;p9"/>
          <p:cNvSpPr/>
          <p:nvPr/>
        </p:nvSpPr>
        <p:spPr>
          <a:xfrm>
            <a:off x="1625099" y="4466127"/>
            <a:ext cx="366000" cy="6738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 name="Google Shape;70;p9"/>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1" name="Google Shape;71;p9"/>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2" name="Google Shape;72;p9"/>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 name="Google Shape;73;p9"/>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 name="Google Shape;74;p9"/>
          <p:cNvSpPr/>
          <p:nvPr/>
        </p:nvSpPr>
        <p:spPr>
          <a:xfrm>
            <a:off x="-31977" y="4758551"/>
            <a:ext cx="281700" cy="3813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75" name="Google Shape;75;p9"/>
          <p:cNvGrpSpPr/>
          <p:nvPr/>
        </p:nvGrpSpPr>
        <p:grpSpPr>
          <a:xfrm>
            <a:off x="744162" y="489663"/>
            <a:ext cx="1162148" cy="384953"/>
            <a:chOff x="5813496" y="4786016"/>
            <a:chExt cx="12756843" cy="4230255"/>
          </a:xfrm>
        </p:grpSpPr>
        <p:sp>
          <p:nvSpPr>
            <p:cNvPr id="76" name="Google Shape;76;p9"/>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7" name="Google Shape;77;p9"/>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8" name="Google Shape;78;p9"/>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9" name="Google Shape;79;p9"/>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0" name="Google Shape;80;p9"/>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1" name="Google Shape;81;p9"/>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2" name="Google Shape;82;p9"/>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83" name="Google Shape;83;p9"/>
          <p:cNvCxnSpPr/>
          <p:nvPr/>
        </p:nvCxnSpPr>
        <p:spPr>
          <a:xfrm>
            <a:off x="718751" y="2977768"/>
            <a:ext cx="8425200" cy="0"/>
          </a:xfrm>
          <a:prstGeom prst="straightConnector1">
            <a:avLst/>
          </a:prstGeom>
          <a:noFill/>
          <a:ln cap="flat" cmpd="sng" w="9525">
            <a:solidFill>
              <a:srgbClr val="FFD3CB"/>
            </a:solidFill>
            <a:prstDash val="solid"/>
            <a:round/>
            <a:headEnd len="sm" w="sm" type="none"/>
            <a:tailEnd len="sm" w="sm" type="none"/>
          </a:ln>
        </p:spPr>
      </p:cxnSp>
      <p:sp>
        <p:nvSpPr>
          <p:cNvPr id="84" name="Google Shape;84;p9"/>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5" name="Google Shape;85;p9"/>
          <p:cNvSpPr txBox="1"/>
          <p:nvPr>
            <p:ph idx="1" type="body"/>
          </p:nvPr>
        </p:nvSpPr>
        <p:spPr>
          <a:xfrm>
            <a:off x="713928" y="3030141"/>
            <a:ext cx="6002400" cy="5478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86" name="Google Shape;86;p9"/>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US" sz="700">
                <a:solidFill>
                  <a:srgbClr val="FF7D63"/>
                </a:solidFill>
                <a:latin typeface="Helvetica Neue"/>
                <a:ea typeface="Helvetica Neue"/>
                <a:cs typeface="Helvetica Neue"/>
                <a:sym typeface="Helvetica Neue"/>
              </a:rPr>
              <a:t>©2016 Apigee Corp. All Rights Reserved. </a:t>
            </a:r>
            <a:endParaRPr sz="700">
              <a:solidFill>
                <a:srgbClr val="FF7D63"/>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7" name="Shape 87"/>
        <p:cNvGrpSpPr/>
        <p:nvPr/>
      </p:nvGrpSpPr>
      <p:grpSpPr>
        <a:xfrm>
          <a:off x="0" y="0"/>
          <a:ext cx="0" cy="0"/>
          <a:chOff x="0" y="0"/>
          <a:chExt cx="0" cy="0"/>
        </a:xfrm>
      </p:grpSpPr>
      <p:sp>
        <p:nvSpPr>
          <p:cNvPr id="88" name="Google Shape;88;p10"/>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9" name="Google Shape;89;p10"/>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90" name="Google Shape;90;p10"/>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
        <p:nvSpPr>
          <p:cNvPr id="91" name="Google Shape;91;p10"/>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US"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slideLayout" Target="../slideLayouts/slideLayout39.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slideLayout" Target="../slideLayouts/slideLayout41.xml"/><Relationship Id="rId30" Type="http://schemas.openxmlformats.org/officeDocument/2006/relationships/slideLayout" Target="../slideLayouts/slideLayout40.xml"/><Relationship Id="rId11" Type="http://schemas.openxmlformats.org/officeDocument/2006/relationships/slideLayout" Target="../slideLayouts/slideLayout21.xml"/><Relationship Id="rId33" Type="http://schemas.openxmlformats.org/officeDocument/2006/relationships/slideLayout" Target="../slideLayouts/slideLayout43.xml"/><Relationship Id="rId10" Type="http://schemas.openxmlformats.org/officeDocument/2006/relationships/slideLayout" Target="../slideLayouts/slideLayout20.xml"/><Relationship Id="rId32" Type="http://schemas.openxmlformats.org/officeDocument/2006/relationships/slideLayout" Target="../slideLayouts/slideLayout42.xml"/><Relationship Id="rId13" Type="http://schemas.openxmlformats.org/officeDocument/2006/relationships/slideLayout" Target="../slideLayouts/slideLayout23.xml"/><Relationship Id="rId35" Type="http://schemas.openxmlformats.org/officeDocument/2006/relationships/slideLayout" Target="../slideLayouts/slideLayout45.xml"/><Relationship Id="rId12" Type="http://schemas.openxmlformats.org/officeDocument/2006/relationships/slideLayout" Target="../slideLayouts/slideLayout22.xml"/><Relationship Id="rId34" Type="http://schemas.openxmlformats.org/officeDocument/2006/relationships/slideLayout" Target="../slideLayouts/slideLayout44.xml"/><Relationship Id="rId15" Type="http://schemas.openxmlformats.org/officeDocument/2006/relationships/slideLayout" Target="../slideLayouts/slideLayout25.xml"/><Relationship Id="rId37" Type="http://schemas.openxmlformats.org/officeDocument/2006/relationships/slideLayout" Target="../slideLayouts/slideLayout47.xml"/><Relationship Id="rId14" Type="http://schemas.openxmlformats.org/officeDocument/2006/relationships/slideLayout" Target="../slideLayouts/slideLayout24.xml"/><Relationship Id="rId36" Type="http://schemas.openxmlformats.org/officeDocument/2006/relationships/slideLayout" Target="../slideLayouts/slideLayout46.xml"/><Relationship Id="rId17" Type="http://schemas.openxmlformats.org/officeDocument/2006/relationships/slideLayout" Target="../slideLayouts/slideLayout27.xml"/><Relationship Id="rId39" Type="http://schemas.openxmlformats.org/officeDocument/2006/relationships/theme" Target="../theme/theme2.xml"/><Relationship Id="rId16" Type="http://schemas.openxmlformats.org/officeDocument/2006/relationships/slideLayout" Target="../slideLayouts/slideLayout26.xml"/><Relationship Id="rId38" Type="http://schemas.openxmlformats.org/officeDocument/2006/relationships/slideLayout" Target="../slideLayouts/slideLayout48.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19" name="Shape 119"/>
        <p:cNvGrpSpPr/>
        <p:nvPr/>
      </p:nvGrpSpPr>
      <p:grpSpPr>
        <a:xfrm>
          <a:off x="0" y="0"/>
          <a:ext cx="0" cy="0"/>
          <a:chOff x="0" y="0"/>
          <a:chExt cx="0" cy="0"/>
        </a:xfrm>
      </p:grpSpPr>
      <p:sp>
        <p:nvSpPr>
          <p:cNvPr id="120" name="Google Shape;120;p12"/>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121" name="Google Shape;121;p12"/>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122" name="Google Shape;12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docs.apigee.com/api-services/reference/populate-cache-policy" TargetMode="External"/><Relationship Id="rId4" Type="http://schemas.openxmlformats.org/officeDocument/2006/relationships/hyperlink" Target="http://docs.apigee.com/api-services/reference/lookup-cache-policy" TargetMode="External"/><Relationship Id="rId5" Type="http://schemas.openxmlformats.org/officeDocument/2006/relationships/hyperlink" Target="http://docs.apigee.com/api-services/reference/invalidate-cache-policy" TargetMode="External"/><Relationship Id="rId6" Type="http://schemas.openxmlformats.org/officeDocument/2006/relationships/hyperlink" Target="http://docs.apigee.com/api-services/reference/working-cachekeys" TargetMode="External"/><Relationship Id="rId7"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docs.apigee.com/api-services/reference/json-xml-policy" TargetMode="External"/><Relationship Id="rId4" Type="http://schemas.openxmlformats.org/officeDocument/2006/relationships/hyperlink" Target="http://docs.apigee.com/api-services/reference/xml-json-policy" TargetMode="External"/><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docs.apigee.com/api-services/reference/raise-fault-policy" TargetMode="External"/><Relationship Id="rId4" Type="http://schemas.openxmlformats.org/officeDocument/2006/relationships/hyperlink" Target="http://docs.apigee.com/api-services/content/fault-handling" TargetMode="External"/><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docs.apigee.com/api-services/reference/xsl-transform-policy" TargetMode="Externa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ocs.apigee.com/api-services/reference/message-validation-policy" TargetMode="Externa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docs.apigee.com/api-services/reference/assign-message-policy" TargetMode="Externa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docs.apigee.com/api-services/reference/extract-variables-policy" TargetMode="Externa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docs.apigee.com/api-services/reference/access-entity-policy" TargetMode="Externa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docs.apigee.com/api-services/reference/key-value-map-operations-policy" TargetMode="Externa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docs.apigee.com/api-services/reference/basic-authentication-policy" TargetMode="Externa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docs.apigee.com/api-services/reference/xml-threat-protection-policy" TargetMode="External"/><Relationship Id="rId4" Type="http://schemas.openxmlformats.org/officeDocument/2006/relationships/hyperlink" Target="http://docs.apigee.com/api-services/reference/json-threat-protection-policy" TargetMode="External"/><Relationship Id="rId5" Type="http://schemas.openxmlformats.org/officeDocument/2006/relationships/hyperlink" Target="http://docs.apigee.com/api-services/reference/regular-expression-protection" TargetMode="External"/><Relationship Id="rId6"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docs.apigee.com/api-services/reference/verify-api-key-policy" TargetMode="Externa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docs.apigee.com/api-services/reference/oauth-10-policy" TargetMode="External"/><Relationship Id="rId4" Type="http://schemas.openxmlformats.org/officeDocument/2006/relationships/hyperlink" Target="http://docs.apigee.com/content/retrieve-token-attributes-using-getoauthv1info" TargetMode="External"/><Relationship Id="rId5" Type="http://schemas.openxmlformats.org/officeDocument/2006/relationships/hyperlink" Target="http://docs.apigee.com/api-services/content/delete-oauth-v1-info" TargetMode="External"/><Relationship Id="rId6"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docs.apigee.com/api-services/content/oauthv2-policy" TargetMode="External"/><Relationship Id="rId4" Type="http://schemas.openxmlformats.org/officeDocument/2006/relationships/hyperlink" Target="http://docs.apigee.com/api-services/reference/get-oauth-v2-info-policy" TargetMode="External"/><Relationship Id="rId5" Type="http://schemas.openxmlformats.org/officeDocument/2006/relationships/hyperlink" Target="http://docs.apigee.com/api-services/reference/set-oauth-v2-info-policy" TargetMode="External"/><Relationship Id="rId6" Type="http://schemas.openxmlformats.org/officeDocument/2006/relationships/hyperlink" Target="http://docs.apigee.com/api-services/content/delete-oauth-v2-info" TargetMode="External"/><Relationship Id="rId7" Type="http://schemas.openxmlformats.org/officeDocument/2006/relationships/hyperlink" Target="http://docs.apigee.com/api-services/content/oauth-home" TargetMode="External"/><Relationship Id="rId8"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docs.apigee.com/api-services/reference/access-control-policy" TargetMode="Externa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docs.apigee.com/api-services/reference/saml-assertion-policy" TargetMode="Externa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docs.apigee.com/api-services/reference/javascript-policy" TargetMode="External"/><Relationship Id="rId4" Type="http://schemas.openxmlformats.org/officeDocument/2006/relationships/hyperlink" Target="http://docs.apigee.com/api-services/reference/javascript-object-model" TargetMode="External"/><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docs.apigee.com/api-services/reference/python-script-policy" TargetMode="Externa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docs.apigee.com/api-services/reference/java-callout-policy" TargetMode="Externa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docs.apigee.com/api-services/reference/service-callout-policy" TargetMode="Externa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docs.apigee.com/api-services/reference/flow-callout-policy" TargetMode="External"/><Relationship Id="rId4" Type="http://schemas.openxmlformats.org/officeDocument/2006/relationships/hyperlink" Target="http://docs.apigee.com/api-services/content/shared-flows" TargetMode="External"/><Relationship Id="rId5"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docs.apigee.com/api-services/reference/statistics-collector-policy" TargetMode="Externa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docs.apigee.com/api-services/reference/message-logging-policy" TargetMode="Externa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docs.apigee.com/api-services/reference/spike-arrest-policy" TargetMode="Externa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docs.apigee.com/api-services/reference/quota-policy" TargetMode="External"/><Relationship Id="rId4" Type="http://schemas.openxmlformats.org/officeDocument/2006/relationships/hyperlink" Target="http://docs.apigee.com/api-services/reference/reset-quota-policy" TargetMode="External"/><Relationship Id="rId5" Type="http://schemas.openxmlformats.org/officeDocument/2006/relationships/image" Target="../media/image16.png"/><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docs.apigee.com/api-services/reference/response-cache-policy" TargetMode="Externa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1"/>
          <p:cNvSpPr txBox="1"/>
          <p:nvPr/>
        </p:nvSpPr>
        <p:spPr>
          <a:xfrm>
            <a:off x="541000" y="1660300"/>
            <a:ext cx="7434000" cy="17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800">
                <a:solidFill>
                  <a:srgbClr val="666666"/>
                </a:solidFill>
                <a:latin typeface="Roboto"/>
                <a:ea typeface="Roboto"/>
                <a:cs typeface="Roboto"/>
                <a:sym typeface="Roboto"/>
              </a:rPr>
              <a:t>Edge Fundamentals Bootcamp </a:t>
            </a:r>
            <a:endParaRPr sz="3800">
              <a:solidFill>
                <a:srgbClr val="666666"/>
              </a:solidFill>
              <a:latin typeface="Roboto"/>
              <a:ea typeface="Roboto"/>
              <a:cs typeface="Roboto"/>
              <a:sym typeface="Roboto"/>
            </a:endParaRPr>
          </a:p>
          <a:p>
            <a:pPr indent="0" lvl="0" marL="0" rtl="0">
              <a:spcBef>
                <a:spcPts val="0"/>
              </a:spcBef>
              <a:spcAft>
                <a:spcPts val="0"/>
              </a:spcAft>
              <a:buNone/>
            </a:pPr>
            <a:r>
              <a:rPr lang="en-US" sz="2600">
                <a:solidFill>
                  <a:srgbClr val="999999"/>
                </a:solidFill>
                <a:latin typeface="Roboto"/>
                <a:ea typeface="Roboto"/>
                <a:cs typeface="Roboto"/>
                <a:sym typeface="Roboto"/>
              </a:rPr>
              <a:t>Policy Overview</a:t>
            </a:r>
            <a:endParaRPr sz="2600">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0"/>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Cache</a:t>
            </a:r>
            <a:endParaRPr b="0" i="0" sz="2600" u="none" cap="none" strike="noStrike">
              <a:solidFill>
                <a:srgbClr val="666666"/>
              </a:solidFill>
              <a:latin typeface="Roboto"/>
              <a:ea typeface="Roboto"/>
              <a:cs typeface="Roboto"/>
              <a:sym typeface="Roboto"/>
            </a:endParaRPr>
          </a:p>
        </p:txBody>
      </p:sp>
      <p:sp>
        <p:nvSpPr>
          <p:cNvPr id="438" name="Google Shape;438;p60"/>
          <p:cNvSpPr txBox="1"/>
          <p:nvPr/>
        </p:nvSpPr>
        <p:spPr>
          <a:xfrm>
            <a:off x="228600" y="1419600"/>
            <a:ext cx="8658600" cy="29052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cache specific pieces of data within the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Examples of using cache:</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tokens, service callout responses, data from previous calls, etc</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 the “populate”, “lookup” and “invalidate” policies to control the cache</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3"/>
              </a:rPr>
              <a:t>http://docs.apigee.com/api-services/reference/populate-cache-policy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4"/>
              </a:rPr>
              <a:t>http://docs.apigee.com/api-services/reference/lookup-cache-policy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5"/>
              </a:rPr>
              <a:t>http://docs.apigee.com/api-services/reference/invalidate-cache-policy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6"/>
              </a:rPr>
              <a:t>http://docs.apigee.com/api-services/reference/working-cachekeys</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39" name="Google Shape;439;p60"/>
          <p:cNvPicPr preferRelativeResize="0"/>
          <p:nvPr/>
        </p:nvPicPr>
        <p:blipFill>
          <a:blip r:embed="rId7">
            <a:alphaModFix/>
          </a:blip>
          <a:stretch>
            <a:fillRect/>
          </a:stretch>
        </p:blipFill>
        <p:spPr>
          <a:xfrm>
            <a:off x="450725" y="727837"/>
            <a:ext cx="878083" cy="51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1"/>
          <p:cNvSpPr txBox="1"/>
          <p:nvPr/>
        </p:nvSpPr>
        <p:spPr>
          <a:xfrm>
            <a:off x="540995" y="2017069"/>
            <a:ext cx="5240100" cy="103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a:solidFill>
                  <a:srgbClr val="FFFFFF"/>
                </a:solidFill>
                <a:latin typeface="Roboto"/>
                <a:ea typeface="Roboto"/>
                <a:cs typeface="Roboto"/>
                <a:sym typeface="Roboto"/>
              </a:rPr>
              <a:t>M</a:t>
            </a:r>
            <a:r>
              <a:rPr lang="en-US" sz="2800">
                <a:solidFill>
                  <a:srgbClr val="FFFFFF"/>
                </a:solidFill>
                <a:latin typeface="Roboto"/>
                <a:ea typeface="Roboto"/>
                <a:cs typeface="Roboto"/>
                <a:sym typeface="Roboto"/>
              </a:rPr>
              <a:t>ediation</a:t>
            </a:r>
            <a:endParaRPr sz="2800">
              <a:solidFill>
                <a:srgbClr val="FFFFFF"/>
              </a:solidFill>
              <a:latin typeface="Roboto"/>
              <a:ea typeface="Roboto"/>
              <a:cs typeface="Roboto"/>
              <a:sym typeface="Roboto"/>
            </a:endParaRPr>
          </a:p>
          <a:p>
            <a:pPr indent="0" lvl="0" marL="0" rtl="0">
              <a:spcBef>
                <a:spcPts val="1800"/>
              </a:spcBef>
              <a:spcAft>
                <a:spcPts val="1800"/>
              </a:spcAft>
              <a:buNone/>
            </a:pPr>
            <a:r>
              <a:t/>
            </a:r>
            <a:endParaRPr sz="12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62"/>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JSON to XML, XML to JSON</a:t>
            </a:r>
            <a:endParaRPr b="0" i="0" sz="2600" u="none" cap="none" strike="noStrike">
              <a:solidFill>
                <a:srgbClr val="666666"/>
              </a:solidFill>
              <a:latin typeface="Roboto"/>
              <a:ea typeface="Roboto"/>
              <a:cs typeface="Roboto"/>
              <a:sym typeface="Roboto"/>
            </a:endParaRPr>
          </a:p>
        </p:txBody>
      </p:sp>
      <p:sp>
        <p:nvSpPr>
          <p:cNvPr id="450" name="Google Shape;450;p62"/>
          <p:cNvSpPr txBox="1"/>
          <p:nvPr/>
        </p:nvSpPr>
        <p:spPr>
          <a:xfrm>
            <a:off x="228600" y="1399025"/>
            <a:ext cx="8658600" cy="29256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convert a JSON payload to XML or an XML payload to JSON</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Convenient if the backend is XML and a JSON REST API is needed</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There are several “out of the box” types of conversion available</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3"/>
              </a:rPr>
              <a:t>http://docs.apigee.com/api-services/reference/json-xml-policy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4"/>
              </a:rPr>
              <a:t>http://docs.apigee.com/api-services/reference/xml-json-policy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51" name="Google Shape;451;p62"/>
          <p:cNvPicPr preferRelativeResize="0"/>
          <p:nvPr/>
        </p:nvPicPr>
        <p:blipFill>
          <a:blip r:embed="rId5">
            <a:alphaModFix/>
          </a:blip>
          <a:stretch>
            <a:fillRect/>
          </a:stretch>
        </p:blipFill>
        <p:spPr>
          <a:xfrm>
            <a:off x="440450" y="704375"/>
            <a:ext cx="979150" cy="43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63"/>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Raise Fault</a:t>
            </a:r>
            <a:endParaRPr b="0" i="0" sz="2600" u="none" cap="none" strike="noStrike">
              <a:solidFill>
                <a:srgbClr val="666666"/>
              </a:solidFill>
              <a:latin typeface="Roboto"/>
              <a:ea typeface="Roboto"/>
              <a:cs typeface="Roboto"/>
              <a:sym typeface="Roboto"/>
            </a:endParaRPr>
          </a:p>
        </p:txBody>
      </p:sp>
      <p:sp>
        <p:nvSpPr>
          <p:cNvPr id="457" name="Google Shape;457;p63"/>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Raises a “fault” in a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A technique to force the execution of FaultRules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Could also be used to send an error response back to the client</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3"/>
              </a:rPr>
              <a:t>http://docs.apigee.com/api-services/reference/raise-fault-policy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4"/>
              </a:rPr>
              <a:t>http://docs.apigee.com/api-services/content/fault-handling</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58" name="Google Shape;458;p63"/>
          <p:cNvPicPr preferRelativeResize="0"/>
          <p:nvPr/>
        </p:nvPicPr>
        <p:blipFill>
          <a:blip r:embed="rId5">
            <a:alphaModFix/>
          </a:blip>
          <a:stretch>
            <a:fillRect/>
          </a:stretch>
        </p:blipFill>
        <p:spPr>
          <a:xfrm>
            <a:off x="440450" y="783975"/>
            <a:ext cx="866000" cy="21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4"/>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XSL Transform</a:t>
            </a:r>
            <a:endParaRPr b="0" i="0" sz="2600" u="none" cap="none" strike="noStrike">
              <a:solidFill>
                <a:srgbClr val="666666"/>
              </a:solidFill>
              <a:latin typeface="Roboto"/>
              <a:ea typeface="Roboto"/>
              <a:cs typeface="Roboto"/>
              <a:sym typeface="Roboto"/>
            </a:endParaRPr>
          </a:p>
        </p:txBody>
      </p:sp>
      <p:sp>
        <p:nvSpPr>
          <p:cNvPr id="464" name="Google Shape;464;p64"/>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Applies a custom XSLT to an XML payload</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allows the transformation to another format such as XML, HTML, etc</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only be used if the “Content-Type” is XML</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3"/>
              </a:rPr>
              <a:t>http://docs.apigee.com/api-services/reference/xsl-transform-policy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65" name="Google Shape;465;p64"/>
          <p:cNvPicPr preferRelativeResize="0"/>
          <p:nvPr/>
        </p:nvPicPr>
        <p:blipFill>
          <a:blip r:embed="rId4">
            <a:alphaModFix/>
          </a:blip>
          <a:stretch>
            <a:fillRect/>
          </a:stretch>
        </p:blipFill>
        <p:spPr>
          <a:xfrm>
            <a:off x="358575" y="780575"/>
            <a:ext cx="1030175" cy="237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5"/>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SOAP Message Validation</a:t>
            </a:r>
            <a:endParaRPr b="0" i="0" sz="2600" u="none" cap="none" strike="noStrike">
              <a:solidFill>
                <a:srgbClr val="666666"/>
              </a:solidFill>
              <a:latin typeface="Roboto"/>
              <a:ea typeface="Roboto"/>
              <a:cs typeface="Roboto"/>
              <a:sym typeface="Roboto"/>
            </a:endParaRPr>
          </a:p>
        </p:txBody>
      </p:sp>
      <p:sp>
        <p:nvSpPr>
          <p:cNvPr id="471" name="Google Shape;471;p65"/>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validate an XML message against an XSD schema</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Validate SOAP messages against a WSDL</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Confirm message is well-formed</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3"/>
              </a:rPr>
              <a:t>http://docs.apigee.com/api-services/reference/message-validation-policy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72" name="Google Shape;472;p65"/>
          <p:cNvPicPr preferRelativeResize="0"/>
          <p:nvPr/>
        </p:nvPicPr>
        <p:blipFill>
          <a:blip r:embed="rId4">
            <a:alphaModFix/>
          </a:blip>
          <a:stretch>
            <a:fillRect/>
          </a:stretch>
        </p:blipFill>
        <p:spPr>
          <a:xfrm>
            <a:off x="358575" y="780575"/>
            <a:ext cx="1595950" cy="217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6"/>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Assign Message</a:t>
            </a:r>
            <a:endParaRPr b="0" i="0" sz="2600" u="none" cap="none" strike="noStrike">
              <a:solidFill>
                <a:srgbClr val="666666"/>
              </a:solidFill>
              <a:latin typeface="Roboto"/>
              <a:ea typeface="Roboto"/>
              <a:cs typeface="Roboto"/>
              <a:sym typeface="Roboto"/>
            </a:endParaRPr>
          </a:p>
        </p:txBody>
      </p:sp>
      <p:sp>
        <p:nvSpPr>
          <p:cNvPr id="478" name="Google Shape;478;p66"/>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Creates or modifies HTTP request or response messages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modify the request message before it is sent to the back end</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modify the response message before it is sent to the client</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create/modify custom request/response objects for a Service Callout 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create and modify flow variables</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One of the most used policies</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http://docs.apigee.com/api-services/reference/assign-message-policy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79" name="Google Shape;479;p66"/>
          <p:cNvPicPr preferRelativeResize="0"/>
          <p:nvPr/>
        </p:nvPicPr>
        <p:blipFill>
          <a:blip r:embed="rId4">
            <a:alphaModFix/>
          </a:blip>
          <a:stretch>
            <a:fillRect/>
          </a:stretch>
        </p:blipFill>
        <p:spPr>
          <a:xfrm>
            <a:off x="409575" y="780575"/>
            <a:ext cx="1102625" cy="244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7" st="1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67"/>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Extract Variables</a:t>
            </a:r>
            <a:endParaRPr b="0" i="0" sz="2600" u="none" cap="none" strike="noStrike">
              <a:solidFill>
                <a:srgbClr val="666666"/>
              </a:solidFill>
              <a:latin typeface="Roboto"/>
              <a:ea typeface="Roboto"/>
              <a:cs typeface="Roboto"/>
              <a:sym typeface="Roboto"/>
            </a:endParaRPr>
          </a:p>
        </p:txBody>
      </p:sp>
      <p:sp>
        <p:nvSpPr>
          <p:cNvPr id="485" name="Google Shape;485;p67"/>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extract data from a variable</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Often, that variable is the HTTP Request or Response</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Headers, URI paths, form/query parameters, JSON/XML payloads can be extracted using this 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 a text pattern to extract the data</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One of the most used policies</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http://docs.apigee.com/api-services/reference/extract-variables-policy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86" name="Google Shape;486;p67"/>
          <p:cNvPicPr preferRelativeResize="0"/>
          <p:nvPr/>
        </p:nvPicPr>
        <p:blipFill>
          <a:blip r:embed="rId4">
            <a:alphaModFix/>
          </a:blip>
          <a:stretch>
            <a:fillRect/>
          </a:stretch>
        </p:blipFill>
        <p:spPr>
          <a:xfrm>
            <a:off x="430163" y="819113"/>
            <a:ext cx="1154025" cy="20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7" st="1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8"/>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Access Entity</a:t>
            </a:r>
            <a:endParaRPr b="0" i="0" sz="2600" u="none" cap="none" strike="noStrike">
              <a:solidFill>
                <a:srgbClr val="666666"/>
              </a:solidFill>
              <a:latin typeface="Roboto"/>
              <a:ea typeface="Roboto"/>
              <a:cs typeface="Roboto"/>
              <a:sym typeface="Roboto"/>
            </a:endParaRPr>
          </a:p>
        </p:txBody>
      </p:sp>
      <p:sp>
        <p:nvSpPr>
          <p:cNvPr id="492" name="Google Shape;492;p68"/>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Retrieves entity profiles configured in Edge</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 this policy to retrieve metadata from:</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App</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API Product</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Company</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Company developer</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Consumer Key</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Developer</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http://docs.apigee.com/api-services/reference/access-entity-policy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93" name="Google Shape;493;p68"/>
          <p:cNvPicPr preferRelativeResize="0"/>
          <p:nvPr/>
        </p:nvPicPr>
        <p:blipFill>
          <a:blip r:embed="rId4">
            <a:alphaModFix/>
          </a:blip>
          <a:stretch>
            <a:fillRect/>
          </a:stretch>
        </p:blipFill>
        <p:spPr>
          <a:xfrm>
            <a:off x="434775" y="780575"/>
            <a:ext cx="1019175" cy="22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21" st="2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9"/>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Key Value Map (KVM)</a:t>
            </a:r>
            <a:endParaRPr b="0" i="0" sz="2600" u="none" cap="none" strike="noStrike">
              <a:solidFill>
                <a:srgbClr val="666666"/>
              </a:solidFill>
              <a:latin typeface="Roboto"/>
              <a:ea typeface="Roboto"/>
              <a:cs typeface="Roboto"/>
              <a:sym typeface="Roboto"/>
            </a:endParaRPr>
          </a:p>
        </p:txBody>
      </p:sp>
      <p:sp>
        <p:nvSpPr>
          <p:cNvPr id="499" name="Google Shape;499;p69"/>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Provides access to a Key Value Map store in Edge</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Supports PUT, GET, DELETE operations</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creation of the KVM is done in a different step</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Management UI (APIs → Environment Configuration)</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Management API</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http://docs.apigee.com/api-services/reference/key-value-map-operations-policy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00" name="Google Shape;500;p69"/>
          <p:cNvPicPr preferRelativeResize="0"/>
          <p:nvPr/>
        </p:nvPicPr>
        <p:blipFill>
          <a:blip r:embed="rId4">
            <a:alphaModFix/>
          </a:blip>
          <a:stretch>
            <a:fillRect/>
          </a:stretch>
        </p:blipFill>
        <p:spPr>
          <a:xfrm>
            <a:off x="414225" y="790875"/>
            <a:ext cx="1019175" cy="22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9" st="1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2"/>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What is a policy ?</a:t>
            </a:r>
            <a:endParaRPr b="0" i="0" sz="2600" u="none" cap="none" strike="noStrike">
              <a:solidFill>
                <a:srgbClr val="666666"/>
              </a:solidFill>
              <a:latin typeface="Roboto"/>
              <a:ea typeface="Roboto"/>
              <a:cs typeface="Roboto"/>
              <a:sym typeface="Roboto"/>
            </a:endParaRPr>
          </a:p>
        </p:txBody>
      </p:sp>
      <p:sp>
        <p:nvSpPr>
          <p:cNvPr id="372" name="Google Shape;372;p52"/>
          <p:cNvSpPr txBox="1"/>
          <p:nvPr/>
        </p:nvSpPr>
        <p:spPr>
          <a:xfrm>
            <a:off x="228600" y="884500"/>
            <a:ext cx="8658600" cy="3440100"/>
          </a:xfrm>
          <a:prstGeom prst="rect">
            <a:avLst/>
          </a:prstGeom>
          <a:noFill/>
          <a:ln>
            <a:noFill/>
          </a:ln>
        </p:spPr>
        <p:txBody>
          <a:bodyPr anchorCtr="0" anchor="t" bIns="34300" lIns="68625" spcFirstLastPara="1" rIns="68625" wrap="square" tIns="34300">
            <a:noAutofit/>
          </a:bodyPr>
          <a:lstStyle/>
          <a:p>
            <a:pPr indent="-317500" lvl="0" marL="457200" marR="0" rtl="0" algn="l">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A policy is like a module that implements a specific, limited management function.</a:t>
            </a:r>
            <a:endParaRPr>
              <a:solidFill>
                <a:srgbClr val="666666"/>
              </a:solidFill>
              <a:latin typeface="Roboto"/>
              <a:ea typeface="Roboto"/>
              <a:cs typeface="Roboto"/>
              <a:sym typeface="Roboto"/>
            </a:endParaRPr>
          </a:p>
          <a:p>
            <a:pPr indent="0" lvl="0" marL="0" marR="0" rtl="0" algn="l">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Edge enables you to 'program' API behavior without writing any code, by using 'policies'.</a:t>
            </a:r>
            <a:endParaRPr>
              <a:solidFill>
                <a:srgbClr val="666666"/>
              </a:solidFill>
              <a:latin typeface="Roboto"/>
              <a:ea typeface="Roboto"/>
              <a:cs typeface="Roboto"/>
              <a:sym typeface="Roboto"/>
            </a:endParaRPr>
          </a:p>
          <a:p>
            <a:pPr indent="0" lvl="0" marL="0" marR="0" rtl="0" algn="l">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Policies are designed to let you add common types of management capabilities to an API easily and reliably.</a:t>
            </a:r>
            <a:endParaRPr>
              <a:solidFill>
                <a:srgbClr val="666666"/>
              </a:solidFill>
              <a:latin typeface="Roboto"/>
              <a:ea typeface="Roboto"/>
              <a:cs typeface="Roboto"/>
              <a:sym typeface="Roboto"/>
            </a:endParaRPr>
          </a:p>
          <a:p>
            <a:pPr indent="0" lvl="0" marL="0" marR="0" rtl="0" algn="l">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Policies provide features like security, rate-limiting, transformation, and mediation capabilities - saving you from having to code and maintain this functionality on your own.</a:t>
            </a:r>
            <a:endParaRPr>
              <a:solidFill>
                <a:srgbClr val="666666"/>
              </a:solidFill>
              <a:latin typeface="Roboto"/>
              <a:ea typeface="Roboto"/>
              <a:cs typeface="Roboto"/>
              <a:sym typeface="Roboto"/>
            </a:endParaRPr>
          </a:p>
          <a:p>
            <a:pPr indent="0" lvl="0" marL="0" marR="0" rtl="0" algn="l">
              <a:spcBef>
                <a:spcPts val="0"/>
              </a:spcBef>
              <a:spcAft>
                <a:spcPts val="0"/>
              </a:spcAft>
              <a:buNone/>
            </a:pPr>
            <a:r>
              <a:t/>
            </a:r>
            <a:endParaRPr b="1">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Edge's out-of-the-box policies enable you to augment your API with sophisticated features to control traffic, enhance performance, enforce security, and increase the utility of your APIs, without requiring you to write any code or to modify any backend services.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Extension policies enable you to implement custom logic in the form of JavaScript, Python, Java, and XSLT.</a:t>
            </a:r>
            <a:endParaRPr b="1">
              <a:solidFill>
                <a:srgbClr val="66666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70"/>
          <p:cNvSpPr txBox="1"/>
          <p:nvPr/>
        </p:nvSpPr>
        <p:spPr>
          <a:xfrm>
            <a:off x="540995" y="2017069"/>
            <a:ext cx="5240100" cy="103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a:solidFill>
                  <a:srgbClr val="FFFFFF"/>
                </a:solidFill>
                <a:latin typeface="Roboto"/>
                <a:ea typeface="Roboto"/>
                <a:cs typeface="Roboto"/>
                <a:sym typeface="Roboto"/>
              </a:rPr>
              <a:t>Security</a:t>
            </a:r>
            <a:endParaRPr sz="2800">
              <a:solidFill>
                <a:srgbClr val="FFFFFF"/>
              </a:solidFill>
              <a:latin typeface="Roboto"/>
              <a:ea typeface="Roboto"/>
              <a:cs typeface="Roboto"/>
              <a:sym typeface="Roboto"/>
            </a:endParaRPr>
          </a:p>
          <a:p>
            <a:pPr indent="0" lvl="0" marL="0" rtl="0">
              <a:spcBef>
                <a:spcPts val="1800"/>
              </a:spcBef>
              <a:spcAft>
                <a:spcPts val="1800"/>
              </a:spcAft>
              <a:buNone/>
            </a:pPr>
            <a:r>
              <a:t/>
            </a:r>
            <a:endParaRPr sz="12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1"/>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Basic Authentication</a:t>
            </a:r>
            <a:endParaRPr b="0" i="0" sz="2600" u="none" cap="none" strike="noStrike">
              <a:solidFill>
                <a:srgbClr val="666666"/>
              </a:solidFill>
              <a:latin typeface="Roboto"/>
              <a:ea typeface="Roboto"/>
              <a:cs typeface="Roboto"/>
              <a:sym typeface="Roboto"/>
            </a:endParaRPr>
          </a:p>
        </p:txBody>
      </p:sp>
      <p:sp>
        <p:nvSpPr>
          <p:cNvPr id="511" name="Google Shape;511;p71"/>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Provides encoding and decoding to use for Basic Authentication</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Will base64 encode a username and password for backend authentication</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Will base64 decode the Authorization header to retrieve username and password for validation</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http://docs.apigee.com/api-services/reference/basic-authentication-policy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12" name="Google Shape;512;p71"/>
          <p:cNvPicPr preferRelativeResize="0"/>
          <p:nvPr/>
        </p:nvPicPr>
        <p:blipFill>
          <a:blip r:embed="rId4">
            <a:alphaModFix/>
          </a:blip>
          <a:stretch>
            <a:fillRect/>
          </a:stretch>
        </p:blipFill>
        <p:spPr>
          <a:xfrm>
            <a:off x="461000" y="753200"/>
            <a:ext cx="1318650" cy="19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72"/>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XML, JSON, Regex Threat Protection</a:t>
            </a:r>
            <a:endParaRPr b="0" i="0" sz="2600" u="none" cap="none" strike="noStrike">
              <a:solidFill>
                <a:srgbClr val="666666"/>
              </a:solidFill>
              <a:latin typeface="Roboto"/>
              <a:ea typeface="Roboto"/>
              <a:cs typeface="Roboto"/>
              <a:sym typeface="Roboto"/>
            </a:endParaRPr>
          </a:p>
        </p:txBody>
      </p:sp>
      <p:sp>
        <p:nvSpPr>
          <p:cNvPr id="518" name="Google Shape;518;p72"/>
          <p:cNvSpPr txBox="1"/>
          <p:nvPr/>
        </p:nvSpPr>
        <p:spPr>
          <a:xfrm>
            <a:off x="228600" y="1512200"/>
            <a:ext cx="8658600" cy="28125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These policies provide an easy way to inspect the payload coming in (from a POST) or from a backend response from threats</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XML and JSON policies will validate the message structure meets predefined standards</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Regex threat protection will evaluate the payload against predefined regular expressions (ex: SQL injection)</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http://docs.apigee.com/api-services/reference/xml-threat-protection-policy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4"/>
              </a:rPr>
              <a:t>http://docs.apigee.com/api-services/reference/json-threat-protection-policy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5"/>
              </a:rPr>
              <a:t>http://docs.apigee.com/api-services/reference/regular-expression-protection</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19" name="Google Shape;519;p72"/>
          <p:cNvPicPr preferRelativeResize="0"/>
          <p:nvPr/>
        </p:nvPicPr>
        <p:blipFill>
          <a:blip r:embed="rId6">
            <a:alphaModFix/>
          </a:blip>
          <a:stretch>
            <a:fillRect/>
          </a:stretch>
        </p:blipFill>
        <p:spPr>
          <a:xfrm>
            <a:off x="434775" y="780575"/>
            <a:ext cx="1635050" cy="62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21" st="2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3"/>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Verify API Key</a:t>
            </a:r>
            <a:endParaRPr b="0" i="0" sz="2600" u="none" cap="none" strike="noStrike">
              <a:solidFill>
                <a:srgbClr val="666666"/>
              </a:solidFill>
              <a:latin typeface="Roboto"/>
              <a:ea typeface="Roboto"/>
              <a:cs typeface="Roboto"/>
              <a:sym typeface="Roboto"/>
            </a:endParaRPr>
          </a:p>
        </p:txBody>
      </p:sp>
      <p:sp>
        <p:nvSpPr>
          <p:cNvPr id="525" name="Google Shape;525;p73"/>
          <p:cNvSpPr txBox="1"/>
          <p:nvPr/>
        </p:nvSpPr>
        <p:spPr>
          <a:xfrm>
            <a:off x="228600" y="1234450"/>
            <a:ext cx="8658600" cy="30903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policy will enforce verification of the API key at runtime</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purpose is to restrict access to your API to only those with a valid API Key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key is created when a Developer App is created with a specific API Product</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API Key can be passed in through the header or as a query parameter</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http://docs.apigee.com/api-services/reference/verify-api-key-policy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26" name="Google Shape;526;p73"/>
          <p:cNvPicPr preferRelativeResize="0"/>
          <p:nvPr/>
        </p:nvPicPr>
        <p:blipFill>
          <a:blip r:embed="rId4">
            <a:alphaModFix/>
          </a:blip>
          <a:stretch>
            <a:fillRect/>
          </a:stretch>
        </p:blipFill>
        <p:spPr>
          <a:xfrm>
            <a:off x="434775" y="780575"/>
            <a:ext cx="1066800" cy="238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21" st="2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74"/>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OAuth v1.0a</a:t>
            </a:r>
            <a:endParaRPr b="0" i="0" sz="2600" u="none" cap="none" strike="noStrike">
              <a:solidFill>
                <a:srgbClr val="666666"/>
              </a:solidFill>
              <a:latin typeface="Roboto"/>
              <a:ea typeface="Roboto"/>
              <a:cs typeface="Roboto"/>
              <a:sym typeface="Roboto"/>
            </a:endParaRPr>
          </a:p>
        </p:txBody>
      </p:sp>
      <p:sp>
        <p:nvSpPr>
          <p:cNvPr id="532" name="Google Shape;532;p74"/>
          <p:cNvSpPr txBox="1"/>
          <p:nvPr/>
        </p:nvSpPr>
        <p:spPr>
          <a:xfrm>
            <a:off x="228600" y="1512200"/>
            <a:ext cx="8658600" cy="28125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These policies are used to support OAuth v1.0a</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Actions supported: </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Generating a request token and an access token, associate token verification code with a request token, verifying an access token, customize an access token</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These policies are rarely used because OAuth v1.0a has been replaced by OAuth v2.0</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http://docs.apigee.com/api-services/reference/oauth-10-policy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4"/>
              </a:rPr>
              <a:t>http://docs.apigee.com/content/retrieve-token-attributes-using-getoauthv1info</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5"/>
              </a:rPr>
              <a:t>http://docs.apigee.com/api-services/content/delete-oauth-v1-info</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33" name="Google Shape;533;p74"/>
          <p:cNvPicPr preferRelativeResize="0"/>
          <p:nvPr/>
        </p:nvPicPr>
        <p:blipFill>
          <a:blip r:embed="rId6">
            <a:alphaModFix/>
          </a:blip>
          <a:stretch>
            <a:fillRect/>
          </a:stretch>
        </p:blipFill>
        <p:spPr>
          <a:xfrm>
            <a:off x="491875" y="704375"/>
            <a:ext cx="1390650" cy="643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23" st="2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75"/>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OAuth v2.0</a:t>
            </a:r>
            <a:endParaRPr b="0" i="0" sz="2600" u="none" cap="none" strike="noStrike">
              <a:solidFill>
                <a:srgbClr val="666666"/>
              </a:solidFill>
              <a:latin typeface="Roboto"/>
              <a:ea typeface="Roboto"/>
              <a:cs typeface="Roboto"/>
              <a:sym typeface="Roboto"/>
            </a:endParaRPr>
          </a:p>
        </p:txBody>
      </p:sp>
      <p:sp>
        <p:nvSpPr>
          <p:cNvPr id="539" name="Google Shape;539;p75"/>
          <p:cNvSpPr txBox="1"/>
          <p:nvPr/>
        </p:nvSpPr>
        <p:spPr>
          <a:xfrm>
            <a:off x="228600" y="1687075"/>
            <a:ext cx="8658600" cy="29832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These policies are used to support OAuth v2.0a</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Actions supported: </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Generate Access Token, Verify Access Token, Generate Authorization Code, Refresh Access Token</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Retrieve additional metadata related to the access token or authorization code</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These policies are rarely used because OAuth v1.0a has been replaced by OAuth v2.0</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3"/>
              </a:rPr>
              <a:t>http://docs.apigee.com/api-services/content/oauthv2-policy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4"/>
              </a:rPr>
              <a:t>http://docs.apigee.com/api-services/reference/get-oauth-v2-info-policy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5"/>
              </a:rPr>
              <a:t>http://docs.apigee.com/api-services/reference/set-oauth-v2-info-policy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6"/>
              </a:rPr>
              <a:t>http://docs.apigee.com/api-services/content/delete-oauth-v2-info</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7"/>
              </a:rPr>
              <a:t>http://docs.apigee.com/api-services/content/oauth-home</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40" name="Google Shape;540;p75"/>
          <p:cNvPicPr preferRelativeResize="0"/>
          <p:nvPr/>
        </p:nvPicPr>
        <p:blipFill>
          <a:blip r:embed="rId8">
            <a:alphaModFix/>
          </a:blip>
          <a:stretch>
            <a:fillRect/>
          </a:stretch>
        </p:blipFill>
        <p:spPr>
          <a:xfrm>
            <a:off x="461949" y="704374"/>
            <a:ext cx="1410275" cy="88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4" st="2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5" st="2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6" st="2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7" st="2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8" st="2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76"/>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Access Control Policy</a:t>
            </a:r>
            <a:endParaRPr b="0" i="0" sz="2600" u="none" cap="none" strike="noStrike">
              <a:solidFill>
                <a:srgbClr val="666666"/>
              </a:solidFill>
              <a:latin typeface="Roboto"/>
              <a:ea typeface="Roboto"/>
              <a:cs typeface="Roboto"/>
              <a:sym typeface="Roboto"/>
            </a:endParaRPr>
          </a:p>
        </p:txBody>
      </p:sp>
      <p:sp>
        <p:nvSpPr>
          <p:cNvPr id="546" name="Google Shape;546;p76"/>
          <p:cNvSpPr txBox="1"/>
          <p:nvPr/>
        </p:nvSpPr>
        <p:spPr>
          <a:xfrm>
            <a:off x="228600" y="1234450"/>
            <a:ext cx="8658600" cy="30903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policy empowers the developer to allow or deny access based on IP addresses</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following configurations are supported:</a:t>
            </a:r>
            <a:endParaRPr>
              <a:solidFill>
                <a:srgbClr val="666666"/>
              </a:solidFill>
              <a:latin typeface="Roboto"/>
              <a:ea typeface="Roboto"/>
              <a:cs typeface="Roboto"/>
              <a:sym typeface="Roboto"/>
            </a:endParaRPr>
          </a:p>
          <a:p>
            <a:pPr indent="-317500" lvl="1" marL="9144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Allow or Deny Specific IP Address</a:t>
            </a:r>
            <a:endParaRPr>
              <a:solidFill>
                <a:srgbClr val="666666"/>
              </a:solidFill>
              <a:latin typeface="Roboto"/>
              <a:ea typeface="Roboto"/>
              <a:cs typeface="Roboto"/>
              <a:sym typeface="Roboto"/>
            </a:endParaRPr>
          </a:p>
          <a:p>
            <a:pPr indent="-317500" lvl="1" marL="914400" rtl="0">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Allow or Deny Multiple IP Address</a:t>
            </a:r>
            <a:endParaRPr>
              <a:solidFill>
                <a:srgbClr val="666666"/>
              </a:solidFill>
              <a:latin typeface="Roboto"/>
              <a:ea typeface="Roboto"/>
              <a:cs typeface="Roboto"/>
              <a:sym typeface="Roboto"/>
            </a:endParaRPr>
          </a:p>
          <a:p>
            <a:pPr indent="-317500" lvl="1" marL="914400" rtl="0">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Allow or Deny IP Addresses using basic matching rules </a:t>
            </a:r>
            <a:endParaRPr>
              <a:solidFill>
                <a:srgbClr val="666666"/>
              </a:solidFill>
              <a:latin typeface="Roboto"/>
              <a:ea typeface="Roboto"/>
              <a:cs typeface="Roboto"/>
              <a:sym typeface="Roboto"/>
            </a:endParaRPr>
          </a:p>
          <a:p>
            <a:pPr indent="0" lvl="0" marL="457200" rtl="0">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http://docs.apigee.com/api-services/reference/access-control-policy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47" name="Google Shape;547;p76"/>
          <p:cNvPicPr preferRelativeResize="0"/>
          <p:nvPr/>
        </p:nvPicPr>
        <p:blipFill>
          <a:blip r:embed="rId4">
            <a:alphaModFix/>
          </a:blip>
          <a:stretch>
            <a:fillRect/>
          </a:stretch>
        </p:blipFill>
        <p:spPr>
          <a:xfrm>
            <a:off x="434775" y="780575"/>
            <a:ext cx="1085850" cy="22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23" st="2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77"/>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SAML</a:t>
            </a:r>
            <a:endParaRPr b="0" i="0" sz="2600" u="none" cap="none" strike="noStrike">
              <a:solidFill>
                <a:srgbClr val="666666"/>
              </a:solidFill>
              <a:latin typeface="Roboto"/>
              <a:ea typeface="Roboto"/>
              <a:cs typeface="Roboto"/>
              <a:sym typeface="Roboto"/>
            </a:endParaRPr>
          </a:p>
        </p:txBody>
      </p:sp>
      <p:sp>
        <p:nvSpPr>
          <p:cNvPr id="553" name="Google Shape;553;p77"/>
          <p:cNvSpPr txBox="1"/>
          <p:nvPr/>
        </p:nvSpPr>
        <p:spPr>
          <a:xfrm>
            <a:off x="228600" y="1234450"/>
            <a:ext cx="7630800" cy="30903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policy allows the support of SAML in the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validate policy is used to validate a SAML assertion that is attached to an inbound XML message</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generate policy is used to generate and attach a SAML assertion to an outbound XML message</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http://docs.apigee.com/api-services/reference/saml-assertion-policy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54" name="Google Shape;554;p77"/>
          <p:cNvPicPr preferRelativeResize="0"/>
          <p:nvPr/>
        </p:nvPicPr>
        <p:blipFill>
          <a:blip r:embed="rId4">
            <a:alphaModFix/>
          </a:blip>
          <a:stretch>
            <a:fillRect/>
          </a:stretch>
        </p:blipFill>
        <p:spPr>
          <a:xfrm>
            <a:off x="471301" y="670974"/>
            <a:ext cx="1676400" cy="44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22" st="2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78"/>
          <p:cNvSpPr txBox="1"/>
          <p:nvPr/>
        </p:nvSpPr>
        <p:spPr>
          <a:xfrm>
            <a:off x="540995" y="2017069"/>
            <a:ext cx="5240100" cy="103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a:solidFill>
                  <a:srgbClr val="FFFFFF"/>
                </a:solidFill>
                <a:latin typeface="Roboto"/>
                <a:ea typeface="Roboto"/>
                <a:cs typeface="Roboto"/>
                <a:sym typeface="Roboto"/>
              </a:rPr>
              <a:t>Extension</a:t>
            </a:r>
            <a:endParaRPr sz="2800">
              <a:solidFill>
                <a:srgbClr val="FFFFFF"/>
              </a:solidFill>
              <a:latin typeface="Roboto"/>
              <a:ea typeface="Roboto"/>
              <a:cs typeface="Roboto"/>
              <a:sym typeface="Roboto"/>
            </a:endParaRPr>
          </a:p>
          <a:p>
            <a:pPr indent="0" lvl="0" marL="0" rtl="0">
              <a:spcBef>
                <a:spcPts val="1800"/>
              </a:spcBef>
              <a:spcAft>
                <a:spcPts val="1800"/>
              </a:spcAft>
              <a:buNone/>
            </a:pPr>
            <a:r>
              <a:t/>
            </a:r>
            <a:endParaRPr sz="1200">
              <a:solidFill>
                <a:srgbClr val="FFFFF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79"/>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Javascript Callout</a:t>
            </a:r>
            <a:endParaRPr b="0" i="0" sz="2600" u="none" cap="none" strike="noStrike">
              <a:solidFill>
                <a:srgbClr val="666666"/>
              </a:solidFill>
              <a:latin typeface="Roboto"/>
              <a:ea typeface="Roboto"/>
              <a:cs typeface="Roboto"/>
              <a:sym typeface="Roboto"/>
            </a:endParaRPr>
          </a:p>
        </p:txBody>
      </p:sp>
      <p:sp>
        <p:nvSpPr>
          <p:cNvPr id="565" name="Google Shape;565;p79"/>
          <p:cNvSpPr txBox="1"/>
          <p:nvPr/>
        </p:nvSpPr>
        <p:spPr>
          <a:xfrm>
            <a:off x="228600" y="1234450"/>
            <a:ext cx="8658600" cy="30903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policy allows custom Javascript code to execute within the context of an API proxy flow</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“context” object provides runtime access to the current context of the flow</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There is a built-in Javascript object model available</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is a commonly used 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http://docs.apigee.com/api-services/reference/javascript-policy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4"/>
              </a:rPr>
              <a:t>http://docs.apigee.com/api-services/reference/javascript-object-model</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66" name="Google Shape;566;p79"/>
          <p:cNvPicPr preferRelativeResize="0"/>
          <p:nvPr/>
        </p:nvPicPr>
        <p:blipFill>
          <a:blip r:embed="rId5">
            <a:alphaModFix/>
          </a:blip>
          <a:stretch>
            <a:fillRect/>
          </a:stretch>
        </p:blipFill>
        <p:spPr>
          <a:xfrm>
            <a:off x="440450" y="745523"/>
            <a:ext cx="907150" cy="23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24" st="2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3"/>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Out of the box policies</a:t>
            </a:r>
            <a:endParaRPr b="0" i="0" sz="2600" u="none" cap="none" strike="noStrike">
              <a:solidFill>
                <a:srgbClr val="666666"/>
              </a:solidFill>
              <a:latin typeface="Roboto"/>
              <a:ea typeface="Roboto"/>
              <a:cs typeface="Roboto"/>
              <a:sym typeface="Roboto"/>
            </a:endParaRPr>
          </a:p>
        </p:txBody>
      </p:sp>
      <p:graphicFrame>
        <p:nvGraphicFramePr>
          <p:cNvPr id="379" name="Google Shape;379;p53"/>
          <p:cNvGraphicFramePr/>
          <p:nvPr/>
        </p:nvGraphicFramePr>
        <p:xfrm>
          <a:off x="414825" y="813275"/>
          <a:ext cx="3000000" cy="3000000"/>
        </p:xfrm>
        <a:graphic>
          <a:graphicData uri="http://schemas.openxmlformats.org/drawingml/2006/table">
            <a:tbl>
              <a:tblPr>
                <a:noFill/>
                <a:tableStyleId>{5276F3DB-2E34-4127-97BA-F42E5F73A2C2}</a:tableStyleId>
              </a:tblPr>
              <a:tblGrid>
                <a:gridCol w="2087475"/>
                <a:gridCol w="2087475"/>
                <a:gridCol w="2087475"/>
                <a:gridCol w="2087475"/>
              </a:tblGrid>
              <a:tr h="381000">
                <a:tc>
                  <a:txBody>
                    <a:bodyPr>
                      <a:noAutofit/>
                    </a:bodyPr>
                    <a:lstStyle/>
                    <a:p>
                      <a:pPr indent="0" lvl="0" marL="0" rtl="0">
                        <a:spcBef>
                          <a:spcPts val="0"/>
                        </a:spcBef>
                        <a:spcAft>
                          <a:spcPts val="0"/>
                        </a:spcAft>
                        <a:buNone/>
                      </a:pPr>
                      <a:r>
                        <a:rPr b="1" lang="en-US" sz="1200">
                          <a:solidFill>
                            <a:srgbClr val="FFFFFF"/>
                          </a:solidFill>
                          <a:latin typeface="Roboto"/>
                          <a:ea typeface="Roboto"/>
                          <a:cs typeface="Roboto"/>
                          <a:sym typeface="Roboto"/>
                        </a:rPr>
                        <a:t>Traffic management policies</a:t>
                      </a:r>
                      <a:endParaRPr b="1" sz="1200">
                        <a:solidFill>
                          <a:srgbClr val="FFFFFF"/>
                        </a:solidFill>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noAutofit/>
                    </a:bodyPr>
                    <a:lstStyle/>
                    <a:p>
                      <a:pPr indent="0" lvl="0" marL="0" rtl="0">
                        <a:spcBef>
                          <a:spcPts val="0"/>
                        </a:spcBef>
                        <a:spcAft>
                          <a:spcPts val="0"/>
                        </a:spcAft>
                        <a:buNone/>
                      </a:pPr>
                      <a:r>
                        <a:rPr b="1" lang="en-US" sz="1200">
                          <a:solidFill>
                            <a:srgbClr val="FFFFFF"/>
                          </a:solidFill>
                          <a:latin typeface="Roboto"/>
                          <a:ea typeface="Roboto"/>
                          <a:cs typeface="Roboto"/>
                          <a:sym typeface="Roboto"/>
                        </a:rPr>
                        <a:t>Mediation policies</a:t>
                      </a:r>
                      <a:endParaRPr b="1" sz="1200">
                        <a:solidFill>
                          <a:srgbClr val="FFFFFF"/>
                        </a:solidFill>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noAutofit/>
                    </a:bodyPr>
                    <a:lstStyle/>
                    <a:p>
                      <a:pPr indent="0" lvl="0" marL="0" rtl="0">
                        <a:spcBef>
                          <a:spcPts val="0"/>
                        </a:spcBef>
                        <a:spcAft>
                          <a:spcPts val="0"/>
                        </a:spcAft>
                        <a:buNone/>
                      </a:pPr>
                      <a:r>
                        <a:rPr b="1" lang="en-US" sz="1200">
                          <a:solidFill>
                            <a:srgbClr val="FFFFFF"/>
                          </a:solidFill>
                          <a:latin typeface="Roboto"/>
                          <a:ea typeface="Roboto"/>
                          <a:cs typeface="Roboto"/>
                          <a:sym typeface="Roboto"/>
                        </a:rPr>
                        <a:t>Security policies</a:t>
                      </a:r>
                      <a:endParaRPr b="1" sz="1200">
                        <a:solidFill>
                          <a:srgbClr val="FFFFFF"/>
                        </a:solidFill>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noAutofit/>
                    </a:bodyPr>
                    <a:lstStyle/>
                    <a:p>
                      <a:pPr indent="0" lvl="0" marL="0" rtl="0">
                        <a:spcBef>
                          <a:spcPts val="0"/>
                        </a:spcBef>
                        <a:spcAft>
                          <a:spcPts val="0"/>
                        </a:spcAft>
                        <a:buNone/>
                      </a:pPr>
                      <a:r>
                        <a:rPr b="1" lang="en-US" sz="1200">
                          <a:solidFill>
                            <a:srgbClr val="FFFFFF"/>
                          </a:solidFill>
                          <a:latin typeface="Roboto"/>
                          <a:ea typeface="Roboto"/>
                          <a:cs typeface="Roboto"/>
                          <a:sym typeface="Roboto"/>
                        </a:rPr>
                        <a:t>Extension policies</a:t>
                      </a:r>
                      <a:endParaRPr b="1" sz="1200">
                        <a:solidFill>
                          <a:srgbClr val="FFFFFF"/>
                        </a:solidFill>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r>
              <a:tr h="3191975">
                <a:tc>
                  <a:txBody>
                    <a:bodyPr>
                      <a:noAutofit/>
                    </a:bodyPr>
                    <a:lstStyle/>
                    <a:p>
                      <a:pPr indent="-304800" lvl="0" marL="457200" rtl="0">
                        <a:spcBef>
                          <a:spcPts val="0"/>
                        </a:spcBef>
                        <a:spcAft>
                          <a:spcPts val="0"/>
                        </a:spcAft>
                        <a:buSzPts val="1200"/>
                        <a:buFont typeface="Roboto"/>
                        <a:buChar char="●"/>
                      </a:pPr>
                      <a:r>
                        <a:rPr lang="en-US" sz="1200">
                          <a:latin typeface="Roboto"/>
                          <a:ea typeface="Roboto"/>
                          <a:cs typeface="Roboto"/>
                          <a:sym typeface="Roboto"/>
                        </a:rPr>
                        <a:t>Cache policies</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Concurrent Rate Limit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Quota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Reset Quota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Spike Arrest policy</a:t>
                      </a:r>
                      <a:endParaRPr sz="12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304800" lvl="0" marL="457200" rtl="0">
                        <a:spcBef>
                          <a:spcPts val="0"/>
                        </a:spcBef>
                        <a:spcAft>
                          <a:spcPts val="0"/>
                        </a:spcAft>
                        <a:buSzPts val="1200"/>
                        <a:buFont typeface="Roboto"/>
                        <a:buChar char="●"/>
                      </a:pPr>
                      <a:r>
                        <a:rPr lang="en-US" sz="1200">
                          <a:latin typeface="Roboto"/>
                          <a:ea typeface="Roboto"/>
                          <a:cs typeface="Roboto"/>
                          <a:sym typeface="Roboto"/>
                        </a:rPr>
                        <a:t>Access Entity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Assign Message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Extract Variables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JSON to XML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Key Value Map Operations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Raise Fault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SOAP Message Validation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XML to JSON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XSL Transform policy</a:t>
                      </a:r>
                      <a:endParaRPr sz="12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304800" lvl="0" marL="457200" rtl="0">
                        <a:spcBef>
                          <a:spcPts val="0"/>
                        </a:spcBef>
                        <a:spcAft>
                          <a:spcPts val="0"/>
                        </a:spcAft>
                        <a:buSzPts val="1200"/>
                        <a:buFont typeface="Roboto"/>
                        <a:buChar char="●"/>
                      </a:pPr>
                      <a:r>
                        <a:rPr lang="en-US" sz="1200">
                          <a:latin typeface="Roboto"/>
                          <a:ea typeface="Roboto"/>
                          <a:cs typeface="Roboto"/>
                          <a:sym typeface="Roboto"/>
                        </a:rPr>
                        <a:t>Access Control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Basic Authentication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JSON Threat Protection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LDAP policy *†</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OAuth v2.0 policies</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OAuth v1.0a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Regular Expression Protection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SAML Assertion policies</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Verify API Key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XML Threat Protection policy</a:t>
                      </a:r>
                      <a:endParaRPr sz="12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304800" lvl="0" marL="457200" rtl="0">
                        <a:spcBef>
                          <a:spcPts val="0"/>
                        </a:spcBef>
                        <a:spcAft>
                          <a:spcPts val="0"/>
                        </a:spcAft>
                        <a:buSzPts val="1200"/>
                        <a:buFont typeface="Roboto"/>
                        <a:buChar char="●"/>
                      </a:pPr>
                      <a:r>
                        <a:rPr lang="en-US" sz="1200">
                          <a:latin typeface="Roboto"/>
                          <a:ea typeface="Roboto"/>
                          <a:cs typeface="Roboto"/>
                          <a:sym typeface="Roboto"/>
                        </a:rPr>
                        <a:t>Java Callout policy *</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JavaScript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Message Logging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Python Script policy *</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Service Callout policy</a:t>
                      </a:r>
                      <a:endParaRPr sz="1200">
                        <a:latin typeface="Roboto"/>
                        <a:ea typeface="Roboto"/>
                        <a:cs typeface="Roboto"/>
                        <a:sym typeface="Roboto"/>
                      </a:endParaRPr>
                    </a:p>
                    <a:p>
                      <a:pPr indent="-304800" lvl="0" marL="457200" rtl="0">
                        <a:spcBef>
                          <a:spcPts val="0"/>
                        </a:spcBef>
                        <a:spcAft>
                          <a:spcPts val="0"/>
                        </a:spcAft>
                        <a:buSzPts val="1200"/>
                        <a:buFont typeface="Roboto"/>
                        <a:buChar char="●"/>
                      </a:pPr>
                      <a:r>
                        <a:rPr lang="en-US" sz="1200">
                          <a:latin typeface="Roboto"/>
                          <a:ea typeface="Roboto"/>
                          <a:cs typeface="Roboto"/>
                          <a:sym typeface="Roboto"/>
                        </a:rPr>
                        <a:t>Statistics Collector policy</a:t>
                      </a:r>
                      <a:endParaRPr sz="1200">
                        <a:latin typeface="Roboto"/>
                        <a:ea typeface="Roboto"/>
                        <a:cs typeface="Roboto"/>
                        <a:sym typeface="Roboto"/>
                      </a:endParaRPr>
                    </a:p>
                    <a:p>
                      <a:pPr indent="0" lvl="0" marL="0" rtl="0">
                        <a:spcBef>
                          <a:spcPts val="0"/>
                        </a:spcBef>
                        <a:spcAft>
                          <a:spcPts val="0"/>
                        </a:spcAft>
                        <a:buNone/>
                      </a:pPr>
                      <a:r>
                        <a:t/>
                      </a:r>
                      <a:endParaRPr sz="1200">
                        <a:latin typeface="Roboto"/>
                        <a:ea typeface="Roboto"/>
                        <a:cs typeface="Roboto"/>
                        <a:sym typeface="Roboto"/>
                      </a:endParaRPr>
                    </a:p>
                    <a:p>
                      <a:pPr indent="0" lvl="0" marL="0" rtl="0">
                        <a:spcBef>
                          <a:spcPts val="0"/>
                        </a:spcBef>
                        <a:spcAft>
                          <a:spcPts val="0"/>
                        </a:spcAft>
                        <a:buNone/>
                      </a:pPr>
                      <a:r>
                        <a:t/>
                      </a:r>
                      <a:endParaRPr sz="1200">
                        <a:latin typeface="Roboto"/>
                        <a:ea typeface="Roboto"/>
                        <a:cs typeface="Roboto"/>
                        <a:sym typeface="Roboto"/>
                      </a:endParaRPr>
                    </a:p>
                    <a:p>
                      <a:pPr indent="0" lvl="0" marL="0" rtl="0">
                        <a:spcBef>
                          <a:spcPts val="0"/>
                        </a:spcBef>
                        <a:spcAft>
                          <a:spcPts val="0"/>
                        </a:spcAft>
                        <a:buNone/>
                      </a:pPr>
                      <a:r>
                        <a:t/>
                      </a:r>
                      <a:endParaRPr sz="1200">
                        <a:latin typeface="Roboto"/>
                        <a:ea typeface="Roboto"/>
                        <a:cs typeface="Roboto"/>
                        <a:sym typeface="Roboto"/>
                      </a:endParaRPr>
                    </a:p>
                    <a:p>
                      <a:pPr indent="0" lvl="0" marL="0" rtl="0">
                        <a:spcBef>
                          <a:spcPts val="0"/>
                        </a:spcBef>
                        <a:spcAft>
                          <a:spcPts val="0"/>
                        </a:spcAft>
                        <a:buNone/>
                      </a:pPr>
                      <a:r>
                        <a:t/>
                      </a:r>
                      <a:endParaRPr sz="1200">
                        <a:latin typeface="Roboto"/>
                        <a:ea typeface="Roboto"/>
                        <a:cs typeface="Roboto"/>
                        <a:sym typeface="Roboto"/>
                      </a:endParaRPr>
                    </a:p>
                    <a:p>
                      <a:pPr indent="0" lvl="0" marL="0" rtl="0">
                        <a:spcBef>
                          <a:spcPts val="0"/>
                        </a:spcBef>
                        <a:spcAft>
                          <a:spcPts val="0"/>
                        </a:spcAft>
                        <a:buNone/>
                      </a:pPr>
                      <a:r>
                        <a:t/>
                      </a:r>
                      <a:endParaRPr sz="1200">
                        <a:latin typeface="Roboto"/>
                        <a:ea typeface="Roboto"/>
                        <a:cs typeface="Roboto"/>
                        <a:sym typeface="Roboto"/>
                      </a:endParaRPr>
                    </a:p>
                    <a:p>
                      <a:pPr indent="0" lvl="0" marL="0" rtl="0">
                        <a:spcBef>
                          <a:spcPts val="0"/>
                        </a:spcBef>
                        <a:spcAft>
                          <a:spcPts val="0"/>
                        </a:spcAft>
                        <a:buNone/>
                      </a:pPr>
                      <a:r>
                        <a:rPr lang="en-US" sz="1200">
                          <a:latin typeface="Roboto"/>
                          <a:ea typeface="Roboto"/>
                          <a:cs typeface="Roboto"/>
                          <a:sym typeface="Roboto"/>
                        </a:rPr>
                        <a:t>* Cloud Enterprise only</a:t>
                      </a:r>
                      <a:endParaRPr sz="1200">
                        <a:latin typeface="Roboto"/>
                        <a:ea typeface="Roboto"/>
                        <a:cs typeface="Roboto"/>
                        <a:sym typeface="Roboto"/>
                      </a:endParaRPr>
                    </a:p>
                    <a:p>
                      <a:pPr indent="0" lvl="0" marL="0" rtl="0">
                        <a:spcBef>
                          <a:spcPts val="0"/>
                        </a:spcBef>
                        <a:spcAft>
                          <a:spcPts val="0"/>
                        </a:spcAft>
                        <a:buNone/>
                      </a:pPr>
                      <a:r>
                        <a:rPr lang="en-US" sz="1200">
                          <a:solidFill>
                            <a:srgbClr val="000000"/>
                          </a:solidFill>
                          <a:latin typeface="Roboto"/>
                          <a:ea typeface="Roboto"/>
                          <a:cs typeface="Roboto"/>
                          <a:sym typeface="Roboto"/>
                        </a:rPr>
                        <a:t>† On-Premises installation only</a:t>
                      </a:r>
                      <a:endParaRPr sz="12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80"/>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Python Callout</a:t>
            </a:r>
            <a:endParaRPr b="0" i="0" sz="2600" u="none" cap="none" strike="noStrike">
              <a:solidFill>
                <a:srgbClr val="666666"/>
              </a:solidFill>
              <a:latin typeface="Roboto"/>
              <a:ea typeface="Roboto"/>
              <a:cs typeface="Roboto"/>
              <a:sym typeface="Roboto"/>
            </a:endParaRPr>
          </a:p>
        </p:txBody>
      </p:sp>
      <p:sp>
        <p:nvSpPr>
          <p:cNvPr id="572" name="Google Shape;572;p80"/>
          <p:cNvSpPr txBox="1"/>
          <p:nvPr/>
        </p:nvSpPr>
        <p:spPr>
          <a:xfrm>
            <a:off x="228600" y="1234450"/>
            <a:ext cx="8658600" cy="30903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policy allows custom Python code to execute within the context of an API proxy flow</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“flow” variable provides runtime access to the current context of the flow</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Best used for existing custom Python code</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It is recommended to use a Javascript policy where possible</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http://docs.apigee.com/api-services/reference/python-script-policy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73" name="Google Shape;573;p80"/>
          <p:cNvPicPr preferRelativeResize="0"/>
          <p:nvPr/>
        </p:nvPicPr>
        <p:blipFill>
          <a:blip r:embed="rId4">
            <a:alphaModFix/>
          </a:blip>
          <a:stretch>
            <a:fillRect/>
          </a:stretch>
        </p:blipFill>
        <p:spPr>
          <a:xfrm>
            <a:off x="471300" y="780575"/>
            <a:ext cx="676275" cy="20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24" st="2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81"/>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Java Callout</a:t>
            </a:r>
            <a:endParaRPr b="0" i="0" sz="2600" u="none" cap="none" strike="noStrike">
              <a:solidFill>
                <a:srgbClr val="666666"/>
              </a:solidFill>
              <a:latin typeface="Roboto"/>
              <a:ea typeface="Roboto"/>
              <a:cs typeface="Roboto"/>
              <a:sym typeface="Roboto"/>
            </a:endParaRPr>
          </a:p>
        </p:txBody>
      </p:sp>
      <p:sp>
        <p:nvSpPr>
          <p:cNvPr id="579" name="Google Shape;579;p81"/>
          <p:cNvSpPr txBox="1"/>
          <p:nvPr/>
        </p:nvSpPr>
        <p:spPr>
          <a:xfrm>
            <a:off x="228600" y="1234450"/>
            <a:ext cx="8658600" cy="30903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policy allows custom Java code to execute within the context of an API proxy flow</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java code must be compiled and packaged as a jar file and then uploaded into the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It must follow the guidelines as specified in the documentation</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is only available on a paid org or on-prem</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http://docs.apigee.com/api-services/reference/java-callout-policy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80" name="Google Shape;580;p81"/>
          <p:cNvPicPr preferRelativeResize="0"/>
          <p:nvPr/>
        </p:nvPicPr>
        <p:blipFill>
          <a:blip r:embed="rId4">
            <a:alphaModFix/>
          </a:blip>
          <a:stretch>
            <a:fillRect/>
          </a:stretch>
        </p:blipFill>
        <p:spPr>
          <a:xfrm>
            <a:off x="471300" y="753250"/>
            <a:ext cx="942975" cy="22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24" st="2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82"/>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Service Callout</a:t>
            </a:r>
            <a:endParaRPr b="0" i="0" sz="2600" u="none" cap="none" strike="noStrike">
              <a:solidFill>
                <a:srgbClr val="666666"/>
              </a:solidFill>
              <a:latin typeface="Roboto"/>
              <a:ea typeface="Roboto"/>
              <a:cs typeface="Roboto"/>
              <a:sym typeface="Roboto"/>
            </a:endParaRPr>
          </a:p>
        </p:txBody>
      </p:sp>
      <p:sp>
        <p:nvSpPr>
          <p:cNvPr id="586" name="Google Shape;586;p82"/>
          <p:cNvSpPr txBox="1"/>
          <p:nvPr/>
        </p:nvSpPr>
        <p:spPr>
          <a:xfrm>
            <a:off x="228600" y="1234450"/>
            <a:ext cx="8658600" cy="30903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policy allows another service to be called from the API proxy flow</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Calls can be made to an external or internal service</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Using the “AssignMessage” policy, a new request message can be created for this 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Using the “ExtractVariables” policy, the response can be parsed</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http://docs.apigee.com/api-services/reference/service-callout-policy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87" name="Google Shape;587;p82"/>
          <p:cNvPicPr preferRelativeResize="0"/>
          <p:nvPr/>
        </p:nvPicPr>
        <p:blipFill>
          <a:blip r:embed="rId4">
            <a:alphaModFix/>
          </a:blip>
          <a:stretch>
            <a:fillRect/>
          </a:stretch>
        </p:blipFill>
        <p:spPr>
          <a:xfrm>
            <a:off x="434775" y="753250"/>
            <a:ext cx="1085850" cy="20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24" st="2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25" st="2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83"/>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Flow Callout</a:t>
            </a:r>
            <a:endParaRPr b="0" i="0" sz="2600" u="none" cap="none" strike="noStrike">
              <a:solidFill>
                <a:srgbClr val="666666"/>
              </a:solidFill>
              <a:latin typeface="Roboto"/>
              <a:ea typeface="Roboto"/>
              <a:cs typeface="Roboto"/>
              <a:sym typeface="Roboto"/>
            </a:endParaRPr>
          </a:p>
        </p:txBody>
      </p:sp>
      <p:sp>
        <p:nvSpPr>
          <p:cNvPr id="593" name="Google Shape;593;p83"/>
          <p:cNvSpPr txBox="1"/>
          <p:nvPr/>
        </p:nvSpPr>
        <p:spPr>
          <a:xfrm>
            <a:off x="228600" y="1234450"/>
            <a:ext cx="8658600" cy="30903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policy calls out to a “shared flow” from a proxy or another shared flow</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“shared flow” must first be created and deployed</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Shared flows can call other shared flows</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http://docs.apigee.com/api-services/reference/flow-callout-policy</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4"/>
              </a:rPr>
              <a:t>http://docs.apigee.com/api-services/content/shared-flows</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594" name="Google Shape;594;p83"/>
          <p:cNvPicPr preferRelativeResize="0"/>
          <p:nvPr/>
        </p:nvPicPr>
        <p:blipFill>
          <a:blip r:embed="rId5">
            <a:alphaModFix/>
          </a:blip>
          <a:stretch>
            <a:fillRect/>
          </a:stretch>
        </p:blipFill>
        <p:spPr>
          <a:xfrm>
            <a:off x="471300" y="704375"/>
            <a:ext cx="904875" cy="20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24" st="2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25" st="2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84"/>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Statistics Collector</a:t>
            </a:r>
            <a:endParaRPr b="0" i="0" sz="2600" u="none" cap="none" strike="noStrike">
              <a:solidFill>
                <a:srgbClr val="666666"/>
              </a:solidFill>
              <a:latin typeface="Roboto"/>
              <a:ea typeface="Roboto"/>
              <a:cs typeface="Roboto"/>
              <a:sym typeface="Roboto"/>
            </a:endParaRPr>
          </a:p>
        </p:txBody>
      </p:sp>
      <p:sp>
        <p:nvSpPr>
          <p:cNvPr id="600" name="Google Shape;600;p84"/>
          <p:cNvSpPr txBox="1"/>
          <p:nvPr/>
        </p:nvSpPr>
        <p:spPr>
          <a:xfrm>
            <a:off x="228600" y="1234450"/>
            <a:ext cx="7702800" cy="30903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policy enables the developer to collect statistics based on data in the message.</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data can come from flow variables or custom variables that have been defined by previous policies.</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The data is processed by the analytics service and will appear in the analytics reports.</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When creating an analytic report, the custom stats data will be available to select.</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http://docs.apigee.com/api-services/reference/statistics-collector-policy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601" name="Google Shape;601;p84"/>
          <p:cNvPicPr preferRelativeResize="0"/>
          <p:nvPr/>
        </p:nvPicPr>
        <p:blipFill>
          <a:blip r:embed="rId4">
            <a:alphaModFix/>
          </a:blip>
          <a:stretch>
            <a:fillRect/>
          </a:stretch>
        </p:blipFill>
        <p:spPr>
          <a:xfrm>
            <a:off x="461025" y="704375"/>
            <a:ext cx="1295400" cy="21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24" st="2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25" st="2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26" st="2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85"/>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Message Logging</a:t>
            </a:r>
            <a:endParaRPr b="0" i="0" sz="2600" u="none" cap="none" strike="noStrike">
              <a:solidFill>
                <a:srgbClr val="666666"/>
              </a:solidFill>
              <a:latin typeface="Roboto"/>
              <a:ea typeface="Roboto"/>
              <a:cs typeface="Roboto"/>
              <a:sym typeface="Roboto"/>
            </a:endParaRPr>
          </a:p>
        </p:txBody>
      </p:sp>
      <p:sp>
        <p:nvSpPr>
          <p:cNvPr id="607" name="Google Shape;607;p85"/>
          <p:cNvSpPr txBox="1"/>
          <p:nvPr/>
        </p:nvSpPr>
        <p:spPr>
          <a:xfrm>
            <a:off x="228600" y="1234450"/>
            <a:ext cx="7702800" cy="30903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This policy allows custom logging features</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For cloud, the policy will gather data and send to a logging service asynchronously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For onprem, the policy can be configured to log custom messages to the local file system</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can be used at any point in the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US" u="sng">
                <a:solidFill>
                  <a:schemeClr val="hlink"/>
                </a:solidFill>
                <a:latin typeface="Roboto"/>
                <a:ea typeface="Roboto"/>
                <a:cs typeface="Roboto"/>
                <a:sym typeface="Roboto"/>
                <a:hlinkClick r:id="rId3"/>
              </a:rPr>
              <a:t>http://docs.apigee.com/api-services/reference/message-logging-policy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608" name="Google Shape;608;p85"/>
          <p:cNvPicPr preferRelativeResize="0"/>
          <p:nvPr/>
        </p:nvPicPr>
        <p:blipFill>
          <a:blip r:embed="rId4">
            <a:alphaModFix/>
          </a:blip>
          <a:stretch>
            <a:fillRect/>
          </a:stretch>
        </p:blipFill>
        <p:spPr>
          <a:xfrm>
            <a:off x="506350" y="724949"/>
            <a:ext cx="1247775" cy="21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4" st="2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5" st="2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6" st="2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612" name="Shape 612"/>
        <p:cNvGrpSpPr/>
        <p:nvPr/>
      </p:nvGrpSpPr>
      <p:grpSpPr>
        <a:xfrm>
          <a:off x="0" y="0"/>
          <a:ext cx="0" cy="0"/>
          <a:chOff x="0" y="0"/>
          <a:chExt cx="0" cy="0"/>
        </a:xfrm>
      </p:grpSpPr>
      <p:sp>
        <p:nvSpPr>
          <p:cNvPr id="613" name="Google Shape;613;p86"/>
          <p:cNvSpPr txBox="1"/>
          <p:nvPr/>
        </p:nvSpPr>
        <p:spPr>
          <a:xfrm>
            <a:off x="0" y="202065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US"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4"/>
          <p:cNvSpPr txBox="1"/>
          <p:nvPr/>
        </p:nvSpPr>
        <p:spPr>
          <a:xfrm>
            <a:off x="277847" y="398119"/>
            <a:ext cx="64875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Clr>
                <a:schemeClr val="dk1"/>
              </a:buClr>
              <a:buSzPts val="400"/>
              <a:buFont typeface="Arial"/>
              <a:buNone/>
            </a:pPr>
            <a:r>
              <a:rPr lang="en-US" sz="1900">
                <a:solidFill>
                  <a:srgbClr val="666666"/>
                </a:solidFill>
                <a:latin typeface="Roboto"/>
                <a:ea typeface="Roboto"/>
                <a:cs typeface="Roboto"/>
                <a:sym typeface="Roboto"/>
              </a:rPr>
              <a:t>Enable fine grain controls in the API proxy</a:t>
            </a:r>
            <a:endParaRPr sz="1900">
              <a:solidFill>
                <a:srgbClr val="666666"/>
              </a:solidFill>
              <a:latin typeface="Roboto"/>
              <a:ea typeface="Roboto"/>
              <a:cs typeface="Roboto"/>
              <a:sym typeface="Roboto"/>
            </a:endParaRPr>
          </a:p>
          <a:p>
            <a:pPr indent="0" lvl="0" marL="0" rtl="0">
              <a:spcBef>
                <a:spcPts val="0"/>
              </a:spcBef>
              <a:spcAft>
                <a:spcPts val="0"/>
              </a:spcAft>
              <a:buClr>
                <a:schemeClr val="dk1"/>
              </a:buClr>
              <a:buSzPts val="400"/>
              <a:buFont typeface="Arial"/>
              <a:buNone/>
            </a:pPr>
            <a:r>
              <a:t/>
            </a:r>
            <a:endParaRPr sz="1900">
              <a:solidFill>
                <a:srgbClr val="666666"/>
              </a:solidFill>
              <a:latin typeface="Roboto"/>
              <a:ea typeface="Roboto"/>
              <a:cs typeface="Roboto"/>
              <a:sym typeface="Roboto"/>
            </a:endParaRPr>
          </a:p>
          <a:p>
            <a:pPr indent="0" lvl="0" marL="0" rtl="0">
              <a:spcBef>
                <a:spcPts val="0"/>
              </a:spcBef>
              <a:spcAft>
                <a:spcPts val="0"/>
              </a:spcAft>
              <a:buNone/>
            </a:pPr>
            <a:r>
              <a:t/>
            </a:r>
            <a:endParaRPr sz="1900">
              <a:solidFill>
                <a:srgbClr val="666666"/>
              </a:solidFill>
              <a:latin typeface="Roboto"/>
              <a:ea typeface="Roboto"/>
              <a:cs typeface="Roboto"/>
              <a:sym typeface="Roboto"/>
            </a:endParaRPr>
          </a:p>
        </p:txBody>
      </p:sp>
      <p:pic>
        <p:nvPicPr>
          <p:cNvPr id="386" name="Google Shape;386;p54"/>
          <p:cNvPicPr preferRelativeResize="0"/>
          <p:nvPr/>
        </p:nvPicPr>
        <p:blipFill rotWithShape="1">
          <a:blip r:embed="rId3">
            <a:alphaModFix/>
          </a:blip>
          <a:srcRect b="0" l="0" r="0" t="0"/>
          <a:stretch/>
        </p:blipFill>
        <p:spPr>
          <a:xfrm>
            <a:off x="1401248" y="891978"/>
            <a:ext cx="6341700" cy="2743200"/>
          </a:xfrm>
          <a:prstGeom prst="rect">
            <a:avLst/>
          </a:prstGeom>
          <a:noFill/>
          <a:ln>
            <a:noFill/>
          </a:ln>
        </p:spPr>
      </p:pic>
      <p:sp>
        <p:nvSpPr>
          <p:cNvPr id="387" name="Google Shape;387;p54"/>
          <p:cNvSpPr txBox="1"/>
          <p:nvPr>
            <p:ph idx="4294967295" type="body"/>
          </p:nvPr>
        </p:nvSpPr>
        <p:spPr>
          <a:xfrm>
            <a:off x="-7733" y="4014636"/>
            <a:ext cx="9170100" cy="3291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FFFFFF"/>
              </a:buClr>
              <a:buFont typeface="Arial"/>
              <a:buNone/>
            </a:pPr>
            <a:r>
              <a:rPr lang="en-US" sz="1300">
                <a:solidFill>
                  <a:srgbClr val="666666"/>
                </a:solidFill>
                <a:latin typeface="Roboto"/>
                <a:ea typeface="Roboto"/>
                <a:cs typeface="Roboto"/>
                <a:sym typeface="Roboto"/>
              </a:rPr>
              <a:t>Many different points where policies can be configured to execute</a:t>
            </a:r>
            <a:endParaRPr sz="13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5"/>
          <p:cNvSpPr txBox="1"/>
          <p:nvPr/>
        </p:nvSpPr>
        <p:spPr>
          <a:xfrm>
            <a:off x="277847" y="398119"/>
            <a:ext cx="64875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Clr>
                <a:schemeClr val="dk1"/>
              </a:buClr>
              <a:buSzPts val="400"/>
              <a:buFont typeface="Arial"/>
              <a:buNone/>
            </a:pPr>
            <a:r>
              <a:rPr lang="en-US" sz="1900">
                <a:solidFill>
                  <a:srgbClr val="666666"/>
                </a:solidFill>
                <a:latin typeface="Roboto"/>
                <a:ea typeface="Roboto"/>
                <a:cs typeface="Roboto"/>
                <a:sym typeface="Roboto"/>
              </a:rPr>
              <a:t>Build APIs faster to help..</a:t>
            </a:r>
            <a:endParaRPr sz="1900">
              <a:solidFill>
                <a:srgbClr val="666666"/>
              </a:solidFill>
              <a:latin typeface="Roboto"/>
              <a:ea typeface="Roboto"/>
              <a:cs typeface="Roboto"/>
              <a:sym typeface="Roboto"/>
            </a:endParaRPr>
          </a:p>
          <a:p>
            <a:pPr indent="0" lvl="0" marL="0" rtl="0">
              <a:spcBef>
                <a:spcPts val="0"/>
              </a:spcBef>
              <a:spcAft>
                <a:spcPts val="0"/>
              </a:spcAft>
              <a:buClr>
                <a:schemeClr val="dk1"/>
              </a:buClr>
              <a:buSzPts val="400"/>
              <a:buFont typeface="Arial"/>
              <a:buNone/>
            </a:pPr>
            <a:r>
              <a:t/>
            </a:r>
            <a:endParaRPr sz="1900">
              <a:solidFill>
                <a:srgbClr val="666666"/>
              </a:solidFill>
              <a:latin typeface="Roboto"/>
              <a:ea typeface="Roboto"/>
              <a:cs typeface="Roboto"/>
              <a:sym typeface="Roboto"/>
            </a:endParaRPr>
          </a:p>
          <a:p>
            <a:pPr indent="0" lvl="0" marL="0" rtl="0">
              <a:spcBef>
                <a:spcPts val="0"/>
              </a:spcBef>
              <a:spcAft>
                <a:spcPts val="0"/>
              </a:spcAft>
              <a:buNone/>
            </a:pPr>
            <a:r>
              <a:t/>
            </a:r>
            <a:endParaRPr sz="1900">
              <a:solidFill>
                <a:srgbClr val="666666"/>
              </a:solidFill>
              <a:latin typeface="Roboto"/>
              <a:ea typeface="Roboto"/>
              <a:cs typeface="Roboto"/>
              <a:sym typeface="Roboto"/>
            </a:endParaRPr>
          </a:p>
        </p:txBody>
      </p:sp>
      <p:sp>
        <p:nvSpPr>
          <p:cNvPr id="394" name="Google Shape;394;p55"/>
          <p:cNvSpPr/>
          <p:nvPr/>
        </p:nvSpPr>
        <p:spPr>
          <a:xfrm>
            <a:off x="4775875" y="921876"/>
            <a:ext cx="1375500" cy="1959600"/>
          </a:xfrm>
          <a:prstGeom prst="rect">
            <a:avLst/>
          </a:prstGeom>
          <a:solidFill>
            <a:srgbClr val="FFFFFF"/>
          </a:solidFill>
          <a:ln cap="flat" cmpd="sng" w="12700">
            <a:solidFill>
              <a:srgbClr val="A6A6A6"/>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5A5A5A"/>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395" name="Google Shape;395;p55"/>
          <p:cNvSpPr/>
          <p:nvPr/>
        </p:nvSpPr>
        <p:spPr>
          <a:xfrm>
            <a:off x="4775875" y="2943176"/>
            <a:ext cx="1375500" cy="1318800"/>
          </a:xfrm>
          <a:prstGeom prst="rect">
            <a:avLst/>
          </a:prstGeom>
          <a:solidFill>
            <a:srgbClr val="FFFFFF"/>
          </a:solidFill>
          <a:ln cap="flat" cmpd="sng" w="12700">
            <a:solidFill>
              <a:srgbClr val="A6A6A6"/>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5A5A5A"/>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396" name="Google Shape;396;p55"/>
          <p:cNvSpPr/>
          <p:nvPr/>
        </p:nvSpPr>
        <p:spPr>
          <a:xfrm>
            <a:off x="3116901" y="2481450"/>
            <a:ext cx="1527300" cy="1780500"/>
          </a:xfrm>
          <a:prstGeom prst="rect">
            <a:avLst/>
          </a:prstGeom>
          <a:solidFill>
            <a:srgbClr val="FFFFFF"/>
          </a:solidFill>
          <a:ln cap="flat" cmpd="sng" w="12700">
            <a:solidFill>
              <a:srgbClr val="A6A6A6"/>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5A5A5A"/>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397" name="Google Shape;397;p55"/>
          <p:cNvSpPr/>
          <p:nvPr/>
        </p:nvSpPr>
        <p:spPr>
          <a:xfrm>
            <a:off x="3116951" y="921877"/>
            <a:ext cx="1527300" cy="1517100"/>
          </a:xfrm>
          <a:prstGeom prst="rect">
            <a:avLst/>
          </a:prstGeom>
          <a:solidFill>
            <a:srgbClr val="FFFFFF"/>
          </a:solidFill>
          <a:ln cap="flat" cmpd="sng" w="12700">
            <a:solidFill>
              <a:srgbClr val="A6A6A6"/>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5A5A5A"/>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pic>
        <p:nvPicPr>
          <p:cNvPr id="398" name="Google Shape;398;p55"/>
          <p:cNvPicPr preferRelativeResize="0"/>
          <p:nvPr/>
        </p:nvPicPr>
        <p:blipFill rotWithShape="1">
          <a:blip r:embed="rId3">
            <a:alphaModFix/>
          </a:blip>
          <a:srcRect b="0" l="0" r="0" t="0"/>
          <a:stretch/>
        </p:blipFill>
        <p:spPr>
          <a:xfrm>
            <a:off x="3201787" y="1000715"/>
            <a:ext cx="1315200" cy="1377000"/>
          </a:xfrm>
          <a:prstGeom prst="rect">
            <a:avLst/>
          </a:prstGeom>
          <a:noFill/>
          <a:ln cap="flat" cmpd="sng" w="57150">
            <a:solidFill>
              <a:srgbClr val="FFFFFF"/>
            </a:solidFill>
            <a:prstDash val="solid"/>
            <a:round/>
            <a:headEnd len="sm" w="sm" type="none"/>
            <a:tailEnd len="sm" w="sm" type="none"/>
          </a:ln>
        </p:spPr>
      </p:pic>
      <p:pic>
        <p:nvPicPr>
          <p:cNvPr id="399" name="Google Shape;399;p55"/>
          <p:cNvPicPr preferRelativeResize="0"/>
          <p:nvPr/>
        </p:nvPicPr>
        <p:blipFill rotWithShape="1">
          <a:blip r:embed="rId4">
            <a:alphaModFix/>
          </a:blip>
          <a:srcRect b="0" l="0" r="0" t="0"/>
          <a:stretch/>
        </p:blipFill>
        <p:spPr>
          <a:xfrm>
            <a:off x="4860197" y="988107"/>
            <a:ext cx="1175400" cy="1827900"/>
          </a:xfrm>
          <a:prstGeom prst="rect">
            <a:avLst/>
          </a:prstGeom>
          <a:noFill/>
          <a:ln cap="flat" cmpd="sng" w="57150">
            <a:solidFill>
              <a:srgbClr val="FFFFFF"/>
            </a:solidFill>
            <a:prstDash val="solid"/>
            <a:round/>
            <a:headEnd len="sm" w="sm" type="none"/>
            <a:tailEnd len="sm" w="sm" type="none"/>
          </a:ln>
        </p:spPr>
      </p:pic>
      <p:pic>
        <p:nvPicPr>
          <p:cNvPr id="400" name="Google Shape;400;p55"/>
          <p:cNvPicPr preferRelativeResize="0"/>
          <p:nvPr/>
        </p:nvPicPr>
        <p:blipFill rotWithShape="1">
          <a:blip r:embed="rId5">
            <a:alphaModFix/>
          </a:blip>
          <a:srcRect b="0" l="0" r="0" t="0"/>
          <a:stretch/>
        </p:blipFill>
        <p:spPr>
          <a:xfrm>
            <a:off x="3201740" y="2546945"/>
            <a:ext cx="1315200" cy="1658700"/>
          </a:xfrm>
          <a:prstGeom prst="rect">
            <a:avLst/>
          </a:prstGeom>
          <a:noFill/>
          <a:ln cap="flat" cmpd="sng" w="57150">
            <a:solidFill>
              <a:srgbClr val="FFFFFF"/>
            </a:solidFill>
            <a:prstDash val="solid"/>
            <a:round/>
            <a:headEnd len="sm" w="sm" type="none"/>
            <a:tailEnd len="sm" w="sm" type="none"/>
          </a:ln>
        </p:spPr>
      </p:pic>
      <p:pic>
        <p:nvPicPr>
          <p:cNvPr id="401" name="Google Shape;401;p55"/>
          <p:cNvPicPr preferRelativeResize="0"/>
          <p:nvPr/>
        </p:nvPicPr>
        <p:blipFill rotWithShape="1">
          <a:blip r:embed="rId6">
            <a:alphaModFix/>
          </a:blip>
          <a:srcRect b="0" l="0" r="0" t="0"/>
          <a:stretch/>
        </p:blipFill>
        <p:spPr>
          <a:xfrm>
            <a:off x="4850976" y="3039789"/>
            <a:ext cx="1101600" cy="1136400"/>
          </a:xfrm>
          <a:prstGeom prst="rect">
            <a:avLst/>
          </a:prstGeom>
          <a:noFill/>
          <a:ln cap="flat" cmpd="sng" w="57150">
            <a:solidFill>
              <a:srgbClr val="FFFFFF"/>
            </a:solidFill>
            <a:prstDash val="solid"/>
            <a:round/>
            <a:headEnd len="sm" w="sm" type="none"/>
            <a:tailEnd len="sm" w="sm" type="none"/>
          </a:ln>
        </p:spPr>
      </p:pic>
      <p:sp>
        <p:nvSpPr>
          <p:cNvPr id="402" name="Google Shape;402;p55"/>
          <p:cNvSpPr/>
          <p:nvPr/>
        </p:nvSpPr>
        <p:spPr>
          <a:xfrm>
            <a:off x="1076988" y="1465324"/>
            <a:ext cx="2155500" cy="6486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4300"/>
              </a:buClr>
              <a:buFont typeface="Helvetica Neue"/>
              <a:buNone/>
            </a:pPr>
            <a:r>
              <a:rPr b="0" i="0" lang="en-US" sz="1000" u="none" cap="none" strike="noStrike">
                <a:solidFill>
                  <a:srgbClr val="3367D6"/>
                </a:solidFill>
                <a:latin typeface="Roboto"/>
                <a:ea typeface="Roboto"/>
                <a:cs typeface="Roboto"/>
                <a:sym typeface="Roboto"/>
              </a:rPr>
              <a:t>Manage</a:t>
            </a:r>
            <a:r>
              <a:rPr b="0" i="0" lang="en-US" sz="1000" u="none" cap="none" strike="noStrike">
                <a:solidFill>
                  <a:srgbClr val="FF4300"/>
                </a:solidFill>
                <a:latin typeface="Roboto"/>
                <a:ea typeface="Roboto"/>
                <a:cs typeface="Roboto"/>
                <a:sym typeface="Roboto"/>
              </a:rPr>
              <a:t> </a:t>
            </a:r>
            <a:r>
              <a:rPr b="0" i="0" lang="en-US" sz="1000" u="none" cap="none" strike="noStrike">
                <a:solidFill>
                  <a:srgbClr val="2E2E2E"/>
                </a:solidFill>
                <a:latin typeface="Roboto"/>
                <a:ea typeface="Roboto"/>
                <a:cs typeface="Roboto"/>
                <a:sym typeface="Roboto"/>
              </a:rPr>
              <a:t>interactions with API consumers and optimize performance</a:t>
            </a:r>
            <a:endParaRPr sz="1000">
              <a:latin typeface="Roboto"/>
              <a:ea typeface="Roboto"/>
              <a:cs typeface="Roboto"/>
              <a:sym typeface="Roboto"/>
            </a:endParaRPr>
          </a:p>
        </p:txBody>
      </p:sp>
      <p:sp>
        <p:nvSpPr>
          <p:cNvPr id="403" name="Google Shape;403;p55"/>
          <p:cNvSpPr/>
          <p:nvPr/>
        </p:nvSpPr>
        <p:spPr>
          <a:xfrm>
            <a:off x="6272636" y="1465324"/>
            <a:ext cx="1794300" cy="6486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D2A00"/>
              </a:buClr>
              <a:buFont typeface="Helvetica Neue"/>
              <a:buNone/>
            </a:pPr>
            <a:r>
              <a:rPr b="0" i="0" lang="en-US" sz="1000" u="none" cap="none" strike="noStrike">
                <a:solidFill>
                  <a:srgbClr val="3367D6"/>
                </a:solidFill>
                <a:latin typeface="Roboto"/>
                <a:ea typeface="Roboto"/>
                <a:cs typeface="Roboto"/>
                <a:sym typeface="Roboto"/>
              </a:rPr>
              <a:t>Secure</a:t>
            </a:r>
            <a:r>
              <a:rPr b="0" i="0" lang="en-US" sz="1000" u="none" cap="none" strike="noStrike">
                <a:solidFill>
                  <a:srgbClr val="FD2A00"/>
                </a:solidFill>
                <a:latin typeface="Roboto"/>
                <a:ea typeface="Roboto"/>
                <a:cs typeface="Roboto"/>
                <a:sym typeface="Roboto"/>
              </a:rPr>
              <a:t> </a:t>
            </a:r>
            <a:r>
              <a:rPr b="0" i="0" lang="en-US" sz="1000" u="none" cap="none" strike="noStrike">
                <a:solidFill>
                  <a:srgbClr val="2E2E2E"/>
                </a:solidFill>
                <a:latin typeface="Roboto"/>
                <a:ea typeface="Roboto"/>
                <a:cs typeface="Roboto"/>
                <a:sym typeface="Roboto"/>
              </a:rPr>
              <a:t>APIs and protect back-end systems from attack</a:t>
            </a:r>
            <a:endParaRPr sz="1000">
              <a:latin typeface="Roboto"/>
              <a:ea typeface="Roboto"/>
              <a:cs typeface="Roboto"/>
              <a:sym typeface="Roboto"/>
            </a:endParaRPr>
          </a:p>
        </p:txBody>
      </p:sp>
      <p:sp>
        <p:nvSpPr>
          <p:cNvPr id="404" name="Google Shape;404;p55"/>
          <p:cNvSpPr/>
          <p:nvPr/>
        </p:nvSpPr>
        <p:spPr>
          <a:xfrm>
            <a:off x="1101707" y="2687606"/>
            <a:ext cx="2060100" cy="6486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4300"/>
              </a:buClr>
              <a:buFont typeface="Helvetica Neue"/>
              <a:buNone/>
            </a:pPr>
            <a:r>
              <a:rPr b="0" i="0" lang="en-US" sz="1000" u="none" cap="none" strike="noStrike">
                <a:solidFill>
                  <a:srgbClr val="3367D6"/>
                </a:solidFill>
                <a:latin typeface="Roboto"/>
                <a:ea typeface="Roboto"/>
                <a:cs typeface="Roboto"/>
                <a:sym typeface="Roboto"/>
              </a:rPr>
              <a:t>Transform</a:t>
            </a:r>
            <a:r>
              <a:rPr b="0" i="0" lang="en-US" sz="1000" u="none" cap="none" strike="noStrike">
                <a:solidFill>
                  <a:srgbClr val="2E2E2E"/>
                </a:solidFill>
                <a:latin typeface="Roboto"/>
                <a:ea typeface="Roboto"/>
                <a:cs typeface="Roboto"/>
                <a:sym typeface="Roboto"/>
              </a:rPr>
              <a:t>, translate and reformat data for easy consumption</a:t>
            </a:r>
            <a:endParaRPr sz="1000">
              <a:latin typeface="Roboto"/>
              <a:ea typeface="Roboto"/>
              <a:cs typeface="Roboto"/>
              <a:sym typeface="Roboto"/>
            </a:endParaRPr>
          </a:p>
        </p:txBody>
      </p:sp>
      <p:sp>
        <p:nvSpPr>
          <p:cNvPr id="405" name="Google Shape;405;p55"/>
          <p:cNvSpPr/>
          <p:nvPr/>
        </p:nvSpPr>
        <p:spPr>
          <a:xfrm>
            <a:off x="6272636" y="3127429"/>
            <a:ext cx="1794300" cy="6486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4300"/>
              </a:buClr>
              <a:buFont typeface="Helvetica Neue"/>
              <a:buNone/>
            </a:pPr>
            <a:r>
              <a:rPr b="0" i="0" lang="en-US" sz="1000" u="none" cap="none" strike="noStrike">
                <a:solidFill>
                  <a:srgbClr val="3367D6"/>
                </a:solidFill>
                <a:latin typeface="Roboto"/>
                <a:ea typeface="Roboto"/>
                <a:cs typeface="Roboto"/>
                <a:sym typeface="Roboto"/>
              </a:rPr>
              <a:t>Extend</a:t>
            </a:r>
            <a:r>
              <a:rPr b="0" i="0" lang="en-US" sz="1000" u="none" cap="none" strike="noStrike">
                <a:solidFill>
                  <a:srgbClr val="2E2E2E"/>
                </a:solidFill>
                <a:latin typeface="Roboto"/>
                <a:ea typeface="Roboto"/>
                <a:cs typeface="Roboto"/>
                <a:sym typeface="Roboto"/>
              </a:rPr>
              <a:t> with programming when you need it</a:t>
            </a:r>
            <a:endParaRPr sz="1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6"/>
          <p:cNvSpPr txBox="1"/>
          <p:nvPr/>
        </p:nvSpPr>
        <p:spPr>
          <a:xfrm>
            <a:off x="540995" y="2017069"/>
            <a:ext cx="5240100" cy="103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a:solidFill>
                  <a:srgbClr val="FFFFFF"/>
                </a:solidFill>
                <a:latin typeface="Roboto"/>
                <a:ea typeface="Roboto"/>
                <a:cs typeface="Roboto"/>
                <a:sym typeface="Roboto"/>
              </a:rPr>
              <a:t>Traffic Management</a:t>
            </a:r>
            <a:endParaRPr sz="2800">
              <a:solidFill>
                <a:srgbClr val="FFFFFF"/>
              </a:solidFill>
              <a:latin typeface="Roboto"/>
              <a:ea typeface="Roboto"/>
              <a:cs typeface="Roboto"/>
              <a:sym typeface="Roboto"/>
            </a:endParaRPr>
          </a:p>
          <a:p>
            <a:pPr indent="0" lvl="0" marL="0" rtl="0">
              <a:spcBef>
                <a:spcPts val="1800"/>
              </a:spcBef>
              <a:spcAft>
                <a:spcPts val="1800"/>
              </a:spcAft>
              <a:buNone/>
            </a:pPr>
            <a:r>
              <a:t/>
            </a:r>
            <a:endParaRPr sz="12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7"/>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Spike Arrest</a:t>
            </a:r>
            <a:endParaRPr b="0" i="0" sz="2600" u="none" cap="none" strike="noStrike">
              <a:solidFill>
                <a:srgbClr val="666666"/>
              </a:solidFill>
              <a:latin typeface="Roboto"/>
              <a:ea typeface="Roboto"/>
              <a:cs typeface="Roboto"/>
              <a:sym typeface="Roboto"/>
            </a:endParaRPr>
          </a:p>
        </p:txBody>
      </p:sp>
      <p:sp>
        <p:nvSpPr>
          <p:cNvPr id="416" name="Google Shape;416;p57"/>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Help p</a:t>
            </a:r>
            <a:r>
              <a:rPr lang="en-US">
                <a:solidFill>
                  <a:srgbClr val="666666"/>
                </a:solidFill>
                <a:latin typeface="Roboto"/>
                <a:ea typeface="Roboto"/>
                <a:cs typeface="Roboto"/>
                <a:sym typeface="Roboto"/>
              </a:rPr>
              <a:t>rotect your API proxy’s target backend against severe traffic spikes and denial of service attacks</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control requests by the second and minute</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Typically used in the “preflow”</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3"/>
              </a:rPr>
              <a:t>http://docs.apigee.com/api-services/reference/spike-arrest-policy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17" name="Google Shape;417;p57"/>
          <p:cNvPicPr preferRelativeResize="0"/>
          <p:nvPr/>
        </p:nvPicPr>
        <p:blipFill>
          <a:blip r:embed="rId4">
            <a:alphaModFix/>
          </a:blip>
          <a:stretch>
            <a:fillRect/>
          </a:stretch>
        </p:blipFill>
        <p:spPr>
          <a:xfrm>
            <a:off x="434775" y="789575"/>
            <a:ext cx="864288" cy="225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8"/>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Quota</a:t>
            </a:r>
            <a:endParaRPr b="0" i="0" sz="2600" u="none" cap="none" strike="noStrike">
              <a:solidFill>
                <a:srgbClr val="666666"/>
              </a:solidFill>
              <a:latin typeface="Roboto"/>
              <a:ea typeface="Roboto"/>
              <a:cs typeface="Roboto"/>
              <a:sym typeface="Roboto"/>
            </a:endParaRPr>
          </a:p>
        </p:txBody>
      </p:sp>
      <p:sp>
        <p:nvSpPr>
          <p:cNvPr id="423" name="Google Shape;423;p58"/>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limit number of requests over a period of time such as a minute, hour, day, week, or month.</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Could be the same limit for everyone, or configure based on product, developer, etc</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Typically used in the “preflow”</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3"/>
              </a:rPr>
              <a:t>http://docs.apigee.com/api-services/reference/quota-policy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“Reset Quota” is used to reset the quota during the request</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4"/>
              </a:rPr>
              <a:t>http://docs.apigee.com/api-services/reference/reset-quota-policy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24" name="Google Shape;424;p58"/>
          <p:cNvPicPr preferRelativeResize="0"/>
          <p:nvPr/>
        </p:nvPicPr>
        <p:blipFill>
          <a:blip r:embed="rId5">
            <a:alphaModFix/>
          </a:blip>
          <a:stretch>
            <a:fillRect/>
          </a:stretch>
        </p:blipFill>
        <p:spPr>
          <a:xfrm>
            <a:off x="440425" y="814925"/>
            <a:ext cx="581025" cy="200025"/>
          </a:xfrm>
          <a:prstGeom prst="rect">
            <a:avLst/>
          </a:prstGeom>
          <a:noFill/>
          <a:ln>
            <a:noFill/>
          </a:ln>
        </p:spPr>
      </p:pic>
      <p:pic>
        <p:nvPicPr>
          <p:cNvPr id="425" name="Google Shape;425;p58"/>
          <p:cNvPicPr preferRelativeResize="0"/>
          <p:nvPr/>
        </p:nvPicPr>
        <p:blipFill>
          <a:blip r:embed="rId6">
            <a:alphaModFix/>
          </a:blip>
          <a:stretch>
            <a:fillRect/>
          </a:stretch>
        </p:blipFill>
        <p:spPr>
          <a:xfrm>
            <a:off x="1222250" y="805400"/>
            <a:ext cx="923925" cy="21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9"/>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Response Cache</a:t>
            </a:r>
            <a:endParaRPr b="0" i="0" sz="2600" u="none" cap="none" strike="noStrike">
              <a:solidFill>
                <a:srgbClr val="666666"/>
              </a:solidFill>
              <a:latin typeface="Roboto"/>
              <a:ea typeface="Roboto"/>
              <a:cs typeface="Roboto"/>
              <a:sym typeface="Roboto"/>
            </a:endParaRPr>
          </a:p>
        </p:txBody>
      </p:sp>
      <p:sp>
        <p:nvSpPr>
          <p:cNvPr id="431" name="Google Shape;431;p59"/>
          <p:cNvSpPr txBox="1"/>
          <p:nvPr/>
        </p:nvSpPr>
        <p:spPr>
          <a:xfrm>
            <a:off x="228600" y="1265300"/>
            <a:ext cx="8658600" cy="3059400"/>
          </a:xfrm>
          <a:prstGeom prst="rect">
            <a:avLst/>
          </a:prstGeom>
          <a:noFill/>
          <a:ln>
            <a:noFill/>
          </a:ln>
        </p:spPr>
        <p:txBody>
          <a:bodyPr anchorCtr="0" anchor="t" bIns="34300" lIns="68625" spcFirstLastPara="1" rIns="68625" wrap="square" tIns="34300">
            <a:noAutofit/>
          </a:bodyPr>
          <a:lstStyle/>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Used to cache the whole HTTP response (including body, headers, status code, etc)</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Response Cache policy can improve performance by retrieving response from the cache instead of back end</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Policy attached in both the request and response flows</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Typically only used with GET calls</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u="sng">
                <a:solidFill>
                  <a:schemeClr val="hlink"/>
                </a:solidFill>
                <a:latin typeface="Roboto"/>
                <a:ea typeface="Roboto"/>
                <a:cs typeface="Roboto"/>
                <a:sym typeface="Roboto"/>
                <a:hlinkClick r:id="rId3"/>
              </a:rPr>
              <a:t>http://docs.apigee.com/api-services/reference/response-cache-policy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pic>
        <p:nvPicPr>
          <p:cNvPr id="432" name="Google Shape;432;p59"/>
          <p:cNvPicPr preferRelativeResize="0"/>
          <p:nvPr/>
        </p:nvPicPr>
        <p:blipFill>
          <a:blip r:embed="rId4">
            <a:alphaModFix/>
          </a:blip>
          <a:stretch>
            <a:fillRect/>
          </a:stretch>
        </p:blipFill>
        <p:spPr>
          <a:xfrm>
            <a:off x="419875" y="794350"/>
            <a:ext cx="1174600" cy="19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