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79bae2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179bae2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79bae2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67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D2A00"/>
              </a:buClr>
              <a:buFont typeface="Arial"/>
              <a:buNone/>
            </a:pPr>
            <a:r>
              <a:rPr lang="en-US" sz="1600">
                <a:solidFill>
                  <a:srgbClr val="5A5A5A"/>
                </a:solidFill>
              </a:rPr>
              <a:t>Backend Service / Reverse Proxy</a:t>
            </a:r>
            <a:endParaRPr>
              <a:solidFill>
                <a:srgbClr val="5A5A5A"/>
              </a:solidFill>
            </a:endParaRPr>
          </a:p>
          <a:p>
            <a:pPr indent="-292100" lvl="1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</a:rPr>
              <a:t>The most common starting point</a:t>
            </a:r>
            <a:endParaRPr>
              <a:solidFill>
                <a:srgbClr val="5A5A5A"/>
              </a:solidFill>
            </a:endParaRPr>
          </a:p>
          <a:p>
            <a:pPr indent="-292100" lvl="1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</a:rPr>
              <a:t>The Backend Service URL defines the target URL that Apigee Edge invokes on a request to the API proxy.</a:t>
            </a:r>
            <a:endParaRPr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A5A5A"/>
                </a:solidFill>
              </a:rPr>
              <a:t>Node.js</a:t>
            </a:r>
            <a:endParaRPr sz="1600">
              <a:solidFill>
                <a:srgbClr val="5A5A5A"/>
              </a:solidFill>
            </a:endParaRPr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</a:rPr>
              <a:t>New Node.js</a:t>
            </a:r>
            <a:endParaRPr sz="1400">
              <a:solidFill>
                <a:srgbClr val="5A5A5A"/>
              </a:solidFill>
            </a:endParaRPr>
          </a:p>
          <a:p>
            <a:pPr indent="0" lvl="1" marL="54610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Calibri"/>
              <a:buNone/>
            </a:pPr>
            <a:r>
              <a:rPr lang="en-US" sz="1400">
                <a:solidFill>
                  <a:srgbClr val="5A5A5A"/>
                </a:solidFill>
              </a:rPr>
              <a:t>Will create a simple node.js API Proxy with one of two examples.  A Hello World Example or a Sample that shows how to integrate your node.js application with Apigee BaaS.</a:t>
            </a:r>
            <a:endParaRPr>
              <a:solidFill>
                <a:srgbClr val="5A5A5A"/>
              </a:solidFill>
            </a:endParaRPr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</a:rPr>
              <a:t> Existing Node.js</a:t>
            </a:r>
            <a:endParaRPr sz="1400">
              <a:solidFill>
                <a:srgbClr val="5A5A5A"/>
              </a:solidFill>
            </a:endParaRPr>
          </a:p>
          <a:p>
            <a:pPr indent="0" lvl="1" marL="54610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Calibri"/>
              <a:buNone/>
            </a:pPr>
            <a:r>
              <a:rPr lang="en-US" sz="1400">
                <a:solidFill>
                  <a:srgbClr val="5A5A5A"/>
                </a:solidFill>
              </a:rPr>
              <a:t>A mechanism that works like the API Bundle option for node.js applications.</a:t>
            </a:r>
            <a:endParaRPr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A5A5A"/>
                </a:solidFill>
              </a:rPr>
              <a:t>SOAP / WSDL</a:t>
            </a:r>
            <a:endParaRPr>
              <a:solidFill>
                <a:srgbClr val="5A5A5A"/>
              </a:solidFill>
            </a:endParaRPr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</a:rPr>
              <a:t>When you are working with web-services that are defined with a WSDL you have a couple options available to help you either manage your Service as a SOAP API or an option to generate some sample REST to SOAP conversion polices.</a:t>
            </a:r>
            <a:endParaRPr>
              <a:solidFill>
                <a:srgbClr val="5A5A5A"/>
              </a:solidFill>
            </a:endParaRPr>
          </a:p>
          <a:p>
            <a:pPr indent="-292100" lvl="1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A5A5A"/>
                </a:solidFill>
              </a:rPr>
              <a:t>No Target</a:t>
            </a:r>
            <a:endParaRPr>
              <a:solidFill>
                <a:srgbClr val="5A5A5A"/>
              </a:solidFill>
            </a:endParaRPr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</a:rPr>
              <a:t>The No Target Proxy is the simplest starting point.  </a:t>
            </a:r>
            <a:endParaRPr>
              <a:solidFill>
                <a:srgbClr val="5A5A5A"/>
              </a:solidFill>
            </a:endParaRPr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</a:rPr>
              <a:t>This proxy can be used as an API stub</a:t>
            </a:r>
            <a:endParaRPr>
              <a:solidFill>
                <a:srgbClr val="5A5A5A"/>
              </a:solidFill>
            </a:endParaRPr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</a:rPr>
              <a:t>Can be also used for creating endpoints that end at Apigee</a:t>
            </a:r>
            <a:endParaRPr>
              <a:solidFill>
                <a:srgbClr val="5A5A5A"/>
              </a:solidFill>
            </a:endParaRPr>
          </a:p>
          <a:p>
            <a:pPr indent="0" lvl="2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</a:rPr>
              <a:t>E.g. Authentication endpoints managed by Apigee for token generation</a:t>
            </a:r>
            <a:endParaRPr sz="1400">
              <a:solidFill>
                <a:srgbClr val="5A5A5A"/>
              </a:solidFill>
            </a:endParaRPr>
          </a:p>
          <a:p>
            <a:pPr indent="-292100" lvl="1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5A5A5A"/>
                </a:solidFill>
              </a:rPr>
              <a:t>API Proxy Bundle</a:t>
            </a:r>
            <a:endParaRPr>
              <a:solidFill>
                <a:srgbClr val="5A5A5A"/>
              </a:solidFill>
            </a:endParaRPr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</a:rPr>
              <a:t>The API Bundle starting point allows you to import an existing API Proxy</a:t>
            </a:r>
            <a:endParaRPr>
              <a:solidFill>
                <a:srgbClr val="5A5A5A"/>
              </a:solidFill>
            </a:endParaRPr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</a:rPr>
              <a:t>A great way to move bundles from one org to an another.</a:t>
            </a:r>
            <a:endParaRPr>
              <a:solidFill>
                <a:srgbClr val="5A5A5A"/>
              </a:solidFill>
            </a:endParaRPr>
          </a:p>
          <a:p>
            <a:pPr indent="0" lvl="1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</a:rPr>
              <a:t>API Bundle is a zip file</a:t>
            </a:r>
            <a:endParaRPr>
              <a:solidFill>
                <a:srgbClr val="5A5A5A"/>
              </a:solidFill>
            </a:endParaRPr>
          </a:p>
          <a:p>
            <a:pPr indent="-292100" lvl="1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5A5A5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179bae21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17aad15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17aad155a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7aad155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17aad155a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8e9ed1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28e9ed123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Your First API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4294967295" type="title"/>
          </p:nvPr>
        </p:nvSpPr>
        <p:spPr>
          <a:xfrm>
            <a:off x="228600" y="342900"/>
            <a:ext cx="8412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Let’s create our first API proxy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2510700" y="4162550"/>
            <a:ext cx="6300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Click on API Proxies, then select +Proxy in the far right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Uploaded by Awesome Screenshot Extension" id="373" name="Google Shape;3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75" y="769800"/>
            <a:ext cx="6444495" cy="32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idx="4294967295" type="title"/>
          </p:nvPr>
        </p:nvSpPr>
        <p:spPr>
          <a:xfrm>
            <a:off x="228600" y="342900"/>
            <a:ext cx="8412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Choose your starting point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53"/>
          <p:cNvSpPr txBox="1"/>
          <p:nvPr/>
        </p:nvSpPr>
        <p:spPr>
          <a:xfrm>
            <a:off x="2680725" y="4314400"/>
            <a:ext cx="61302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Select the Reverse proxy option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Click Next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Uploaded by Awesome Screenshot Extension" id="380" name="Google Shape;3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00" y="769800"/>
            <a:ext cx="5548878" cy="33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Enter the information below for “Reverse Proxy”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54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412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Use OpenAPI specification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66687" lvl="1" marL="573087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A5A5A"/>
              </a:buClr>
              <a:buSzPts val="1800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</a:t>
            </a:r>
            <a:r>
              <a:rPr b="1"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Backend Service URL </a:t>
            </a: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to: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66687" lvl="2" marL="915987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 u="sng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https://apibaas-trial.apigee.net/ssvaidyanathan/labs01</a:t>
            </a:r>
            <a:endParaRPr sz="1800" u="sng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77787" lvl="2" marL="9159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Arial"/>
              <a:buNone/>
            </a:pPr>
            <a:r>
              <a:t/>
            </a:r>
            <a:endParaRPr sz="1800" u="sng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66687" lvl="1" marL="573087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A5A5A"/>
              </a:buClr>
              <a:buSzPts val="1800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In the </a:t>
            </a:r>
            <a:r>
              <a:rPr b="1"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use something unique to you, for instance: 				"</a:t>
            </a:r>
            <a:r>
              <a:rPr i="1" lang="en-U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retail-&lt;yourInitials&gt;</a:t>
            </a: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"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2387" lvl="1" marL="573087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A5A5A"/>
              </a:buClr>
              <a:buSzPts val="2800"/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66687" lvl="1" marL="573087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A5A5A"/>
              </a:buClr>
              <a:buSzPts val="1800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In the </a:t>
            </a:r>
            <a:r>
              <a:rPr b="1"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Project Base Path</a:t>
            </a: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: use an unique path like: 				"</a:t>
            </a:r>
            <a:r>
              <a:rPr i="1" lang="en-U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/retail/v1</a:t>
            </a: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"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your proxy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55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4622" lvl="0" marL="23018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click [Next] then: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0025" lvl="4" marL="1600200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5A5A5A"/>
              </a:buClr>
              <a:buSzPts val="1400"/>
              <a:buChar char="»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Authorization </a:t>
            </a: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◉</a:t>
            </a: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Pass Through (None)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0025" lvl="4" marL="1600200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»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Accept all defaults 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1828800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78117" lvl="0" marL="230187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click [Build &amp; Deploy]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66369" lvl="1" marL="573087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Test it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9864" lvl="2" marL="915987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Send a request (curl, trace, console, postman, etc.) to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0817" lvl="3" marL="1258887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–"/>
            </a:pPr>
            <a:r>
              <a:rPr lang="en-US">
                <a:solidFill>
                  <a:srgbClr val="3366FF"/>
                </a:solidFill>
                <a:latin typeface="Roboto Light"/>
                <a:ea typeface="Roboto Light"/>
                <a:cs typeface="Roboto Light"/>
                <a:sym typeface="Roboto Light"/>
              </a:rPr>
              <a:t>http://&lt;your-orgname&gt;-test.apigee.net/retail/v1/categories</a:t>
            </a:r>
            <a:endParaRPr i="1">
              <a:solidFill>
                <a:srgbClr val="3366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9864" lvl="2" marL="915987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Expect a 200 OK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9864" lvl="2" marL="915987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Sample output below: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" lvl="4" marL="136398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your proxy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6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4622" lvl="0" marL="2301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Sample output below: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{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"action": "get",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"application": "907164a8-02fa-11e8-a836-122e0737977d",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"params": {},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"path": "/categories",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"uri": "https://apibaas-trial.apigee.net/ssvaidyanathan/labs01/categories",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"entities": [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{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"uuid": "91d27b28-02fa-11e8-a836-122e0737977d",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"type": "category",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"name": "Home",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"created": 1517013584637,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"modified": 1517</a:t>
            </a: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013584637,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	………………...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4" marL="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7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