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af4b0e66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af4b0e66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f4b0e6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af4b0e6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f4b0e66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f4b0e66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f4b0e6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f4b0e6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f4b0e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f4b0e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f14d457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f14d457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af14d457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af14d457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f4b0e66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af4b0e6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f4b0e6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f4b0e6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f4b0e66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af4b0e6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Products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Products, Developers and Apps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/>
        </p:nvSpPr>
        <p:spPr>
          <a:xfrm>
            <a:off x="160000" y="188275"/>
            <a:ext cx="8415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key to access APIs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6" name="Google Shape;376;p49"/>
          <p:cNvGrpSpPr/>
          <p:nvPr/>
        </p:nvGrpSpPr>
        <p:grpSpPr>
          <a:xfrm>
            <a:off x="681550" y="957475"/>
            <a:ext cx="7372498" cy="3565602"/>
            <a:chOff x="681550" y="957475"/>
            <a:chExt cx="7372498" cy="3565602"/>
          </a:xfrm>
        </p:grpSpPr>
        <p:pic>
          <p:nvPicPr>
            <p:cNvPr id="377" name="Google Shape;377;p49"/>
            <p:cNvPicPr preferRelativeResize="0"/>
            <p:nvPr/>
          </p:nvPicPr>
          <p:blipFill rotWithShape="1">
            <a:blip r:embed="rId3">
              <a:alphaModFix/>
            </a:blip>
            <a:srcRect b="19765" l="11852" r="9967" t="19735"/>
            <a:stretch/>
          </p:blipFill>
          <p:spPr>
            <a:xfrm>
              <a:off x="681550" y="957475"/>
              <a:ext cx="7372498" cy="3565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49"/>
            <p:cNvSpPr/>
            <p:nvPr/>
          </p:nvSpPr>
          <p:spPr>
            <a:xfrm>
              <a:off x="3440875" y="3426625"/>
              <a:ext cx="2692200" cy="490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/>
        </p:nvSpPr>
        <p:spPr>
          <a:xfrm>
            <a:off x="160000" y="188275"/>
            <a:ext cx="84156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ey validated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4" name="Google Shape;384;p50"/>
          <p:cNvGrpSpPr/>
          <p:nvPr/>
        </p:nvGrpSpPr>
        <p:grpSpPr>
          <a:xfrm>
            <a:off x="739575" y="890025"/>
            <a:ext cx="7698154" cy="3675100"/>
            <a:chOff x="739575" y="890025"/>
            <a:chExt cx="7698154" cy="3675100"/>
          </a:xfrm>
        </p:grpSpPr>
        <p:pic>
          <p:nvPicPr>
            <p:cNvPr id="385" name="Google Shape;385;p50"/>
            <p:cNvPicPr preferRelativeResize="0"/>
            <p:nvPr/>
          </p:nvPicPr>
          <p:blipFill rotWithShape="1">
            <a:blip r:embed="rId3">
              <a:alphaModFix/>
            </a:blip>
            <a:srcRect b="3330" l="0" r="0" t="20287"/>
            <a:stretch/>
          </p:blipFill>
          <p:spPr>
            <a:xfrm>
              <a:off x="739575" y="890025"/>
              <a:ext cx="7698154" cy="367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50"/>
            <p:cNvSpPr/>
            <p:nvPr/>
          </p:nvSpPr>
          <p:spPr>
            <a:xfrm>
              <a:off x="5223725" y="3908000"/>
              <a:ext cx="1533300" cy="151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41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258" name="Google Shape;258;p41"/>
            <p:cNvSpPr/>
            <p:nvPr/>
          </p:nvSpPr>
          <p:spPr>
            <a:xfrm>
              <a:off x="0" y="0"/>
              <a:ext cx="5321150" cy="5143500"/>
            </a:xfrm>
            <a:custGeom>
              <a:rect b="b" l="l" r="r" t="t"/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259" name="Google Shape;259;p41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260" name="Google Shape;260;p41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rect b="b" l="l" r="r" t="t"/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261" name="Google Shape;261;p41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rect b="b" l="l" r="r" t="t"/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262" name="Google Shape;26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41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4" name="Google Shape;264;p41"/>
          <p:cNvSpPr txBox="1"/>
          <p:nvPr/>
        </p:nvSpPr>
        <p:spPr>
          <a:xfrm>
            <a:off x="160000" y="188275"/>
            <a:ext cx="40410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an API product?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Mechanism through which your APIs are bundled and published so that developers can consume them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5" name="Google Shape;265;p41"/>
          <p:cNvGrpSpPr/>
          <p:nvPr/>
        </p:nvGrpSpPr>
        <p:grpSpPr>
          <a:xfrm>
            <a:off x="4911577" y="1768519"/>
            <a:ext cx="4155946" cy="1797215"/>
            <a:chOff x="4856700" y="1720850"/>
            <a:chExt cx="4211112" cy="1845000"/>
          </a:xfrm>
        </p:grpSpPr>
        <p:grpSp>
          <p:nvGrpSpPr>
            <p:cNvPr id="266" name="Google Shape;266;p41"/>
            <p:cNvGrpSpPr/>
            <p:nvPr/>
          </p:nvGrpSpPr>
          <p:grpSpPr>
            <a:xfrm>
              <a:off x="4856700" y="1720850"/>
              <a:ext cx="1461900" cy="1845000"/>
              <a:chOff x="7193950" y="1242650"/>
              <a:chExt cx="1461900" cy="1845000"/>
            </a:xfrm>
          </p:grpSpPr>
          <p:sp>
            <p:nvSpPr>
              <p:cNvPr id="267" name="Google Shape;267;p41"/>
              <p:cNvSpPr/>
              <p:nvPr/>
            </p:nvSpPr>
            <p:spPr>
              <a:xfrm>
                <a:off x="7193950" y="1242650"/>
                <a:ext cx="1461900" cy="1845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Product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8" name="Google Shape;268;p41"/>
              <p:cNvSpPr/>
              <p:nvPr/>
            </p:nvSpPr>
            <p:spPr>
              <a:xfrm>
                <a:off x="7300750" y="190322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API Proxy 1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9" name="Google Shape;269;p41"/>
              <p:cNvSpPr/>
              <p:nvPr/>
            </p:nvSpPr>
            <p:spPr>
              <a:xfrm>
                <a:off x="7300750" y="2290554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API Proxy 2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41"/>
              <p:cNvSpPr/>
              <p:nvPr/>
            </p:nvSpPr>
            <p:spPr>
              <a:xfrm>
                <a:off x="7300750" y="2677879"/>
                <a:ext cx="1248000" cy="3030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75757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API Proxy 3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71" name="Google Shape;271;p41"/>
              <p:cNvGrpSpPr/>
              <p:nvPr/>
            </p:nvGrpSpPr>
            <p:grpSpPr>
              <a:xfrm>
                <a:off x="7853592" y="1551600"/>
                <a:ext cx="142621" cy="267300"/>
                <a:chOff x="7862204" y="1536800"/>
                <a:chExt cx="142621" cy="267300"/>
              </a:xfrm>
            </p:grpSpPr>
            <p:sp>
              <p:nvSpPr>
                <p:cNvPr id="272" name="Google Shape;272;p41"/>
                <p:cNvSpPr/>
                <p:nvPr/>
              </p:nvSpPr>
              <p:spPr>
                <a:xfrm>
                  <a:off x="7862325" y="1536800"/>
                  <a:ext cx="142500" cy="1425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73" name="Google Shape;273;p41"/>
                <p:cNvSpPr/>
                <p:nvPr/>
              </p:nvSpPr>
              <p:spPr>
                <a:xfrm>
                  <a:off x="7862204" y="1661600"/>
                  <a:ext cx="142500" cy="142500"/>
                </a:xfrm>
                <a:prstGeom prst="trapezoid">
                  <a:avLst>
                    <a:gd fmla="val 25000" name="adj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cxnSp>
          <p:nvCxnSpPr>
            <p:cNvPr id="274" name="Google Shape;274;p41"/>
            <p:cNvCxnSpPr>
              <a:stCxn id="275" idx="1"/>
              <a:endCxn id="267" idx="3"/>
            </p:cNvCxnSpPr>
            <p:nvPr/>
          </p:nvCxnSpPr>
          <p:spPr>
            <a:xfrm flipH="1">
              <a:off x="6318612" y="2639720"/>
              <a:ext cx="1818900" cy="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76" name="Google Shape;276;p41"/>
            <p:cNvGrpSpPr/>
            <p:nvPr/>
          </p:nvGrpSpPr>
          <p:grpSpPr>
            <a:xfrm>
              <a:off x="6936898" y="2220629"/>
              <a:ext cx="840000" cy="418221"/>
              <a:chOff x="6936898" y="2220629"/>
              <a:chExt cx="840000" cy="418221"/>
            </a:xfrm>
          </p:grpSpPr>
          <p:sp>
            <p:nvSpPr>
              <p:cNvPr id="277" name="Google Shape;277;p41"/>
              <p:cNvSpPr txBox="1"/>
              <p:nvPr/>
            </p:nvSpPr>
            <p:spPr>
              <a:xfrm>
                <a:off x="6936898" y="2438750"/>
                <a:ext cx="840000" cy="2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latin typeface="Roboto"/>
                    <a:ea typeface="Roboto"/>
                    <a:cs typeface="Roboto"/>
                    <a:sym typeface="Roboto"/>
                  </a:rPr>
                  <a:t>Consumer</a:t>
                </a:r>
                <a:r>
                  <a:rPr lang="en" sz="700"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b="0" i="0" lang="en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Key</a:t>
                </a:r>
                <a:endParaRPr b="0" i="0" sz="7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8" name="Google Shape;278;p41"/>
              <p:cNvSpPr/>
              <p:nvPr/>
            </p:nvSpPr>
            <p:spPr>
              <a:xfrm>
                <a:off x="7103319" y="2220629"/>
                <a:ext cx="363264" cy="198994"/>
              </a:xfrm>
              <a:custGeom>
                <a:rect b="b" l="l" r="r" t="t"/>
                <a:pathLst>
                  <a:path extrusionOk="0" h="655" w="1199">
                    <a:moveTo>
                      <a:pt x="635" y="218"/>
                    </a:moveTo>
                    <a:cubicBezTo>
                      <a:pt x="590" y="91"/>
                      <a:pt x="468" y="0"/>
                      <a:pt x="327" y="0"/>
                    </a:cubicBezTo>
                    <a:cubicBezTo>
                      <a:pt x="147" y="0"/>
                      <a:pt x="0" y="147"/>
                      <a:pt x="0" y="328"/>
                    </a:cubicBezTo>
                    <a:cubicBezTo>
                      <a:pt x="0" y="508"/>
                      <a:pt x="147" y="654"/>
                      <a:pt x="327" y="654"/>
                    </a:cubicBezTo>
                    <a:cubicBezTo>
                      <a:pt x="471" y="654"/>
                      <a:pt x="593" y="565"/>
                      <a:pt x="635" y="438"/>
                    </a:cubicBezTo>
                    <a:lnTo>
                      <a:pt x="871" y="438"/>
                    </a:lnTo>
                    <a:lnTo>
                      <a:pt x="871" y="654"/>
                    </a:lnTo>
                    <a:lnTo>
                      <a:pt x="1088" y="654"/>
                    </a:lnTo>
                    <a:lnTo>
                      <a:pt x="1088" y="438"/>
                    </a:lnTo>
                    <a:lnTo>
                      <a:pt x="1198" y="438"/>
                    </a:lnTo>
                    <a:lnTo>
                      <a:pt x="1198" y="220"/>
                    </a:lnTo>
                    <a:lnTo>
                      <a:pt x="635" y="220"/>
                    </a:lnTo>
                    <a:lnTo>
                      <a:pt x="635" y="218"/>
                    </a:lnTo>
                    <a:close/>
                    <a:moveTo>
                      <a:pt x="324" y="435"/>
                    </a:moveTo>
                    <a:cubicBezTo>
                      <a:pt x="265" y="435"/>
                      <a:pt x="214" y="387"/>
                      <a:pt x="214" y="325"/>
                    </a:cubicBezTo>
                    <a:cubicBezTo>
                      <a:pt x="214" y="266"/>
                      <a:pt x="262" y="215"/>
                      <a:pt x="324" y="215"/>
                    </a:cubicBezTo>
                    <a:cubicBezTo>
                      <a:pt x="386" y="215"/>
                      <a:pt x="434" y="263"/>
                      <a:pt x="434" y="325"/>
                    </a:cubicBezTo>
                    <a:cubicBezTo>
                      <a:pt x="434" y="387"/>
                      <a:pt x="386" y="435"/>
                      <a:pt x="324" y="435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9" name="Google Shape;279;p41"/>
            <p:cNvGrpSpPr/>
            <p:nvPr/>
          </p:nvGrpSpPr>
          <p:grpSpPr>
            <a:xfrm>
              <a:off x="8137512" y="2063607"/>
              <a:ext cx="930299" cy="1131247"/>
              <a:chOff x="8213712" y="1875550"/>
              <a:chExt cx="930299" cy="1131247"/>
            </a:xfrm>
          </p:grpSpPr>
          <p:grpSp>
            <p:nvGrpSpPr>
              <p:cNvPr id="280" name="Google Shape;280;p41"/>
              <p:cNvGrpSpPr/>
              <p:nvPr/>
            </p:nvGrpSpPr>
            <p:grpSpPr>
              <a:xfrm>
                <a:off x="8213712" y="1875550"/>
                <a:ext cx="930299" cy="791616"/>
                <a:chOff x="8213712" y="1875550"/>
                <a:chExt cx="930299" cy="791616"/>
              </a:xfrm>
            </p:grpSpPr>
            <p:sp>
              <p:nvSpPr>
                <p:cNvPr id="275" name="Google Shape;275;p41"/>
                <p:cNvSpPr txBox="1"/>
                <p:nvPr/>
              </p:nvSpPr>
              <p:spPr>
                <a:xfrm>
                  <a:off x="8213712" y="2236159"/>
                  <a:ext cx="930299" cy="431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latin typeface="Roboto"/>
                      <a:ea typeface="Roboto"/>
                      <a:cs typeface="Roboto"/>
                      <a:sym typeface="Roboto"/>
                    </a:rPr>
                    <a:t>Apps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1" name="Google Shape;281;p41"/>
                <p:cNvSpPr/>
                <p:nvPr/>
              </p:nvSpPr>
              <p:spPr>
                <a:xfrm>
                  <a:off x="8461124" y="1875550"/>
                  <a:ext cx="363251" cy="357100"/>
                </a:xfrm>
                <a:custGeom>
                  <a:rect b="b" l="l" r="r" t="t"/>
                  <a:pathLst>
                    <a:path extrusionOk="0" h="765" w="1149">
                      <a:moveTo>
                        <a:pt x="191" y="96"/>
                      </a:moveTo>
                      <a:lnTo>
                        <a:pt x="1052" y="96"/>
                      </a:lnTo>
                      <a:lnTo>
                        <a:pt x="1052" y="0"/>
                      </a:lnTo>
                      <a:lnTo>
                        <a:pt x="191" y="0"/>
                      </a:lnTo>
                      <a:cubicBezTo>
                        <a:pt x="138" y="0"/>
                        <a:pt x="95" y="42"/>
                        <a:pt x="95" y="96"/>
                      </a:cubicBezTo>
                      <a:lnTo>
                        <a:pt x="95" y="621"/>
                      </a:lnTo>
                      <a:lnTo>
                        <a:pt x="0" y="621"/>
                      </a:lnTo>
                      <a:lnTo>
                        <a:pt x="0" y="764"/>
                      </a:lnTo>
                      <a:lnTo>
                        <a:pt x="668" y="764"/>
                      </a:lnTo>
                      <a:lnTo>
                        <a:pt x="668" y="621"/>
                      </a:lnTo>
                      <a:lnTo>
                        <a:pt x="191" y="621"/>
                      </a:lnTo>
                      <a:lnTo>
                        <a:pt x="191" y="96"/>
                      </a:lnTo>
                      <a:close/>
                      <a:moveTo>
                        <a:pt x="1100" y="189"/>
                      </a:moveTo>
                      <a:lnTo>
                        <a:pt x="812" y="189"/>
                      </a:lnTo>
                      <a:cubicBezTo>
                        <a:pt x="787" y="189"/>
                        <a:pt x="764" y="211"/>
                        <a:pt x="764" y="237"/>
                      </a:cubicBezTo>
                      <a:lnTo>
                        <a:pt x="764" y="714"/>
                      </a:lnTo>
                      <a:cubicBezTo>
                        <a:pt x="764" y="739"/>
                        <a:pt x="787" y="762"/>
                        <a:pt x="812" y="762"/>
                      </a:cubicBezTo>
                      <a:lnTo>
                        <a:pt x="1100" y="762"/>
                      </a:lnTo>
                      <a:cubicBezTo>
                        <a:pt x="1126" y="762"/>
                        <a:pt x="1148" y="739"/>
                        <a:pt x="1148" y="714"/>
                      </a:cubicBezTo>
                      <a:lnTo>
                        <a:pt x="1148" y="237"/>
                      </a:lnTo>
                      <a:cubicBezTo>
                        <a:pt x="1145" y="211"/>
                        <a:pt x="1126" y="189"/>
                        <a:pt x="1100" y="189"/>
                      </a:cubicBezTo>
                      <a:close/>
                      <a:moveTo>
                        <a:pt x="1052" y="621"/>
                      </a:moveTo>
                      <a:lnTo>
                        <a:pt x="860" y="621"/>
                      </a:lnTo>
                      <a:lnTo>
                        <a:pt x="860" y="285"/>
                      </a:lnTo>
                      <a:lnTo>
                        <a:pt x="1052" y="285"/>
                      </a:lnTo>
                      <a:lnTo>
                        <a:pt x="1052" y="621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282" name="Google Shape;282;p41"/>
              <p:cNvGrpSpPr/>
              <p:nvPr/>
            </p:nvGrpSpPr>
            <p:grpSpPr>
              <a:xfrm>
                <a:off x="8290838" y="2477650"/>
                <a:ext cx="776031" cy="529147"/>
                <a:chOff x="6858787" y="1382079"/>
                <a:chExt cx="703500" cy="450108"/>
              </a:xfrm>
            </p:grpSpPr>
            <p:sp>
              <p:nvSpPr>
                <p:cNvPr id="283" name="Google Shape;283;p41"/>
                <p:cNvSpPr txBox="1"/>
                <p:nvPr/>
              </p:nvSpPr>
              <p:spPr>
                <a:xfrm>
                  <a:off x="6858787" y="1632087"/>
                  <a:ext cx="703500" cy="20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>
                      <a:latin typeface="Roboto"/>
                      <a:ea typeface="Roboto"/>
                      <a:cs typeface="Roboto"/>
                      <a:sym typeface="Roboto"/>
                    </a:rPr>
                    <a:t>Developer</a:t>
                  </a:r>
                  <a:endParaRPr b="0" i="0" sz="7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84" name="Google Shape;284;p41"/>
                <p:cNvSpPr/>
                <p:nvPr/>
              </p:nvSpPr>
              <p:spPr>
                <a:xfrm>
                  <a:off x="7095739" y="1382079"/>
                  <a:ext cx="257757" cy="256421"/>
                </a:xfrm>
                <a:custGeom>
                  <a:rect b="b" l="l" r="r" t="t"/>
                  <a:pathLst>
                    <a:path extrusionOk="0" h="847" w="851">
                      <a:moveTo>
                        <a:pt x="423" y="423"/>
                      </a:moveTo>
                      <a:cubicBezTo>
                        <a:pt x="542" y="423"/>
                        <a:pt x="635" y="327"/>
                        <a:pt x="635" y="212"/>
                      </a:cubicBezTo>
                      <a:cubicBezTo>
                        <a:pt x="635" y="93"/>
                        <a:pt x="539" y="0"/>
                        <a:pt x="423" y="0"/>
                      </a:cubicBezTo>
                      <a:cubicBezTo>
                        <a:pt x="308" y="0"/>
                        <a:pt x="212" y="96"/>
                        <a:pt x="212" y="212"/>
                      </a:cubicBezTo>
                      <a:cubicBezTo>
                        <a:pt x="209" y="327"/>
                        <a:pt x="305" y="423"/>
                        <a:pt x="423" y="423"/>
                      </a:cubicBezTo>
                      <a:close/>
                      <a:moveTo>
                        <a:pt x="423" y="528"/>
                      </a:moveTo>
                      <a:cubicBezTo>
                        <a:pt x="282" y="528"/>
                        <a:pt x="0" y="598"/>
                        <a:pt x="0" y="738"/>
                      </a:cubicBezTo>
                      <a:lnTo>
                        <a:pt x="0" y="846"/>
                      </a:lnTo>
                      <a:lnTo>
                        <a:pt x="850" y="846"/>
                      </a:lnTo>
                      <a:lnTo>
                        <a:pt x="850" y="738"/>
                      </a:lnTo>
                      <a:cubicBezTo>
                        <a:pt x="847" y="601"/>
                        <a:pt x="564" y="528"/>
                        <a:pt x="423" y="528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42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290" name="Google Shape;290;p42"/>
            <p:cNvSpPr/>
            <p:nvPr/>
          </p:nvSpPr>
          <p:spPr>
            <a:xfrm>
              <a:off x="0" y="0"/>
              <a:ext cx="5321150" cy="5143500"/>
            </a:xfrm>
            <a:custGeom>
              <a:rect b="b" l="l" r="r" t="t"/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291" name="Google Shape;291;p42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292" name="Google Shape;292;p42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rect b="b" l="l" r="r" t="t"/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293" name="Google Shape;293;p42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rect b="b" l="l" r="r" t="t"/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294" name="Google Shape;294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42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p42"/>
          <p:cNvSpPr txBox="1"/>
          <p:nvPr/>
        </p:nvSpPr>
        <p:spPr>
          <a:xfrm>
            <a:off x="160000" y="188275"/>
            <a:ext cx="40410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is an API product?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collection of API resources (URIs) combined with a service plan and presented to developers as a bundle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example, you can create a product that bundles a number of mapping resources to let developers easily add maps to their applications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products are also a good way to control access to a specific bundle of resources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example, you can bundle resources that can only be accessed by internal developers, or bundle resources that can only be accessed by paying customers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API resources bundled in a product can come from one or more APIs, so you can mix and match resources to create specialized feature sets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7" name="Google Shape;297;p42"/>
          <p:cNvGrpSpPr/>
          <p:nvPr/>
        </p:nvGrpSpPr>
        <p:grpSpPr>
          <a:xfrm>
            <a:off x="6056926" y="1612326"/>
            <a:ext cx="2974029" cy="1551528"/>
            <a:chOff x="6056926" y="1612326"/>
            <a:chExt cx="2974029" cy="1551528"/>
          </a:xfrm>
        </p:grpSpPr>
        <p:grpSp>
          <p:nvGrpSpPr>
            <p:cNvPr id="298" name="Google Shape;298;p42"/>
            <p:cNvGrpSpPr/>
            <p:nvPr/>
          </p:nvGrpSpPr>
          <p:grpSpPr>
            <a:xfrm>
              <a:off x="6056926" y="1612326"/>
              <a:ext cx="932718" cy="1551528"/>
              <a:chOff x="4911575" y="1768525"/>
              <a:chExt cx="1442700" cy="2005800"/>
            </a:xfrm>
          </p:grpSpPr>
          <p:sp>
            <p:nvSpPr>
              <p:cNvPr id="299" name="Google Shape;299;p42"/>
              <p:cNvSpPr/>
              <p:nvPr/>
            </p:nvSpPr>
            <p:spPr>
              <a:xfrm>
                <a:off x="4911575" y="1768525"/>
                <a:ext cx="1442700" cy="20058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API 1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5017202" y="2219088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525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5017202" y="2746319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5017202" y="3273550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57BB8A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3" name="Google Shape;303;p42"/>
            <p:cNvGrpSpPr/>
            <p:nvPr/>
          </p:nvGrpSpPr>
          <p:grpSpPr>
            <a:xfrm>
              <a:off x="7075029" y="1612326"/>
              <a:ext cx="932718" cy="1551528"/>
              <a:chOff x="4911575" y="1768525"/>
              <a:chExt cx="1442700" cy="2005800"/>
            </a:xfrm>
          </p:grpSpPr>
          <p:sp>
            <p:nvSpPr>
              <p:cNvPr id="304" name="Google Shape;304;p42"/>
              <p:cNvSpPr/>
              <p:nvPr/>
            </p:nvSpPr>
            <p:spPr>
              <a:xfrm>
                <a:off x="4911575" y="1768525"/>
                <a:ext cx="1442700" cy="20058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API 2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5017202" y="2219088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57BB8A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5017202" y="2746319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525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5017202" y="3273550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08" name="Google Shape;308;p42"/>
            <p:cNvGrpSpPr/>
            <p:nvPr/>
          </p:nvGrpSpPr>
          <p:grpSpPr>
            <a:xfrm>
              <a:off x="8098236" y="1612326"/>
              <a:ext cx="932718" cy="1551528"/>
              <a:chOff x="4911575" y="1768525"/>
              <a:chExt cx="1442700" cy="2005800"/>
            </a:xfrm>
          </p:grpSpPr>
          <p:sp>
            <p:nvSpPr>
              <p:cNvPr id="309" name="Google Shape;309;p42"/>
              <p:cNvSpPr/>
              <p:nvPr/>
            </p:nvSpPr>
            <p:spPr>
              <a:xfrm>
                <a:off x="4911575" y="1768525"/>
                <a:ext cx="1442700" cy="2005800"/>
              </a:xfrm>
              <a:prstGeom prst="rect">
                <a:avLst/>
              </a:prstGeom>
              <a:noFill/>
              <a:ln cap="flat" cmpd="sng" w="9525">
                <a:solidFill>
                  <a:srgbClr val="B7B7B7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latin typeface="Roboto"/>
                    <a:ea typeface="Roboto"/>
                    <a:cs typeface="Roboto"/>
                    <a:sym typeface="Roboto"/>
                  </a:rPr>
                  <a:t>API 3</a:t>
                </a:r>
                <a:endParaRPr b="1"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5017202" y="2219088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CC50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5017202" y="2746319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57BB8A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5017202" y="3273550"/>
                <a:ext cx="1231800" cy="295200"/>
              </a:xfrm>
              <a:prstGeom prst="roundRect">
                <a:avLst>
                  <a:gd fmla="val 16667" name="adj"/>
                </a:avLst>
              </a:prstGeom>
              <a:solidFill>
                <a:srgbClr val="FF5252"/>
              </a:solidFill>
              <a:ln cap="flat" cmpd="sng" w="9525">
                <a:solidFill>
                  <a:srgbClr val="B7B7B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Resource</a:t>
                </a:r>
                <a:endParaRPr sz="10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13" name="Google Shape;313;p42"/>
          <p:cNvGrpSpPr/>
          <p:nvPr/>
        </p:nvGrpSpPr>
        <p:grpSpPr>
          <a:xfrm>
            <a:off x="4912483" y="1612326"/>
            <a:ext cx="932718" cy="1551528"/>
            <a:chOff x="4911575" y="1768525"/>
            <a:chExt cx="1442700" cy="2005800"/>
          </a:xfrm>
        </p:grpSpPr>
        <p:sp>
          <p:nvSpPr>
            <p:cNvPr id="314" name="Google Shape;314;p42"/>
            <p:cNvSpPr/>
            <p:nvPr/>
          </p:nvSpPr>
          <p:spPr>
            <a:xfrm>
              <a:off x="4911575" y="1768525"/>
              <a:ext cx="1442700" cy="2005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Products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>
              <a:off x="5017202" y="2219088"/>
              <a:ext cx="1231800" cy="295200"/>
            </a:xfrm>
            <a:prstGeom prst="roundRect">
              <a:avLst>
                <a:gd fmla="val 16667" name="adj"/>
              </a:avLst>
            </a:prstGeom>
            <a:solidFill>
              <a:srgbClr val="FF5252"/>
            </a:solidFill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Product A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5017202" y="2746319"/>
              <a:ext cx="1231800" cy="295200"/>
            </a:xfrm>
            <a:prstGeom prst="roundRect">
              <a:avLst>
                <a:gd fmla="val 16667" name="adj"/>
              </a:avLst>
            </a:prstGeom>
            <a:solidFill>
              <a:srgbClr val="FFCC50"/>
            </a:solidFill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Product B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5017202" y="3273550"/>
              <a:ext cx="1231800" cy="295200"/>
            </a:xfrm>
            <a:prstGeom prst="roundRect">
              <a:avLst>
                <a:gd fmla="val 16667" name="adj"/>
              </a:avLst>
            </a:prstGeom>
            <a:solidFill>
              <a:srgbClr val="57BB8A"/>
            </a:solidFill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Product C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/>
        </p:nvSpPr>
        <p:spPr>
          <a:xfrm>
            <a:off x="312400" y="264475"/>
            <a:ext cx="3663300" cy="4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Creating API products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create an API product in the Apigee Edge management UI or with the management API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ew Product.png" id="323" name="Google Shape;3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75" y="1310625"/>
            <a:ext cx="4863501" cy="331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4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329" name="Google Shape;329;p44"/>
            <p:cNvSpPr/>
            <p:nvPr/>
          </p:nvSpPr>
          <p:spPr>
            <a:xfrm>
              <a:off x="0" y="0"/>
              <a:ext cx="5321150" cy="5143500"/>
            </a:xfrm>
            <a:custGeom>
              <a:rect b="b" l="l" r="r" t="t"/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330" name="Google Shape;330;p44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331" name="Google Shape;331;p44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rect b="b" l="l" r="r" t="t"/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32" name="Google Shape;332;p44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rect b="b" l="l" r="r" t="t"/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333" name="Google Shape;33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4" name="Google Shape;334;p44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5" name="Google Shape;335;p44"/>
          <p:cNvSpPr txBox="1"/>
          <p:nvPr/>
        </p:nvSpPr>
        <p:spPr>
          <a:xfrm>
            <a:off x="160000" y="188275"/>
            <a:ext cx="44931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Creating developers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register developers in a number of ways: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you have a paid Edge account, developers can self-register through a Developer Services portal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 accessing a form that uses the Edge management API to register the developer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an API provider, your administrative users can add developers in the Edge management UI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ew Dev.png"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65226"/>
            <a:ext cx="9143999" cy="1156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 Info.png" id="337" name="Google Shape;3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5050" y="1236050"/>
            <a:ext cx="4092749" cy="175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5"/>
          <p:cNvGrpSpPr/>
          <p:nvPr/>
        </p:nvGrpSpPr>
        <p:grpSpPr>
          <a:xfrm>
            <a:off x="-3" y="0"/>
            <a:ext cx="9096551" cy="5143505"/>
            <a:chOff x="-3" y="0"/>
            <a:chExt cx="9096551" cy="5143505"/>
          </a:xfrm>
        </p:grpSpPr>
        <p:sp>
          <p:nvSpPr>
            <p:cNvPr id="343" name="Google Shape;343;p45"/>
            <p:cNvSpPr/>
            <p:nvPr/>
          </p:nvSpPr>
          <p:spPr>
            <a:xfrm>
              <a:off x="0" y="0"/>
              <a:ext cx="5321150" cy="5143500"/>
            </a:xfrm>
            <a:custGeom>
              <a:rect b="b" l="l" r="r" t="t"/>
              <a:pathLst>
                <a:path extrusionOk="0" h="205740" w="212846">
                  <a:moveTo>
                    <a:pt x="212846" y="0"/>
                  </a:moveTo>
                  <a:lnTo>
                    <a:pt x="0" y="0"/>
                  </a:lnTo>
                  <a:lnTo>
                    <a:pt x="0" y="205740"/>
                  </a:lnTo>
                  <a:lnTo>
                    <a:pt x="153094" y="20574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grpSp>
          <p:nvGrpSpPr>
            <p:cNvPr id="344" name="Google Shape;344;p45"/>
            <p:cNvGrpSpPr/>
            <p:nvPr/>
          </p:nvGrpSpPr>
          <p:grpSpPr>
            <a:xfrm>
              <a:off x="-3" y="4529830"/>
              <a:ext cx="5098103" cy="613675"/>
              <a:chOff x="-3" y="4529830"/>
              <a:chExt cx="5098103" cy="613675"/>
            </a:xfrm>
          </p:grpSpPr>
          <p:sp>
            <p:nvSpPr>
              <p:cNvPr id="345" name="Google Shape;345;p45"/>
              <p:cNvSpPr/>
              <p:nvPr/>
            </p:nvSpPr>
            <p:spPr>
              <a:xfrm>
                <a:off x="778200" y="4667089"/>
                <a:ext cx="4319900" cy="476400"/>
              </a:xfrm>
              <a:custGeom>
                <a:rect b="b" l="l" r="r" t="t"/>
                <a:pathLst>
                  <a:path extrusionOk="0" h="19056" w="172796">
                    <a:moveTo>
                      <a:pt x="0" y="0"/>
                    </a:moveTo>
                    <a:lnTo>
                      <a:pt x="172796" y="19056"/>
                    </a:lnTo>
                    <a:lnTo>
                      <a:pt x="115628" y="19056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</p:sp>
          <p:sp>
            <p:nvSpPr>
              <p:cNvPr id="346" name="Google Shape;346;p45"/>
              <p:cNvSpPr/>
              <p:nvPr/>
            </p:nvSpPr>
            <p:spPr>
              <a:xfrm>
                <a:off x="-3" y="4529830"/>
                <a:ext cx="3682000" cy="613675"/>
              </a:xfrm>
              <a:custGeom>
                <a:rect b="b" l="l" r="r" t="t"/>
                <a:pathLst>
                  <a:path extrusionOk="0" h="24547" w="147280">
                    <a:moveTo>
                      <a:pt x="0" y="0"/>
                    </a:moveTo>
                    <a:lnTo>
                      <a:pt x="0" y="24547"/>
                    </a:lnTo>
                    <a:lnTo>
                      <a:pt x="147280" y="24547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</p:grpSp>
        <p:pic>
          <p:nvPicPr>
            <p:cNvPr id="347" name="Google Shape;34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075" y="4839867"/>
              <a:ext cx="966701" cy="1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45"/>
            <p:cNvSpPr txBox="1"/>
            <p:nvPr/>
          </p:nvSpPr>
          <p:spPr>
            <a:xfrm>
              <a:off x="7733647" y="4876337"/>
              <a:ext cx="1362900" cy="1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Proprietary + Confidential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9" name="Google Shape;349;p45"/>
          <p:cNvSpPr txBox="1"/>
          <p:nvPr/>
        </p:nvSpPr>
        <p:spPr>
          <a:xfrm>
            <a:off x="160000" y="188275"/>
            <a:ext cx="42792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Creating developer apps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developer app includes the products the developer selected and a set of consumer keys (aka API keys) that the developer will be required to use to access the APIs that are associated with those products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create a developer app in the Edge management UI or with developer portal through management API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Apps provide the main mechanism for API providers to control who can access their APIs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When the app is registered, Edge automatically generates a consumer key to grant access to the selected API products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 any time, someone with appropriate Edge organization permissions can revoke the key, preventing it from accessing all API products referenced by that app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650" y="270500"/>
            <a:ext cx="3290200" cy="223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App.png" id="351" name="Google Shape;35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5" y="2468000"/>
            <a:ext cx="3796226" cy="235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/>
        </p:nvSpPr>
        <p:spPr>
          <a:xfrm>
            <a:off x="160000" y="188275"/>
            <a:ext cx="84156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alls to API proxies usually require a consumer key.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lets the calls through only if the consumer key is active, valid, and meets the conditions defined by the API product containing the API.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PI Keys.png"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175" y="1812400"/>
            <a:ext cx="6420199" cy="28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3657825" y="3913975"/>
            <a:ext cx="2121000" cy="46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/>
        </p:nvSpPr>
        <p:spPr>
          <a:xfrm>
            <a:off x="160000" y="188275"/>
            <a:ext cx="84156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 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 on proxy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Consumer key (aka </a:t>
            </a: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key) verification blocks unwelcome traffic, populates variables for other policies (such as quota), and sets variables for tracking in analytics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00" y="1511650"/>
            <a:ext cx="4727975" cy="32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/>
        </p:nvSpPr>
        <p:spPr>
          <a:xfrm>
            <a:off x="160000" y="493075"/>
            <a:ext cx="84156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Specify where to pick the key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policy extracts the consumer key from the request message by referencing the flow variable specified by the ref attribute.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447400" y="2104450"/>
            <a:ext cx="7840800" cy="92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&lt;VerifyAPIKey async="false" continueOnError="false" enabled="true" name="Verify-API-Key-1"&gt;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&lt;DisplayName&gt;Custom label used in UI&lt;/DisplayName&gt;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&lt;APIKey ref="request.queryparam.apikey"/&gt;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&lt;/VerifyAPIKey&gt;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