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6AA2A6-A062-4654-A380-9156452B929E}">
  <a:tblStyle styleId="{AB6AA2A6-A062-4654-A380-9156452B92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e3200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be3200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e32005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e32005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e32005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e32005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e32005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e32005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e32005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e32005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e32005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e32005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OAuth Introduction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overview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1049475"/>
            <a:ext cx="85062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OAuth v2.0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 a protocol that allows clients to grant access to server resources to another entity without sharing credentials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Client IDs and Secrets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are used to identify and authenticate applications (application's consumer key and consumer secret)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Tokens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are issued to allow access to specific resources for a specified period of time and may be revoked by the user that granted permission or by the server that issued the token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Scopes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be used to limit the access for a given token, granting permission only for the operations that are necessary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Grant Types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4 different Grant Types specify the different authentication usage scenarios OAuth supports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TLS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Tokens must be protected, and OAuth 2.0 requires that all API traffic be sent via TLS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4294967295" type="title"/>
          </p:nvPr>
        </p:nvSpPr>
        <p:spPr>
          <a:xfrm>
            <a:off x="167100" y="141375"/>
            <a:ext cx="66141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Access tokens</a:t>
            </a:r>
            <a:endParaRPr sz="3000"/>
          </a:p>
        </p:txBody>
      </p:sp>
      <p:sp>
        <p:nvSpPr>
          <p:cNvPr id="264" name="Google Shape;264;p42"/>
          <p:cNvSpPr txBox="1"/>
          <p:nvPr>
            <p:ph idx="4294967295" type="body"/>
          </p:nvPr>
        </p:nvSpPr>
        <p:spPr>
          <a:xfrm>
            <a:off x="231775" y="800100"/>
            <a:ext cx="8531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" cap="none" strike="noStrike">
                <a:latin typeface="Arial"/>
                <a:ea typeface="Arial"/>
                <a:cs typeface="Arial"/>
                <a:sym typeface="Arial"/>
              </a:rPr>
              <a:t>Access Tokens </a:t>
            </a:r>
            <a:r>
              <a:rPr b="0" i="0" lang="en" cap="none" strike="noStrike">
                <a:latin typeface="Helvetica Neue"/>
                <a:ea typeface="Helvetica Neue"/>
                <a:cs typeface="Helvetica Neue"/>
                <a:sym typeface="Helvetica Neue"/>
              </a:rPr>
              <a:t>allow access to a protected resource for a specific application to perform only certain actions for a limited period of time.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6868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Edge, access tokens are opaque strings with no encoded meaning. Access tokens are passed as Bearer tokens in an Authorization header.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2273300" y="1942725"/>
            <a:ext cx="62310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Identification info from the requesting application (client ID and secret)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owner credentials (optional: user of the app) 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information about what the application wants to do with the resource (scope)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Token and (optional) refresh token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381000" y="4114800"/>
            <a:ext cx="838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868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1632036" y="2114602"/>
            <a:ext cx="348572" cy="231045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1677427" y="2701829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976044" y="4105454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1624669" y="4105454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1663331" y="3314419"/>
            <a:ext cx="285935" cy="318154"/>
          </a:xfrm>
          <a:custGeom>
            <a:rect b="b" l="l" r="r" t="t"/>
            <a:pathLst>
              <a:path extrusionOk="0" h="1046" w="941">
                <a:moveTo>
                  <a:pt x="833" y="105"/>
                </a:moveTo>
                <a:lnTo>
                  <a:pt x="616" y="105"/>
                </a:lnTo>
                <a:cubicBezTo>
                  <a:pt x="593" y="46"/>
                  <a:pt x="537" y="0"/>
                  <a:pt x="469" y="0"/>
                </a:cubicBezTo>
                <a:cubicBezTo>
                  <a:pt x="401" y="0"/>
                  <a:pt x="345" y="46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5"/>
                  <a:pt x="105" y="1045"/>
                </a:cubicBezTo>
                <a:lnTo>
                  <a:pt x="836" y="1045"/>
                </a:lnTo>
                <a:cubicBezTo>
                  <a:pt x="892" y="1045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0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90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570" y="836"/>
                </a:moveTo>
                <a:lnTo>
                  <a:pt x="204" y="836"/>
                </a:lnTo>
                <a:lnTo>
                  <a:pt x="204" y="731"/>
                </a:lnTo>
                <a:lnTo>
                  <a:pt x="570" y="731"/>
                </a:lnTo>
                <a:lnTo>
                  <a:pt x="570" y="836"/>
                </a:lnTo>
                <a:close/>
                <a:moveTo>
                  <a:pt x="728" y="627"/>
                </a:moveTo>
                <a:lnTo>
                  <a:pt x="206" y="627"/>
                </a:lnTo>
                <a:lnTo>
                  <a:pt x="206" y="523"/>
                </a:lnTo>
                <a:lnTo>
                  <a:pt x="728" y="523"/>
                </a:lnTo>
                <a:lnTo>
                  <a:pt x="728" y="627"/>
                </a:lnTo>
                <a:close/>
                <a:moveTo>
                  <a:pt x="728" y="418"/>
                </a:moveTo>
                <a:lnTo>
                  <a:pt x="206" y="418"/>
                </a:lnTo>
                <a:lnTo>
                  <a:pt x="206" y="314"/>
                </a:lnTo>
                <a:lnTo>
                  <a:pt x="728" y="314"/>
                </a:lnTo>
                <a:lnTo>
                  <a:pt x="728" y="41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idx="4294967295" type="title"/>
          </p:nvPr>
        </p:nvSpPr>
        <p:spPr>
          <a:xfrm>
            <a:off x="167100" y="293775"/>
            <a:ext cx="6614100" cy="6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Refresh tokens</a:t>
            </a:r>
            <a:endParaRPr sz="3000"/>
          </a:p>
        </p:txBody>
      </p:sp>
      <p:sp>
        <p:nvSpPr>
          <p:cNvPr id="277" name="Google Shape;277;p43"/>
          <p:cNvSpPr txBox="1"/>
          <p:nvPr/>
        </p:nvSpPr>
        <p:spPr>
          <a:xfrm>
            <a:off x="213950" y="1028700"/>
            <a:ext cx="84729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Refresh Tokens, if provided, represent a limited right to reauthorize the granted access by obtaining new access tokens.</a:t>
            </a:r>
            <a:r>
              <a:rPr lang="en" sz="15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6868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Edge, refresh tokens are opaque strings with no encoded meaning.</a:t>
            </a:r>
            <a:r>
              <a:rPr lang="en" sz="15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1981191" y="1776625"/>
            <a:ext cx="61503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Identification info from the requesting application (client ID and secret)</a:t>
            </a:r>
            <a:endParaRPr sz="12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Refresh token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41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information about what the application wants to do with the resource (scope)</a:t>
            </a:r>
            <a:endParaRPr sz="12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Token</a:t>
            </a:r>
            <a:endParaRPr sz="1100"/>
          </a:p>
        </p:txBody>
      </p:sp>
      <p:sp>
        <p:nvSpPr>
          <p:cNvPr id="279" name="Google Shape;279;p43"/>
          <p:cNvSpPr/>
          <p:nvPr/>
        </p:nvSpPr>
        <p:spPr>
          <a:xfrm>
            <a:off x="1160112" y="2038402"/>
            <a:ext cx="348572" cy="231045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3"/>
          <p:cNvSpPr/>
          <p:nvPr/>
        </p:nvSpPr>
        <p:spPr>
          <a:xfrm>
            <a:off x="1152757" y="4341829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1152757" y="2783354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1191419" y="3503007"/>
            <a:ext cx="285935" cy="318154"/>
          </a:xfrm>
          <a:custGeom>
            <a:rect b="b" l="l" r="r" t="t"/>
            <a:pathLst>
              <a:path extrusionOk="0" h="1046" w="941">
                <a:moveTo>
                  <a:pt x="833" y="105"/>
                </a:moveTo>
                <a:lnTo>
                  <a:pt x="616" y="105"/>
                </a:lnTo>
                <a:cubicBezTo>
                  <a:pt x="593" y="46"/>
                  <a:pt x="537" y="0"/>
                  <a:pt x="469" y="0"/>
                </a:cubicBezTo>
                <a:cubicBezTo>
                  <a:pt x="401" y="0"/>
                  <a:pt x="345" y="46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5"/>
                  <a:pt x="105" y="1045"/>
                </a:cubicBezTo>
                <a:lnTo>
                  <a:pt x="836" y="1045"/>
                </a:lnTo>
                <a:cubicBezTo>
                  <a:pt x="892" y="1045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0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90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570" y="836"/>
                </a:moveTo>
                <a:lnTo>
                  <a:pt x="204" y="836"/>
                </a:lnTo>
                <a:lnTo>
                  <a:pt x="204" y="731"/>
                </a:lnTo>
                <a:lnTo>
                  <a:pt x="570" y="731"/>
                </a:lnTo>
                <a:lnTo>
                  <a:pt x="570" y="836"/>
                </a:lnTo>
                <a:close/>
                <a:moveTo>
                  <a:pt x="728" y="627"/>
                </a:moveTo>
                <a:lnTo>
                  <a:pt x="206" y="627"/>
                </a:lnTo>
                <a:lnTo>
                  <a:pt x="206" y="523"/>
                </a:lnTo>
                <a:lnTo>
                  <a:pt x="728" y="523"/>
                </a:lnTo>
                <a:lnTo>
                  <a:pt x="728" y="627"/>
                </a:lnTo>
                <a:close/>
                <a:moveTo>
                  <a:pt x="728" y="418"/>
                </a:moveTo>
                <a:lnTo>
                  <a:pt x="206" y="418"/>
                </a:lnTo>
                <a:lnTo>
                  <a:pt x="206" y="314"/>
                </a:lnTo>
                <a:lnTo>
                  <a:pt x="728" y="314"/>
                </a:lnTo>
                <a:lnTo>
                  <a:pt x="728" y="41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Scopes</a:t>
            </a:r>
            <a:endParaRPr sz="3000"/>
          </a:p>
        </p:txBody>
      </p:sp>
      <p:sp>
        <p:nvSpPr>
          <p:cNvPr id="288" name="Google Shape;288;p44"/>
          <p:cNvSpPr txBox="1"/>
          <p:nvPr>
            <p:ph idx="4294967295" type="body"/>
          </p:nvPr>
        </p:nvSpPr>
        <p:spPr>
          <a:xfrm>
            <a:off x="381000" y="1104900"/>
            <a:ext cx="83820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i="0" lang="en" sz="1400" cap="none" strike="noStrike">
                <a:latin typeface="Helvetica Neue"/>
                <a:ea typeface="Helvetica Neue"/>
                <a:cs typeface="Helvetica Neue"/>
                <a:sym typeface="Helvetica Neue"/>
              </a:rPr>
              <a:t>Scopes identify what an application can do with the resources it is requesting access to.  </a:t>
            </a:r>
            <a:endParaRPr i="0" sz="1400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i="0" lang="en" sz="1400" cap="none" strike="noStrike">
                <a:latin typeface="Helvetica Neue"/>
                <a:ea typeface="Helvetica Neue"/>
                <a:cs typeface="Helvetica Neue"/>
                <a:sym typeface="Helvetica Neue"/>
              </a:rPr>
              <a:t>Scope names are defined by the authorization server and are associated with information that enables decisions on whether a given API request is allowed or not. </a:t>
            </a:r>
            <a:endParaRPr i="0" sz="1400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When an application requests an access token, the scope names are optional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Edge associates scope names to be matched with a combination of API resource path and verb.  So, for example: </a:t>
            </a:r>
            <a:r>
              <a:rPr lang="en" sz="14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381000" y="3407718"/>
            <a:ext cx="4038600" cy="7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3D4"/>
              </a:buClr>
              <a:buFont typeface="Noto Sans Symbols"/>
              <a:buNone/>
            </a:pPr>
            <a:r>
              <a:rPr b="1"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Scope 1: “READ”</a:t>
            </a:r>
            <a:endParaRPr sz="11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/photos/{id}</a:t>
            </a:r>
            <a:endParaRPr sz="1100"/>
          </a:p>
        </p:txBody>
      </p:sp>
      <p:sp>
        <p:nvSpPr>
          <p:cNvPr id="290" name="Google Shape;290;p44"/>
          <p:cNvSpPr txBox="1"/>
          <p:nvPr/>
        </p:nvSpPr>
        <p:spPr>
          <a:xfrm>
            <a:off x="4724400" y="3407718"/>
            <a:ext cx="3962400" cy="12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3D4"/>
              </a:buClr>
              <a:buFont typeface="Noto Sans Symbols"/>
              <a:buNone/>
            </a:pPr>
            <a:r>
              <a:rPr b="1"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Scope 2: “UPDATE”</a:t>
            </a:r>
            <a:endParaRPr sz="11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/photos/{id}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POST /photos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PUT /photos/{id}</a:t>
            </a:r>
            <a:endParaRPr sz="1100"/>
          </a:p>
        </p:txBody>
      </p:sp>
      <p:sp>
        <p:nvSpPr>
          <p:cNvPr id="291" name="Google Shape;291;p44"/>
          <p:cNvSpPr/>
          <p:nvPr/>
        </p:nvSpPr>
        <p:spPr>
          <a:xfrm>
            <a:off x="4010819" y="3579207"/>
            <a:ext cx="285935" cy="318154"/>
          </a:xfrm>
          <a:custGeom>
            <a:rect b="b" l="l" r="r" t="t"/>
            <a:pathLst>
              <a:path extrusionOk="0" h="1046" w="941">
                <a:moveTo>
                  <a:pt x="833" y="105"/>
                </a:moveTo>
                <a:lnTo>
                  <a:pt x="616" y="105"/>
                </a:lnTo>
                <a:cubicBezTo>
                  <a:pt x="593" y="46"/>
                  <a:pt x="537" y="0"/>
                  <a:pt x="469" y="0"/>
                </a:cubicBezTo>
                <a:cubicBezTo>
                  <a:pt x="401" y="0"/>
                  <a:pt x="345" y="46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5"/>
                  <a:pt x="105" y="1045"/>
                </a:cubicBezTo>
                <a:lnTo>
                  <a:pt x="836" y="1045"/>
                </a:lnTo>
                <a:cubicBezTo>
                  <a:pt x="892" y="1045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0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90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570" y="836"/>
                </a:moveTo>
                <a:lnTo>
                  <a:pt x="204" y="836"/>
                </a:lnTo>
                <a:lnTo>
                  <a:pt x="204" y="731"/>
                </a:lnTo>
                <a:lnTo>
                  <a:pt x="570" y="731"/>
                </a:lnTo>
                <a:lnTo>
                  <a:pt x="570" y="836"/>
                </a:lnTo>
                <a:close/>
                <a:moveTo>
                  <a:pt x="728" y="627"/>
                </a:moveTo>
                <a:lnTo>
                  <a:pt x="206" y="627"/>
                </a:lnTo>
                <a:lnTo>
                  <a:pt x="206" y="523"/>
                </a:lnTo>
                <a:lnTo>
                  <a:pt x="728" y="523"/>
                </a:lnTo>
                <a:lnTo>
                  <a:pt x="728" y="627"/>
                </a:lnTo>
                <a:close/>
                <a:moveTo>
                  <a:pt x="728" y="418"/>
                </a:moveTo>
                <a:lnTo>
                  <a:pt x="206" y="418"/>
                </a:lnTo>
                <a:lnTo>
                  <a:pt x="206" y="314"/>
                </a:lnTo>
                <a:lnTo>
                  <a:pt x="728" y="314"/>
                </a:lnTo>
                <a:lnTo>
                  <a:pt x="728" y="41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8147169" y="3747607"/>
            <a:ext cx="285935" cy="318154"/>
          </a:xfrm>
          <a:custGeom>
            <a:rect b="b" l="l" r="r" t="t"/>
            <a:pathLst>
              <a:path extrusionOk="0" h="1046" w="941">
                <a:moveTo>
                  <a:pt x="833" y="105"/>
                </a:moveTo>
                <a:lnTo>
                  <a:pt x="616" y="105"/>
                </a:lnTo>
                <a:cubicBezTo>
                  <a:pt x="593" y="46"/>
                  <a:pt x="537" y="0"/>
                  <a:pt x="469" y="0"/>
                </a:cubicBezTo>
                <a:cubicBezTo>
                  <a:pt x="401" y="0"/>
                  <a:pt x="345" y="46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5"/>
                  <a:pt x="105" y="1045"/>
                </a:cubicBezTo>
                <a:lnTo>
                  <a:pt x="836" y="1045"/>
                </a:lnTo>
                <a:cubicBezTo>
                  <a:pt x="892" y="1045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0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90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570" y="836"/>
                </a:moveTo>
                <a:lnTo>
                  <a:pt x="204" y="836"/>
                </a:lnTo>
                <a:lnTo>
                  <a:pt x="204" y="731"/>
                </a:lnTo>
                <a:lnTo>
                  <a:pt x="570" y="731"/>
                </a:lnTo>
                <a:lnTo>
                  <a:pt x="570" y="836"/>
                </a:lnTo>
                <a:close/>
                <a:moveTo>
                  <a:pt x="728" y="627"/>
                </a:moveTo>
                <a:lnTo>
                  <a:pt x="206" y="627"/>
                </a:lnTo>
                <a:lnTo>
                  <a:pt x="206" y="523"/>
                </a:lnTo>
                <a:lnTo>
                  <a:pt x="728" y="523"/>
                </a:lnTo>
                <a:lnTo>
                  <a:pt x="728" y="627"/>
                </a:lnTo>
                <a:close/>
                <a:moveTo>
                  <a:pt x="728" y="418"/>
                </a:moveTo>
                <a:lnTo>
                  <a:pt x="206" y="418"/>
                </a:lnTo>
                <a:lnTo>
                  <a:pt x="206" y="314"/>
                </a:lnTo>
                <a:lnTo>
                  <a:pt x="728" y="314"/>
                </a:lnTo>
                <a:lnTo>
                  <a:pt x="728" y="41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Scopes</a:t>
            </a:r>
            <a:endParaRPr sz="3000"/>
          </a:p>
        </p:txBody>
      </p:sp>
      <p:sp>
        <p:nvSpPr>
          <p:cNvPr id="298" name="Google Shape;298;p45"/>
          <p:cNvSpPr txBox="1"/>
          <p:nvPr>
            <p:ph idx="4294967295" type="body"/>
          </p:nvPr>
        </p:nvSpPr>
        <p:spPr>
          <a:xfrm>
            <a:off x="167100" y="897075"/>
            <a:ext cx="8399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 spec allows for an app to specify no scope on a token request, in which case you should either:</a:t>
            </a:r>
            <a:endParaRPr sz="14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55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a default scope or no scopes (the usual case), or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55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reject the request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1300" lvl="0" marL="254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or more scopes can be specified in the API Product definition</a:t>
            </a:r>
            <a:endParaRPr sz="1400"/>
          </a:p>
        </p:txBody>
      </p:sp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0" r="0" t="30177"/>
          <a:stretch/>
        </p:blipFill>
        <p:spPr>
          <a:xfrm>
            <a:off x="510775" y="2326250"/>
            <a:ext cx="7491475" cy="2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305" name="Google Shape;305;p46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306" name="Google Shape;306;p46"/>
          <p:cNvGraphicFramePr/>
          <p:nvPr/>
        </p:nvGraphicFramePr>
        <p:xfrm>
          <a:off x="381000" y="149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{AB6AA2A6-A062-4654-A380-9156452B929E}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 complex, and less secure than Auth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