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7C5D03E-915A-41BD-B708-0FE384D191A4}">
  <a:tblStyle styleId="{47C5D03E-915A-41BD-B708-0FE384D191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a775b4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a775b4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be7ccddf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be7ccddf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e7ccddf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be7ccddf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e7ccddf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be7ccddf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e7ccddf7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be7ccddf7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8f3210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8f3210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7b724f9e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7b724f9e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71" name="Google Shape;71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82" name="Google Shape;82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83" name="Google Shape;83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4" name="Google Shape;8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87" name="Google Shape;87;p1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8" name="Google Shape;128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6" name="Google Shape;166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3" name="Google Shape;17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3" name="Google Shape;18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9" name="Google Shape;18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9" name="Google Shape;19;p4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5" name="Google Shape;19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01" name="Google Shape;20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3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05" name="Google Shape;205;p3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206" name="Google Shape;206;p3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207" name="Google Shape;207;p3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12" name="Google Shape;212;p3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13" name="Google Shape;213;p3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14" name="Google Shape;21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3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18" name="Google Shape;218;p3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219" name="Google Shape;219;p3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20" name="Google Shape;220;p3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223" name="Google Shape;223;p3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224" name="Google Shape;224;p3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225" name="Google Shape;225;p3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7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28" name="Google Shape;228;p37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30" name="Google Shape;230;p37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1" name="Google Shape;231;p37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32" name="Google Shape;232;p37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33" name="Google Shape;23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8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237" name="Google Shape;237;p38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238" name="Google Shape;238;p38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239" name="Google Shape;239;p38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240" name="Google Shape;240;p3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41" name="Google Shape;241;p3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2" name="Google Shape;242;p3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43" name="Google Shape;24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42" name="Google Shape;42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Google Shape;57;p9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8" name="Google Shape;58;p9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59" name="Google Shape;59;p9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5" name="Google Shape;65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6" name="Google Shape;6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/>
        </p:nvSpPr>
        <p:spPr>
          <a:xfrm>
            <a:off x="541000" y="1660300"/>
            <a:ext cx="76779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Security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OAuth - Resource Owner Password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idx="4294967295" type="title"/>
          </p:nvPr>
        </p:nvSpPr>
        <p:spPr>
          <a:xfrm>
            <a:off x="167100" y="2937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OAuth grants</a:t>
            </a:r>
            <a:endParaRPr sz="3000"/>
          </a:p>
        </p:txBody>
      </p:sp>
      <p:sp>
        <p:nvSpPr>
          <p:cNvPr id="258" name="Google Shape;258;p41"/>
          <p:cNvSpPr txBox="1"/>
          <p:nvPr>
            <p:ph idx="4294967295" type="body"/>
          </p:nvPr>
        </p:nvSpPr>
        <p:spPr>
          <a:xfrm>
            <a:off x="176225" y="848675"/>
            <a:ext cx="85062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 OAuth Grant</a:t>
            </a:r>
            <a:r>
              <a:rPr b="1" lang="en" sz="1400"/>
              <a:t> </a:t>
            </a:r>
            <a:r>
              <a:rPr lang="en" sz="1400"/>
              <a:t>is a credential representing the resource owner’s authorization.  More often than not, we tend to think of grants in terms of the process used to obtain an access token.</a:t>
            </a:r>
            <a:endParaRPr sz="1400"/>
          </a:p>
        </p:txBody>
      </p:sp>
      <p:graphicFrame>
        <p:nvGraphicFramePr>
          <p:cNvPr id="259" name="Google Shape;259;p41"/>
          <p:cNvGraphicFramePr/>
          <p:nvPr/>
        </p:nvGraphicFramePr>
        <p:xfrm>
          <a:off x="304800" y="15704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{47C5D03E-915A-41BD-B708-0FE384D191A4}</a:tableStyleId>
              </a:tblPr>
              <a:tblGrid>
                <a:gridCol w="2273075"/>
                <a:gridCol w="4722725"/>
                <a:gridCol w="1030950"/>
              </a:tblGrid>
              <a:tr h="30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 u="none" cap="none" strike="noStrike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Grant Type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Typical </a:t>
                      </a: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Case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3F3F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Complex?</a:t>
                      </a:r>
                      <a:endParaRPr b="1" sz="1100">
                        <a:solidFill>
                          <a:srgbClr val="F3F3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Client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Business system interactions, where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resources being operated on are owned by the partner, not a particular user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5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specific resource owner is involved</a:t>
                      </a:r>
                      <a:endParaRPr b="1" sz="1200">
                        <a:solidFill>
                          <a:srgbClr val="666666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Owner Password Credentials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bit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Authorization Code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 and the requesting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application is untrusted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72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Implicit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Resources are owned by a particular user, and the requesting application is an untrusted browser-based app written in a scripting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language such as JavaScript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Very, and potentially insecure</a:t>
                      </a:r>
                      <a:r>
                        <a:rPr lang="en" sz="11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as well</a:t>
                      </a:r>
                      <a:endParaRPr sz="11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91450" marL="91450" anchor="ctr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0" name="Google Shape;260;p41"/>
          <p:cNvSpPr txBox="1"/>
          <p:nvPr/>
        </p:nvSpPr>
        <p:spPr>
          <a:xfrm>
            <a:off x="158925" y="2841853"/>
            <a:ext cx="8359500" cy="539700"/>
          </a:xfrm>
          <a:prstGeom prst="rect">
            <a:avLst/>
          </a:prstGeom>
          <a:noFill/>
          <a:ln cap="flat" cmpd="sng" w="254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8686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4294967295" type="title"/>
          </p:nvPr>
        </p:nvSpPr>
        <p:spPr>
          <a:xfrm>
            <a:off x="167100" y="522375"/>
            <a:ext cx="7000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 owner password grant type</a:t>
            </a:r>
            <a:endParaRPr sz="3000"/>
          </a:p>
        </p:txBody>
      </p:sp>
      <p:sp>
        <p:nvSpPr>
          <p:cNvPr id="266" name="Google Shape;266;p42"/>
          <p:cNvSpPr txBox="1"/>
          <p:nvPr>
            <p:ph idx="4294967295" type="body"/>
          </p:nvPr>
        </p:nvSpPr>
        <p:spPr>
          <a:xfrm>
            <a:off x="176225" y="1305875"/>
            <a:ext cx="80427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Resources participating in password Grant Type</a:t>
            </a:r>
            <a:endParaRPr sz="1400"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 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Mobile Application 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Apigee Generating and Validating Token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 Server To Validate the Credentials</a:t>
            </a:r>
            <a:endParaRPr/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API Resource</a:t>
            </a:r>
            <a:endParaRPr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Owner is involved, Typically owned by User and Requesting Application is Trusted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Slightly More Complex to Implement Than Client Credentials Grant Type</a:t>
            </a:r>
            <a:endParaRPr sz="1400"/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Secure Than Client Credentials Grant Type</a:t>
            </a:r>
            <a:endParaRPr sz="1400"/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Refresh Token Generated Along with Bearer Token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4294967295" type="title"/>
          </p:nvPr>
        </p:nvSpPr>
        <p:spPr>
          <a:xfrm>
            <a:off x="167100" y="369975"/>
            <a:ext cx="8407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Resource owner password - Sequence diagram</a:t>
            </a:r>
            <a:endParaRPr sz="3000"/>
          </a:p>
        </p:txBody>
      </p:sp>
      <p:pic>
        <p:nvPicPr>
          <p:cNvPr descr="OAuth - Password.png"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88" y="1125675"/>
            <a:ext cx="7748864" cy="35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167100" y="3699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Generate access token policy</a:t>
            </a:r>
            <a:endParaRPr sz="3000"/>
          </a:p>
        </p:txBody>
      </p:sp>
      <p:sp>
        <p:nvSpPr>
          <p:cNvPr id="278" name="Google Shape;278;p44"/>
          <p:cNvSpPr txBox="1"/>
          <p:nvPr>
            <p:ph idx="4294967295" type="body"/>
          </p:nvPr>
        </p:nvSpPr>
        <p:spPr>
          <a:xfrm>
            <a:off x="176225" y="1229675"/>
            <a:ext cx="8185200" cy="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The resource owner password grant is similar to the client credentials grant type, but with an extra step to validate the user credentials.</a:t>
            </a:r>
            <a:endParaRPr sz="1400">
              <a:solidFill>
                <a:srgbClr val="5A5A5A"/>
              </a:solidFill>
            </a:endParaRPr>
          </a:p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Edge does not validate user credentials, so an authentication service should be used.</a:t>
            </a:r>
            <a:endParaRPr sz="1400">
              <a:solidFill>
                <a:srgbClr val="5A5A5A"/>
              </a:solidFill>
            </a:endParaRPr>
          </a:p>
          <a:p>
            <a:pPr indent="-241300" lvl="0" marL="254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5A5A5A"/>
                </a:solidFill>
              </a:rPr>
              <a:t>Create this endpoint and use the OAuthV2 policy to generate an access token.  </a:t>
            </a:r>
            <a:endParaRPr sz="1400">
              <a:solidFill>
                <a:srgbClr val="5A5A5A"/>
              </a:solidFill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28550" y="2354386"/>
            <a:ext cx="7245300" cy="22863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name="oauth-generate-token"&gt;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Generate Token&lt;/DisplayName&gt;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&lt;Operation&gt;GenerateAccessToken&lt;/Operation&gt;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&lt;ExpiresIn&gt;86400000&lt;/ExpiresIn&gt;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  &lt;GrantType&gt;password&lt;/GrantType&gt;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&lt;/SupportedGrantTypes&gt;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&lt;GrantType&gt;request.queryparam.grant_type&lt;/GrantType&gt;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&lt;UserName&gt;request.formparam.username&lt;/UserName&gt;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&lt;PassWord&gt;request.formparam.password&lt;/PassWord&gt;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&lt;GenerateResponse/&gt;</a:t>
            </a:r>
            <a:endParaRPr sz="11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" sz="11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idx="4294967295" type="title"/>
          </p:nvPr>
        </p:nvSpPr>
        <p:spPr>
          <a:xfrm>
            <a:off x="167100" y="293775"/>
            <a:ext cx="874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Responses: Client credentials vs. Password grant types</a:t>
            </a:r>
            <a:endParaRPr sz="2600"/>
          </a:p>
        </p:txBody>
      </p:sp>
      <p:sp>
        <p:nvSpPr>
          <p:cNvPr id="285" name="Google Shape;285;p45"/>
          <p:cNvSpPr txBox="1"/>
          <p:nvPr/>
        </p:nvSpPr>
        <p:spPr>
          <a:xfrm>
            <a:off x="4607700" y="973275"/>
            <a:ext cx="4379100" cy="3630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"issued_at" : "1407513709051",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"scope" : "",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"application_name" : "26c855a9-c485-4318-accc-7e3f533a154c",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  "refresh_token_issued_at" : "1407513709051",</a:t>
            </a:r>
            <a:endParaRPr sz="900">
              <a:solidFill>
                <a:srgbClr val="336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"api_product_list" : "[Certification_OAuthClientCredentialsWeather]",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"expires_in" : "3599",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"developer.email" : "certifieddev@apigee.com",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"organization_id"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"token_type" : "BearerToken",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b="1" lang="en" sz="900">
                <a:solidFill>
                  <a:srgbClr val="3367D6"/>
                </a:solidFill>
                <a:latin typeface="Consolas"/>
                <a:ea typeface="Consolas"/>
                <a:cs typeface="Consolas"/>
                <a:sym typeface="Consolas"/>
              </a:rPr>
              <a:t>  "refresh_token" : "HsnXmyIQqmJJQrFVdevmVztGGASUfBfz",</a:t>
            </a:r>
            <a:endParaRPr sz="900">
              <a:solidFill>
                <a:srgbClr val="3367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"client_id" : "vn0zG4cnSWaWIzdwBZgnREI1NGORDXXz",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"access_token" : "GRQAJcgSFZcklbIUxfoUaYFW2ROd",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"organization_name" : "chrisv-cs"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5"/>
          <p:cNvSpPr txBox="1"/>
          <p:nvPr/>
        </p:nvSpPr>
        <p:spPr>
          <a:xfrm>
            <a:off x="167100" y="973275"/>
            <a:ext cx="4379100" cy="3630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Response:</a:t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508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"issued_at" : "1407513671919",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"application_name" : "26c855a9-c485-4318-accc-7e3f533a154c",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"scope" : "",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"status" : "approved",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"api_product_list" : "[Certification_OAuthClientCredentialsWeather]",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"expires_in" : "3599",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"developer.email" : "certifieddev@apigee.com",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"organization_id"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"token_type" : "BearerToken",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"client_id" : "vn0zG4cnSWaWIzdwBZgnREI1NGORDXXz",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"access_token" : "2CsgxkPqfNtCSAZ5qGEI9x5dGdvV",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"organization_name" : "chrisv-cs",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"refresh_token_expires_in" : "0",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"refresh_count" : "0"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Clr>
                <a:srgbClr val="5A5A5A"/>
              </a:buClr>
              <a:buFont typeface="Arial"/>
              <a:buNone/>
            </a:pPr>
            <a:r>
              <a:rPr lang="en" sz="9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4294967295"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Verify OAuth token policy</a:t>
            </a:r>
            <a:endParaRPr sz="3000"/>
          </a:p>
        </p:txBody>
      </p:sp>
      <p:sp>
        <p:nvSpPr>
          <p:cNvPr id="292" name="Google Shape;292;p46"/>
          <p:cNvSpPr txBox="1"/>
          <p:nvPr>
            <p:ph idx="4294967295" type="body"/>
          </p:nvPr>
        </p:nvSpPr>
        <p:spPr>
          <a:xfrm>
            <a:off x="176225" y="1305875"/>
            <a:ext cx="8577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254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OAuthV2 policy’s “VerifyAccessToken” operation will validate the access token for subsequent requests for all grant types.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A5A5A"/>
              </a:buClr>
              <a:buSzPts val="1800"/>
              <a:buFont typeface="Helvetica Neue"/>
              <a:buChar char="●"/>
            </a:pPr>
            <a:r>
              <a:rPr lang="en">
                <a:solidFill>
                  <a:srgbClr val="5A5A5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access token as the Bearer token in the Authorization header of the http request.</a:t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328625" y="1985375"/>
            <a:ext cx="8032800" cy="1057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&lt;?xml version="1.0" encoding="UTF-8" standalone="yes"?&gt;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&lt;OAuthV2 async="false" continueOnError="false" enabled="true" name="VerifyOAuthToken"&gt;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&lt;DisplayName&gt;OAuth Verify Token&lt;/DisplayName&gt;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  &lt;Operation&gt;VerifyAccessToken&lt;/Operation&gt;</a:t>
            </a:r>
            <a:endParaRPr sz="11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&lt;/OAuthV2&gt;</a:t>
            </a:r>
            <a:endParaRPr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328625" y="3757000"/>
            <a:ext cx="8032800" cy="6471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curl -H "Authorization: Bearer {access_token}" </a:t>
            </a:r>
            <a:b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http://myorg-test.apigee.net/v1/cc/oauth_cc_weather/forecastrss?w=12797282</a:t>
            </a:r>
            <a:endParaRPr sz="1200">
              <a:solidFill>
                <a:srgbClr val="5A5A5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/>
        </p:nvSpPr>
        <p:spPr>
          <a:xfrm>
            <a:off x="0" y="187820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