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19" Type="http://schemas.openxmlformats.org/officeDocument/2006/relationships/font" Target="fonts/HelveticaNeue-boldItalic.fntdata"/><Relationship Id="rId1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7f42d4a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7f42d4a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be7ccddf7_0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be7ccddf7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be7ccddf7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be7ccddf7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be7ccddf7_0_1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be7ccddf7_0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e7ccddf7_0_1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be7ccddf7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be7ccddf7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be7ccddf7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97b724f9e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97b724f9e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71" name="Google Shape;71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77" name="Google Shape;77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82" name="Google Shape;82;p1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83" name="Google Shape;83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84" name="Google Shape;8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7" name="Google Shape;87;p1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90" name="Google Shape;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Google Shape;101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73" name="Google Shape;17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3" name="Google Shape;18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9" name="Google Shape;18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4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9" name="Google Shape;19;p4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20" name="Google Shape;20;p4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5" name="Google Shape;19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01" name="Google Shape;20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05" name="Google Shape;205;p3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06" name="Google Shape;206;p3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7" name="Google Shape;207;p3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3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12" name="Google Shape;212;p3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13" name="Google Shape;213;p3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14" name="Google Shape;21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18" name="Google Shape;218;p35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19" name="Google Shape;219;p3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20" name="Google Shape;220;p3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23" name="Google Shape;223;p3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24" name="Google Shape;224;p3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25" name="Google Shape;225;p3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7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28" name="Google Shape;228;p37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30" name="Google Shape;230;p37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1" name="Google Shape;231;p37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32" name="Google Shape;232;p37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33" name="Google Shape;2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8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37" name="Google Shape;237;p38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38" name="Google Shape;238;p38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39" name="Google Shape;239;p38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40" name="Google Shape;240;p3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41" name="Google Shape;241;p3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2" name="Google Shape;242;p3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43" name="Google Shape;24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8" name="Google Shape;28;p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42" name="Google Shape;42;p7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" name="Google Shape;57;p9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58" name="Google Shape;58;p9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59" name="Google Shape;59;p9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5" name="Google Shape;65;p1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/>
        </p:nvSpPr>
        <p:spPr>
          <a:xfrm>
            <a:off x="541000" y="1660300"/>
            <a:ext cx="76779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Security Bootcamp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OAuth - Miscellaneous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idx="4294967295" type="title"/>
          </p:nvPr>
        </p:nvSpPr>
        <p:spPr>
          <a:xfrm>
            <a:off x="167100" y="3699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Refreshing tokens</a:t>
            </a:r>
            <a:endParaRPr sz="3000"/>
          </a:p>
        </p:txBody>
      </p:sp>
      <p:sp>
        <p:nvSpPr>
          <p:cNvPr id="258" name="Google Shape;258;p41"/>
          <p:cNvSpPr txBox="1"/>
          <p:nvPr>
            <p:ph idx="4294967295" type="body"/>
          </p:nvPr>
        </p:nvSpPr>
        <p:spPr>
          <a:xfrm>
            <a:off x="176225" y="1125675"/>
            <a:ext cx="8577600" cy="3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Char char="●"/>
            </a:pPr>
            <a:r>
              <a:rPr lang="en" sz="1400">
                <a:solidFill>
                  <a:srgbClr val="5A5A5A"/>
                </a:solidFill>
              </a:rPr>
              <a:t>Refresh tokens can be used to obtain new access tokens for the original end user</a:t>
            </a:r>
            <a:endParaRPr sz="1400">
              <a:solidFill>
                <a:srgbClr val="5A5A5A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41"/>
          <p:cNvSpPr txBox="1"/>
          <p:nvPr/>
        </p:nvSpPr>
        <p:spPr>
          <a:xfrm>
            <a:off x="319725" y="1552500"/>
            <a:ext cx="8032800" cy="19464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 standalone="yes"?&gt;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async="false" continueOnError="false" enabled="true" name="RefreshToken"&gt;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&lt;DisplayName&gt;OAuth Refresh Token&lt;/DisplayName&gt;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&lt;Operation&gt;RefreshAccessToken&lt;/Operation&gt;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&lt;ExpiresIn&gt;86400000&lt;/ExpiresIn&gt;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&lt;ReuseRefreshToken&gt;true&lt;/ReuseRefreshToken&gt;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&lt;GrantType&gt;request.formparam.grant_type&lt;/GrantType&gt;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&lt;RefreshToken&gt;request.formparam.refresh_token&lt;/RefreshToken&gt;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&lt;GenerateResponse/&gt;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319725" y="3650425"/>
            <a:ext cx="8032800" cy="625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curl -v -u "vn0zG4cnSWaWIzdwBZgnREI1NGORDXXz:uZt7LeDbq7vX90NP" 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-d "grant_type=refresh_token&amp;refresh_token=LRYvVXXgWwbuEZivoe8XvZE2WPdzX9fp" 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"http://myorg-test.apigee.net/v1/oauth/refresh_accesstoken"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idx="4294967295" type="title"/>
          </p:nvPr>
        </p:nvSpPr>
        <p:spPr>
          <a:xfrm>
            <a:off x="167100" y="369975"/>
            <a:ext cx="7778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Invalidating access and refresh tokens</a:t>
            </a:r>
            <a:endParaRPr sz="3000"/>
          </a:p>
        </p:txBody>
      </p:sp>
      <p:sp>
        <p:nvSpPr>
          <p:cNvPr id="266" name="Google Shape;266;p42"/>
          <p:cNvSpPr txBox="1"/>
          <p:nvPr>
            <p:ph idx="4294967295" type="body"/>
          </p:nvPr>
        </p:nvSpPr>
        <p:spPr>
          <a:xfrm>
            <a:off x="176225" y="1125675"/>
            <a:ext cx="8577600" cy="3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Char char="●"/>
            </a:pPr>
            <a:r>
              <a:rPr lang="en" sz="1400">
                <a:solidFill>
                  <a:srgbClr val="5A5A5A"/>
                </a:solidFill>
              </a:rPr>
              <a:t>Access and refresh tokens can be invalidated via policies</a:t>
            </a:r>
            <a:endParaRPr sz="1400">
              <a:solidFill>
                <a:srgbClr val="5A5A5A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Char char="●"/>
            </a:pPr>
            <a:r>
              <a:rPr lang="en" sz="1400">
                <a:solidFill>
                  <a:srgbClr val="5A5A5A"/>
                </a:solidFill>
              </a:rPr>
              <a:t>“cascade=true” propagates invalidation to all related access and refresh tokens</a:t>
            </a:r>
            <a:endParaRPr sz="1400">
              <a:solidFill>
                <a:srgbClr val="5A5A5A"/>
              </a:solidFill>
            </a:endParaRPr>
          </a:p>
        </p:txBody>
      </p:sp>
      <p:sp>
        <p:nvSpPr>
          <p:cNvPr id="267" name="Google Shape;267;p42"/>
          <p:cNvSpPr txBox="1"/>
          <p:nvPr/>
        </p:nvSpPr>
        <p:spPr>
          <a:xfrm>
            <a:off x="319725" y="1857300"/>
            <a:ext cx="8032800" cy="19464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 standalone="yes"?&gt;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async="false" continueOnError="false" enabled="true" name="InvalidateToken"&gt;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&lt;DisplayName&gt;OAuth </a:t>
            </a: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Invalidate</a:t>
            </a: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Token&lt;/DisplayName&gt;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</a:t>
            </a: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InvalidateToken</a:t>
            </a: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&lt;/Operation&gt;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&lt;Tokens&gt;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&lt;Token type="accesstoken" cascade="true"&gt;request.queryparam.access_token&lt;/Token&gt;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	 &lt;Token type="refreshtoken" cascade="true"&gt;request.queryparam.refresh_token&lt;/Token&gt;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&lt;/Tokens&gt;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idx="4294967295" type="title"/>
          </p:nvPr>
        </p:nvSpPr>
        <p:spPr>
          <a:xfrm>
            <a:off x="167100" y="3699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Access token attributes</a:t>
            </a:r>
            <a:endParaRPr sz="3000"/>
          </a:p>
        </p:txBody>
      </p:sp>
      <p:sp>
        <p:nvSpPr>
          <p:cNvPr id="273" name="Google Shape;273;p43"/>
          <p:cNvSpPr txBox="1"/>
          <p:nvPr>
            <p:ph idx="4294967295" type="body"/>
          </p:nvPr>
        </p:nvSpPr>
        <p:spPr>
          <a:xfrm>
            <a:off x="176225" y="1125675"/>
            <a:ext cx="8577600" cy="3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Char char="●"/>
            </a:pPr>
            <a:r>
              <a:rPr lang="en">
                <a:solidFill>
                  <a:srgbClr val="5A5A5A"/>
                </a:solidFill>
              </a:rPr>
              <a:t>Access/refresh tokens and authorization codes can contain attributes</a:t>
            </a:r>
            <a:endParaRPr>
              <a:solidFill>
                <a:srgbClr val="5A5A5A"/>
              </a:solidFill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319725" y="1639750"/>
            <a:ext cx="8434200" cy="2817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 standalone="yes"?&gt;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async="false" continueOnError="false" enabled="true" name="oauth-generate-token"&gt;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&lt;DisplayName&gt;OAuth Generate  Token&lt;/DisplayName&gt;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&lt;Operation&gt;GenerateAccessToken&lt;/Operation&gt;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&lt;ExpiresIn&gt;86400000&lt;/ExpiresIn&gt;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&lt;SupportedGrantTypes&gt;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&lt;GrantType&gt;client_credentials&lt;/GrantType&gt;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&lt;/SupportedGrantTypes&gt;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&lt;GrantType&gt;request.queryparam.grant_type&lt;/GrantType&gt;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&lt;Attributes&gt;</a:t>
            </a:r>
            <a:endParaRPr b="1"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&lt;Attribute name=”attr_name1” ref=”flow.variable” display="true|false"&gt;value1&lt;/Attribute&gt;</a:t>
            </a:r>
            <a:endParaRPr b="1"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&lt;Attribute name=”attr_name2” ref=”flow.variable” display="true|false"&gt;value2&lt;/Attribute&gt;</a:t>
            </a:r>
            <a:endParaRPr b="1"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&lt;/Attributes&gt;</a:t>
            </a:r>
            <a:endParaRPr b="1"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idx="4294967295" type="title"/>
          </p:nvPr>
        </p:nvSpPr>
        <p:spPr>
          <a:xfrm>
            <a:off x="167100" y="369975"/>
            <a:ext cx="8881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3000"/>
              <a:t>GetOAuthV2Info to retrieve access token attributes</a:t>
            </a:r>
            <a:endParaRPr sz="3000"/>
          </a:p>
        </p:txBody>
      </p:sp>
      <p:sp>
        <p:nvSpPr>
          <p:cNvPr id="280" name="Google Shape;280;p44"/>
          <p:cNvSpPr txBox="1"/>
          <p:nvPr>
            <p:ph idx="4294967295" type="body"/>
          </p:nvPr>
        </p:nvSpPr>
        <p:spPr>
          <a:xfrm>
            <a:off x="167100" y="1125675"/>
            <a:ext cx="85776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GetOAuthV2Info used to retrieve general info about an access token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GetOAuthV2Info is usually not needed – the OAuthV2 VerifyAccessToken operation now populates similar variables</a:t>
            </a:r>
            <a:endParaRPr sz="14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319725" y="2173750"/>
            <a:ext cx="8434200" cy="6597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&lt;GetOAuthV2Info name="GetTokenAttributes"&gt;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&lt;AccessToken ref="request.queryparam.access_token"&gt;&lt;/AccessToken&gt;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&lt;/GetOAuthV2Info&gt;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2" name="Google Shape;282;p44"/>
          <p:cNvPicPr preferRelativeResize="0"/>
          <p:nvPr/>
        </p:nvPicPr>
        <p:blipFill rotWithShape="1">
          <a:blip r:embed="rId3">
            <a:alphaModFix/>
          </a:blip>
          <a:srcRect b="0" l="0" r="0" t="11433"/>
          <a:stretch/>
        </p:blipFill>
        <p:spPr>
          <a:xfrm>
            <a:off x="304800" y="2890050"/>
            <a:ext cx="6359599" cy="16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idx="4294967295" type="title"/>
          </p:nvPr>
        </p:nvSpPr>
        <p:spPr>
          <a:xfrm>
            <a:off x="167100" y="369975"/>
            <a:ext cx="8577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SetOAuthV2Info to set access token attributes</a:t>
            </a:r>
            <a:endParaRPr sz="3000"/>
          </a:p>
        </p:txBody>
      </p:sp>
      <p:sp>
        <p:nvSpPr>
          <p:cNvPr id="288" name="Google Shape;288;p45"/>
          <p:cNvSpPr txBox="1"/>
          <p:nvPr>
            <p:ph idx="4294967295" type="body"/>
          </p:nvPr>
        </p:nvSpPr>
        <p:spPr>
          <a:xfrm>
            <a:off x="167100" y="1125675"/>
            <a:ext cx="85776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SetOAuthV2Info can be used to set attributes on an access token</a:t>
            </a:r>
            <a:endParaRPr sz="1400"/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which can then be retrieved by validating the token</a:t>
            </a:r>
            <a:endParaRPr sz="1400"/>
          </a:p>
        </p:txBody>
      </p:sp>
      <p:sp>
        <p:nvSpPr>
          <p:cNvPr id="289" name="Google Shape;289;p45"/>
          <p:cNvSpPr txBox="1"/>
          <p:nvPr/>
        </p:nvSpPr>
        <p:spPr>
          <a:xfrm>
            <a:off x="319725" y="1482475"/>
            <a:ext cx="8434200" cy="13314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&lt;SetOAuthV2Info name="SetOAuthV2Info"&gt; 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&lt;AccessToken ref="request.queryparam.access_token"&gt;&lt;/AccessToken&gt;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&lt;Attributes&gt;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&lt;Attribute name="myAttribute1"&gt;foo&lt;/Attribute&gt;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&lt;Attribute name="myAttribute2"&gt;baaz&lt;/Attribute&gt;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&lt;/Attributes&gt;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&lt;/SetOAuthV2Info&gt;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0" name="Google Shape;290;p45"/>
          <p:cNvPicPr preferRelativeResize="0"/>
          <p:nvPr/>
        </p:nvPicPr>
        <p:blipFill rotWithShape="1">
          <a:blip r:embed="rId3">
            <a:alphaModFix/>
          </a:blip>
          <a:srcRect b="66172" l="0" r="0" t="0"/>
          <a:stretch/>
        </p:blipFill>
        <p:spPr>
          <a:xfrm>
            <a:off x="319725" y="3164625"/>
            <a:ext cx="8434200" cy="1228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/>
        </p:nvSpPr>
        <p:spPr>
          <a:xfrm>
            <a:off x="0" y="187820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