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Diego Zuluag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8-03-21T15:24:04.444">
    <p:pos x="6000" y="0"/>
    <p:text>+hanselm@google.com adding slides to handle issue with authenticated requests to backend. PUT vs GET in BaaS. WDYT?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1acd01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21acd01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ab8b5083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ab8b5083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aad155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17aad155a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179bae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179bae2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1a9498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21a9498c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1a9499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221a94994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4a985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44a98519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6fac4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56fac43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6fac43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56fac433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6fac43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56fac433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6" name="Google Shape;96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10" name="Google Shape;110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7" name="Google Shape;117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3" name="Google Shape;133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4" name="Google Shape;134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5" name="Google Shape;13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3" name="Google Shape;14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8" name="Google Shape;14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7" name="Google Shape;15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62" name="Google Shape;162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3" name="Google Shape;16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72" name="Google Shape;172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3" name="Google Shape;173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4" name="Google Shape;17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7" name="Google Shape;177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9" name="Google Shape;179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0" name="Google Shape;18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8" name="Google Shape;18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9" name="Google Shape;19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" name="Google Shape;184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5" name="Google Shape;185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9" name="Google Shape;189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90" name="Google Shape;190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91" name="Google Shape;191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2" name="Google Shape;19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6" name="Google Shape;196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7" name="Google Shape;19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8" name="Google Shape;19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201" name="Google Shape;201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4" name="Google Shape;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3" name="Google Shape;22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4" name="Google Shape;23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4" name="Google Shape;24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6" name="Google Shape;26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7" name="Google Shape;27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8" name="Google Shape;28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2" name="Google Shape;24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7" name="Google Shape;24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0" name="Google Shape;26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1" name="Google Shape;26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2" name="Google Shape;27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0" name="Google Shape;28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7" name="Google Shape;28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7" name="Google Shape;29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3" name="Google Shape;303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" name="Google Shape;34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9" name="Google Shape;30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5" name="Google Shape;31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9" name="Google Shape;319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20" name="Google Shape;320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21" name="Google Shape;321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6" name="Google Shape;326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7" name="Google Shape;327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8" name="Google Shape;32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2" name="Google Shape;332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4" name="Google Shape;334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7" name="Google Shape;337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8" name="Google Shape;338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9" name="Google Shape;339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42" name="Google Shape;342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4" name="Google Shape;344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5" name="Google Shape;345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6" name="Google Shape;346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7" name="Google Shape;347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51" name="Google Shape;351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3" name="Google Shape;353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4" name="Google Shape;354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5" name="Google Shape;355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6" name="Google Shape;356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7" name="Google Shape;3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40" name="Google Shape;40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42" name="Google Shape;42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43" name="Google Shape;43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4" name="Google Shape;44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0" name="Google Shape;50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51" name="Google Shape;51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2" name="Google Shape;52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5" name="Google Shape;55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" name="Google Shape;56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7" name="Google Shape;57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62" name="Google Shape;62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6" name="Google Shape;76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83" name="Google Shape;83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apigee-edu-test.apigee.net/retail/v1/product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Lab - Using your Access Token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60"/>
          <p:cNvSpPr txBox="1"/>
          <p:nvPr>
            <p:ph idx="4294967295" type="body"/>
          </p:nvPr>
        </p:nvSpPr>
        <p:spPr>
          <a:xfrm>
            <a:off x="410000" y="814625"/>
            <a:ext cx="8352900" cy="3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Add the access token as "Authorization: Bearer " header to your request: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Request: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http://&lt;yourOrg&gt;-test.apigee.net/retail/v1/products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Header: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Authorization: Bearer 4WCAchNNtVyK8JsACl1HP7mlWW1X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Test your API call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Once you have validated an access_token successfully, remove the Oauth Validation, and replace it with the APIKey Validation policy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30187" lvl="1" marL="57308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–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(So we don’t have to keep getting new tokens for the remaining labs...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Wherein 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52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We realize that APP Keys are still not as secure as we would like, and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Deploy an "Oauth" proxy to generate limited time tokens for us, and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77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2087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Reconfigure our Verification to use a token, instead of an API Key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b="1" sz="24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t/>
            </a:r>
            <a:endParaRPr sz="2000">
              <a:solidFill>
                <a:srgbClr val="5A5A5A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Oauth proxy needs a Basic Authentication header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53"/>
          <p:cNvSpPr txBox="1"/>
          <p:nvPr>
            <p:ph idx="4294967295" type="body"/>
          </p:nvPr>
        </p:nvSpPr>
        <p:spPr>
          <a:xfrm>
            <a:off x="228600" y="814625"/>
            <a:ext cx="88221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41287" lvl="0" marL="2301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Generate a </a:t>
            </a:r>
            <a:r>
              <a:rPr i="1" lang="en-US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base64 encoded clientId:clientSecret 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to receive an access_token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2" marL="9159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google "base64 encode"; select an online encoder or use Postman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92087" lvl="2" marL="9159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Char char="•"/>
            </a:pP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clip Consumer Key and Consumer Secret from your DevApp: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spcBef>
                <a:spcPts val="1500"/>
              </a:spcBef>
              <a:spcAft>
                <a:spcPts val="240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4838"/>
            <a:ext cx="9144001" cy="1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Access Tokens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4"/>
          <p:cNvSpPr txBox="1"/>
          <p:nvPr>
            <p:ph idx="4294967295" type="body"/>
          </p:nvPr>
        </p:nvSpPr>
        <p:spPr>
          <a:xfrm>
            <a:off x="381000" y="814625"/>
            <a:ext cx="83820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9266" lvl="0" marL="2301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Pass the b64encoded string as a Basic Auth Token to retrieve an access token: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4966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44"/>
              <a:buFont typeface="Arial"/>
              <a:buNone/>
            </a:pPr>
            <a:r>
              <a:t/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Request: POST</a:t>
            </a:r>
            <a:endParaRPr b="1"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https://&lt;yourOrg&gt;-test.apigee.net/oauth/client_credential/accesstoken?grant_type=client_credentials</a:t>
            </a:r>
            <a:endParaRPr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Header: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2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Authorization: Basic </a:t>
            </a:r>
            <a:r>
              <a:rPr lang="en-US" sz="18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&lt;your_b64_encoded_clientId:clientSecret⇒</a:t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2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189266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Char char="•"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Capture the access_token: 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0187" lvl="1" marL="5730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1800"/>
              <a:buChar char="–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	- e.g.:	"access_token" : "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4WCAchNNtVyK8JsACl1HP7mlWW1X</a:t>
            </a: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",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74966" lvl="0" marL="230187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A5A5A"/>
              </a:buClr>
              <a:buSzPts val="2444"/>
              <a:buFont typeface="Arial"/>
              <a:buNone/>
            </a:pPr>
            <a:r>
              <a:t/>
            </a:r>
            <a:endParaRPr sz="2400">
              <a:solidFill>
                <a:srgbClr val="5A5A5A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Using Access Tokens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55"/>
          <p:cNvSpPr txBox="1"/>
          <p:nvPr>
            <p:ph idx="4294967295" type="body"/>
          </p:nvPr>
        </p:nvSpPr>
        <p:spPr>
          <a:xfrm>
            <a:off x="381000" y="764950"/>
            <a:ext cx="83820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Replace the Validate API Key policy with an Oauth Policy to validate the access_token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&lt;OAuthV2 async="false" continueOnError="false" enabled="true" name="OAuth-v20-1"&gt;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&lt;DisplayName&gt;OAuth v2.0-1&lt;/DisplayName&gt;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&lt;Properties/&gt;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&lt;Attributes/&gt;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&lt;ExternalAuthorization&gt;false&lt;/ExternalAuthorization&gt;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&lt;Operation&gt;</a:t>
            </a:r>
            <a:r>
              <a:rPr lang="en-US" sz="1400">
                <a:solidFill>
                  <a:srgbClr val="FD2A00"/>
                </a:solidFill>
                <a:latin typeface="Roboto"/>
                <a:ea typeface="Roboto"/>
                <a:cs typeface="Roboto"/>
                <a:sym typeface="Roboto"/>
              </a:rPr>
              <a:t>VerifyAccessToken</a:t>
            </a: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&lt;/Operation&gt;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&lt;SupportedGrantTypes/&gt;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&lt;GenerateResponse enabled="true"/&gt;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&lt;Tokens/&gt;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&lt;/OAuthV2&gt;</a:t>
            </a:r>
            <a:endParaRPr sz="1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Remove the </a:t>
            </a: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Access Token after Verification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6"/>
          <p:cNvSpPr txBox="1"/>
          <p:nvPr>
            <p:ph idx="4294967295" type="body"/>
          </p:nvPr>
        </p:nvSpPr>
        <p:spPr>
          <a:xfrm>
            <a:off x="381000" y="764950"/>
            <a:ext cx="83820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Roboto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Once the OAuth token is verified, you should remove the token from the request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Roboto Light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Otherwise, the token is sent to the backend API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5750" lvl="0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Roboto Light"/>
              <a:buChar char="•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Use an AssignMessage policy to remove the Authorization header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&lt;?xml version="1.0" encoding="UTF-8" standalone="yes"?&gt;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&lt;AssignMessage async="false" continueOnError="false" enabled="true" name="AMRemoveAuthHeader"&gt;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&lt;DisplayName&gt;AMRemoveAuthHeader&lt;/DisplayName&gt;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&lt;Properties/&gt;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&lt;Remove&gt;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&lt;Headers&gt;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    &lt;Header name="Authorization"/&gt;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    &lt;/Headers&gt;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&lt;/Remove&gt;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&lt;IgnoreUnresolvedVariables&gt;true&lt;/IgnoreUnresolvedVariables&gt;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&lt;AssignTo createNew="false" transport="http" type="request"/&gt;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&lt;/AssignMessage&gt;</a:t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sure access token is not leaked to the backend...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7"/>
          <p:cNvSpPr txBox="1"/>
          <p:nvPr>
            <p:ph idx="4294967295" type="body"/>
          </p:nvPr>
        </p:nvSpPr>
        <p:spPr>
          <a:xfrm>
            <a:off x="381000" y="764950"/>
            <a:ext cx="83820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Roboto Light"/>
              <a:buChar char="●"/>
            </a:pPr>
            <a:r>
              <a:rPr lang="en-US" sz="2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You may run into this error. Why?</a:t>
            </a:r>
            <a:endParaRPr sz="2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{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"error": "auth_bad_access_token",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"timestamp": 1521639922779,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"duration": 0,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"error_description": "Unable to authenticate due to corrupt access token",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   "exception": "org.apache.</a:t>
            </a:r>
            <a:r>
              <a:rPr b="1" lang="en-U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usergrid</a:t>
            </a: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.rest.exceptions.SecurityException"</a:t>
            </a:r>
            <a:endParaRPr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sure access token is not leaked to the backend...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58"/>
          <p:cNvSpPr txBox="1"/>
          <p:nvPr>
            <p:ph idx="4294967295" type="body"/>
          </p:nvPr>
        </p:nvSpPr>
        <p:spPr>
          <a:xfrm>
            <a:off x="381000" y="764950"/>
            <a:ext cx="83820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400"/>
              <a:buFont typeface="Roboto"/>
              <a:buChar char="●"/>
            </a:pPr>
            <a:r>
              <a:rPr lang="en-US" sz="24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the Authorization Header in the Target Preflow</a:t>
            </a:r>
            <a:endParaRPr sz="2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&lt;?xml version="1.0" encoding="UTF-8" standalone="yes"?&gt;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&lt;AssignMessage async="false" continueOnError="false" enabled="false" name="Assign-Message-Remove-Authorization-Header"&gt;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&lt;DisplayName&gt;Assign Message-Remove-Authorization-Header&lt;/DisplayName&gt;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&lt;Properties/&gt;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&lt;Remove&gt;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&lt;Headers&gt;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&lt;Header name="Authorization"/&gt;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&lt;/Headers&gt;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&lt;/Remove&gt;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&lt;IgnoreUnresolvedVariables&gt;true&lt;/IgnoreUnresolvedVariables&gt;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&lt;AssignTo createNew="false" transport="http" type="request"/&gt;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&lt;/AssignMessage&gt;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9"/>
          <p:cNvSpPr txBox="1"/>
          <p:nvPr>
            <p:ph idx="4294967295" type="title"/>
          </p:nvPr>
        </p:nvSpPr>
        <p:spPr>
          <a:xfrm>
            <a:off x="228600" y="342900"/>
            <a:ext cx="8282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Helvetica Neue"/>
              <a:buNone/>
            </a:pPr>
            <a:r>
              <a:rPr lang="en-US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sure access token is not leaked to the backend...</a:t>
            </a:r>
            <a:endParaRPr b="0" i="0" sz="2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59"/>
          <p:cNvSpPr txBox="1"/>
          <p:nvPr>
            <p:ph idx="4294967295" type="body"/>
          </p:nvPr>
        </p:nvSpPr>
        <p:spPr>
          <a:xfrm>
            <a:off x="228600" y="764950"/>
            <a:ext cx="84219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200"/>
              <a:buFont typeface="Roboto Light"/>
              <a:buChar char="●"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This breaks PUT /products/*. So do not execute AssignMessage policy.</a:t>
            </a:r>
            <a:endParaRPr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59"/>
          <p:cNvSpPr txBox="1"/>
          <p:nvPr>
            <p:ph idx="4294967295" type="body"/>
          </p:nvPr>
        </p:nvSpPr>
        <p:spPr>
          <a:xfrm>
            <a:off x="381000" y="1374550"/>
            <a:ext cx="4845300" cy="31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&lt;Flows&gt;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&lt;Flow name="Flow-PUT-Product"&gt;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&lt;Description/&gt;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&lt;Request&gt;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&lt;Step&gt;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    &lt;Name&gt;Flow-Callout-Set-Backend-Credentials&lt;/Name&gt;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&lt;/Step&gt;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&lt;/Request&gt;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&lt;Response/&gt;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&lt;Condition&gt;(proxy.pathsuffix MatchesPath "/products/*") and (request.verb = "PUT")&lt;/Condition&gt;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&lt;/Flow&gt;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   &lt;/Flows&gt;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A5A5A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200">
              <a:solidFill>
                <a:srgbClr val="5A5A5A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17" name="Google Shape;4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325" y="1258400"/>
            <a:ext cx="3768925" cy="25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