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25C6B0-5C6B-44BA-8C5F-4E82246500BD}">
  <a:tblStyle styleId="{0A25C6B0-5C6B-44BA-8C5F-4E8224650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11727c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c11727c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11727c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11727c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11727c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11727c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11727c3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11727c3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11727c3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11727c3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11727c3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11727c3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11727c3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11727c3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Protection against content based attacks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544825" y="603200"/>
            <a:ext cx="78222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Protection against content based attacks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content is a significant attack vector used by malicious API consumers.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threat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threat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general content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services provides a set of policy types to mitigate the potential for your backend services to be compromised by attackers or by malformed request payloads.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541000" y="645475"/>
            <a:ext cx="44976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Content based security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538925" y="18117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threat protection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attacks attempt to use structures that overwhelm JSON parsers to crash a service and induce application-level denial-of-service attacks.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JSONThreatProtection Policy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3317250" y="18117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threat protection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attacks attempt to use structures that overwhelm XML parsers to crash a service and induce application-level denial-of-service attacks.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XMLThreatProtection Policy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6095574" y="18117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General content protection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content-based attacks use specific constructs in HTTP headers, query parameters, or payload content to attempt to execute code.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example is SQL-injection attacks.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RegularExpressionProtection Policy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42"/>
          <p:cNvCxnSpPr/>
          <p:nvPr/>
        </p:nvCxnSpPr>
        <p:spPr>
          <a:xfrm>
            <a:off x="3107175" y="18371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2"/>
          <p:cNvCxnSpPr/>
          <p:nvPr/>
        </p:nvCxnSpPr>
        <p:spPr>
          <a:xfrm>
            <a:off x="5887700" y="18371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324300" y="176750"/>
            <a:ext cx="43521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threat protection policy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APIs that support JavaScript object notation (JSON) are vulnerable to content-level attacks.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Simple JSON attacks attempt to use structures that overwhelm JSON parsers to crash a service and induce application-level denial-of-service attacks.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JSONThreatProtection policy minimizes the risk posed by content-level attacks by enabling you to specify limits on various JSON structures, such as arrays and strings.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 settings are optional and should be tuned to optimize your service requirements against potential vulnerabilities.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4676400" y="2073775"/>
            <a:ext cx="4378200" cy="1764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&lt;JSONThreatProtection async="false" continueOnError="false" enabled="true" name="JSON-Threat-Protection-1"&gt;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&lt;DisplayName&gt;JSON Threat Protection 1&lt;/DisplayName&gt;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&lt;ArrayElementCount&gt;20&lt;/ArrayElementCount&gt;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&lt;ContainerDepth&gt;10&lt;/ContainerDepth&gt;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&lt;ObjectEntryCount&gt;15&lt;/ObjectEntryCount&gt;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&lt;ObjectEntryNameLength&gt;50&lt;/ObjectEntryNameLength&gt;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&lt;Source&gt;request&lt;/Source&gt;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&lt;StringValueLength&gt;500&lt;/StringValueLength&gt;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&lt;/JSONThreatProtection&gt;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324300" y="176750"/>
            <a:ext cx="43521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threat protection policy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Address XML vulnerabilities and minimize attacks on your API.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Optionally, detect XML payload attacks based on configured limits.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Screen against XML threats using the following approaches: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messages against an XML schema (.xsd)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Evaluate message content for specific blacklisted keywords or patterns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Detect corrupt or malformed messages before those messages are parsed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4676400" y="405350"/>
            <a:ext cx="4378200" cy="4386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&lt;XMLThreatProtection async="false" continueOnError="false" enabled="true" name="XML-Threat-Protection-1"&gt;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&lt;DisplayName&gt;XML Threat Protection 1&lt;/DisplayName&gt;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&lt;NameLimits&gt;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&lt;Element&gt;10&lt;/Element&gt;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&lt;Attribute&gt;10&lt;/Attribute&gt;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&lt;NamespacePrefix&gt;10&lt;/NamespacePrefix&gt;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&lt;ProcessingInstructionTarget&gt;10&lt;/ProcessingInstructionTarget&gt;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&lt;/NameLimits&gt;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&lt;Source&gt;request&lt;/Source&gt;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&lt;StructureLimits&gt;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&lt;NodeDepth&gt;5&lt;/NodeDepth&gt;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&lt;AttributeCountPerElement&gt;2&lt;/AttributeCountPerElement&gt;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&lt;NamespaceCountPerElement&gt;3&lt;/NamespaceCountPerElement&gt;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&lt;ChildCount includeComment="true" includeElement="true" includeProcessingInstruction="true" includeText="true"&gt;3&lt;/ChildCount&gt;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&lt;/StructureLimits&gt;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&lt;ValueLimits&gt;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&lt;Text&gt;15&lt;/Text&gt;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&lt;Attribute&gt;10&lt;/Attribute&gt;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&lt;NamespaceURI&gt;10&lt;/NamespaceURI&gt;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&lt;Comment&gt;10&lt;/Comment&gt;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&lt;ProcessingInstructionData&gt;10&lt;/ProcessingInstructionData&gt;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&lt;/ValueLimits&gt; 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&lt;/XMLThreatProtection&gt;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>
            <a:off x="324300" y="176750"/>
            <a:ext cx="43521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Regular expression protection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content-based attacks use specific constructs in HTTP headers, query parameters, or payload content to attempt to execute code.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example is SQL injection attacks.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Such attacks can be mitigated using the RegularExpressionProtection Policy type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Extracts information from a message (for example, URI Path, Query Param, Header, Form Param, Variable, XML Payload, or JSON Payload) and evaluates that content against predefined regular expressions.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any specified regular expressions evaluate to true, the message is considered a threat and is rejected.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4676400" y="176750"/>
            <a:ext cx="4378200" cy="4687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&lt;RegularExpressionProtection async="false" continueOnError="false" enabled="true" name="Regular-Expression-Protection-1"&gt;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&lt;DisplayName&gt;Regular Expression Protection 1&lt;/DisplayName&gt;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&lt;Source&gt;response&lt;/Source&gt;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&lt;IgnoreUnresolvedVariables&gt;false&lt;/IgnoreUnresolvedVariables&gt;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&lt;URIPath&gt;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&lt;/URIPath&gt;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&lt;QueryParam name="a-query-param"&gt;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&lt;/QueryParam&gt;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&lt;Header name="a-header"&gt;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&lt;/Header&gt;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&lt;FormParam name="a-form-param"&gt;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&lt;/FormParam&gt;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&lt;Variable name="request.content"&gt;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&lt;/Variable&gt;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&lt;XMLPayload&gt;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&lt;Namespaces&gt;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&lt;Namespace prefix="apigee"&gt;http://www.apigee.com&lt;/Namespace&gt;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&lt;/Namespaces&gt;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&lt;XPath&gt;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&lt;Expression&gt;/apigee:Greeting/apigee:User&lt;/Expression&gt;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&lt;Type&gt;string&lt;/Type&gt;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&lt;/XPath&gt;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&lt;/XMLPayload&gt;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&lt;JSONPayload&gt;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&lt;JSONPath&gt;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&lt;Expression&gt;$.store.book[*].author&lt;/Expression&gt;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    &lt;Pattern&gt;REGEX PATTERN&lt;/Pattern&gt;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 &lt;/JSONPath&gt;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&lt;/JSONPayload&gt;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&lt;/RegularExpressionProtection&gt;</a:t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324300" y="317825"/>
            <a:ext cx="84579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 blacklist patterns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Because we configure policies in XML, your Regular Expressions must be URL Encoded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1" name="Google Shape;291;p46"/>
          <p:cNvGraphicFramePr/>
          <p:nvPr/>
        </p:nvGraphicFramePr>
        <p:xfrm>
          <a:off x="800788" y="13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{0A25C6B0-5C6B-44BA-8C5F-4E82246500BD}</a:tableStyleId>
              </a:tblPr>
              <a:tblGrid>
                <a:gridCol w="2055100"/>
                <a:gridCol w="5449825"/>
              </a:tblGrid>
              <a:tr h="336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2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7BAA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 Expression</a:t>
                      </a:r>
                      <a:endParaRPr b="1" sz="12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7BAAF7"/>
                    </a:solidFill>
                  </a:tcPr>
                </a:tc>
              </a:tr>
              <a:tr h="33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Injection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[\s]*((delete)|(exec)|(drop\s*table)|(insert)|(shutdown)|(update)|(\bor\b))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2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Server-Side Include Injection	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&lt;!--\s*&lt;!--(include|exec|echo|config|printenv)\s+.*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 encoded: &amp;lt;!--\s*&amp;lt;!--(include|exec|echo|config|printenv)\s+.*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6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XPath Abbreviated Syntax Injection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(/(@?[\w_?\w:\*]+(\+\])*)?)+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6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XPath Expanded Syntax Injection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/?(ancestor(-or-self)?|descendant(-or-self)?|following(-sibling))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Injection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&lt;\s*script\b[^&gt;]*&gt;[^&lt;]+&lt;\s*/\s*script\s*&gt;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 encoded: &amp;lt;\s*script\b[^&amp;gt;]*&amp;gt;[^&amp;lt;]+&amp;lt;\s*/\s*script\s*&amp;gt;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3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Exception Injection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.*Exception in thread.*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324300" y="176750"/>
            <a:ext cx="83022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validation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Validates a message and reject it if it does not conform to the specified requirements.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this policy to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any XML message against an XSD schema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SOAP messages against a WSDL definition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confirm JSON or XML is well-formed, based on content-type (if &lt;ResourceURL&gt; element is omitted)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1018325" y="2523025"/>
            <a:ext cx="6161700" cy="1443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&lt;MessageValidation name="myPolicy"&gt;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&lt;Source&gt;mymessage&lt;/Source&gt;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&lt;ResourceURL&gt;xsd://sample&lt;/ResourceURL&gt;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&lt;SOAPMessage version="1.1/1.2"/&gt;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&lt;Element namespace="http://finance.com/2000"&gt;PurchaseOrder&lt;/Element&gt;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&lt;/MessageValidation&gt;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