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3"/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c1caffb8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c1caffb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c1caffb8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c1caffb8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c12882d9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c12882d9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c12882d9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c12882d9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c12882d97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c12882d97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c12882d97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c12882d9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4c340ef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24c340ef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4c340ef5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4c340ef5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c1caffb8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c1caffb8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c12882d9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c12882d9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c12882d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c12882d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c12882d97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c12882d97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c1caffb8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c1caffb8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97b724f9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97b724f9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c12882d9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c12882d9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c12882d9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c12882d9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12882d97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12882d97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1caffb8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1caffb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1c1caffb8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12882d9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12882d9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c12882d9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c12882d9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c1caffb8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c1caffb8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Google Shape;71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Google Shape;77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Google Shape;82;p1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Google Shape;83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4" name="Google Shape;8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Google Shape;87;p1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3" name="Google Shape;17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3" name="Google Shape;18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9" name="Google Shape;18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5" name="Google Shape;19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01" name="Google Shape;2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Google Shape;205;p3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Google Shape;206;p3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Google Shape;207;p3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12" name="Google Shape;212;p3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Google Shape;213;p3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Google Shape;21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Google Shape;218;p3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Google Shape;219;p3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Google Shape;220;p3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Google Shape;223;p3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Google Shape;224;p3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Google Shape;225;p3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Google Shape;228;p3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Google Shape;230;p3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1" name="Google Shape;231;p3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Google Shape;232;p3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Google Shape;2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8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Google Shape;237;p38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Google Shape;239;p38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Google Shape;240;p3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41" name="Google Shape;241;p3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Google Shape;242;p3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Google Shape;24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1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42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57" name="Google Shape;257;p42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58" name="Google Shape;258;p42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59" name="Google Shape;259;p42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43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63" name="Google Shape;263;p43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3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5" name="Google Shape;265;p43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66" name="Google Shape;266;p43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67" name="Google Shape;267;p43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68" name="Google Shape;26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3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4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3" name="Google Shape;273;p4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74" name="Google Shape;274;p4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75" name="Google Shape;275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45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79" name="Google Shape;279;p45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80" name="Google Shape;280;p45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81" name="Google Shape;281;p45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82" name="Google Shape;282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83" name="Google Shape;283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4" name="Google Shape;284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85" name="Google Shape;285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5696" cy="17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89" name="Google Shape;289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90" name="Google Shape;290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91" name="Google Shape;291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94" name="Google Shape;294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95" name="Google Shape;295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96" name="Google Shape;296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3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0" name="Google Shape;300;p4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4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302" name="Google Shape;302;p4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3" name="Google Shape;303;p4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4" name="Google Shape;304;p4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5" name="Google Shape;305;p4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6" name="Google Shape;306;p4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07" name="Google Shape;307;p4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4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4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4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4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2" name="Google Shape;312;p4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4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4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15" name="Google Shape;315;p4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316" name="Google Shape;316;p4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7" name="Google Shape;317;p4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8" name="Google Shape;318;p4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9" name="Google Shape;319;p4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0" name="Google Shape;320;p4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1" name="Google Shape;321;p4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2" name="Google Shape;322;p4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323" name="Google Shape;323;p4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4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6" name="Google Shape;326;p4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329" name="Google Shape;329;p5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0" name="Google Shape;330;p5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5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(white)" showMasterSp="0">
  <p:cSld name="Title Slide (white)"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>
            <p:ph type="ctrTitle"/>
          </p:nvPr>
        </p:nvSpPr>
        <p:spPr>
          <a:xfrm>
            <a:off x="713931" y="1872985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334" name="Google Shape;334;p51"/>
          <p:cNvSpPr txBox="1"/>
          <p:nvPr>
            <p:ph idx="1" type="body"/>
          </p:nvPr>
        </p:nvSpPr>
        <p:spPr>
          <a:xfrm>
            <a:off x="713931" y="3034269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5" name="Google Shape;335;p51"/>
          <p:cNvSpPr/>
          <p:nvPr/>
        </p:nvSpPr>
        <p:spPr>
          <a:xfrm>
            <a:off x="2894440" y="4158827"/>
            <a:ext cx="929400" cy="1058400"/>
          </a:xfrm>
          <a:custGeom>
            <a:rect b="b" l="l" r="r" t="t"/>
            <a:pathLst>
              <a:path extrusionOk="0" h="120000" w="120000">
                <a:moveTo>
                  <a:pt x="116379" y="29792"/>
                </a:moveTo>
                <a:lnTo>
                  <a:pt x="58084" y="29792"/>
                </a:lnTo>
                <a:cubicBezTo>
                  <a:pt x="55356" y="29792"/>
                  <a:pt x="53677" y="27214"/>
                  <a:pt x="55041" y="25141"/>
                </a:cubicBezTo>
                <a:lnTo>
                  <a:pt x="67267" y="6492"/>
                </a:lnTo>
                <a:cubicBezTo>
                  <a:pt x="68264" y="5019"/>
                  <a:pt x="67686" y="3085"/>
                  <a:pt x="66007" y="2256"/>
                </a:cubicBezTo>
                <a:lnTo>
                  <a:pt x="63279" y="874"/>
                </a:lnTo>
                <a:cubicBezTo>
                  <a:pt x="61547" y="0"/>
                  <a:pt x="59396" y="506"/>
                  <a:pt x="58399" y="2026"/>
                </a:cubicBezTo>
                <a:lnTo>
                  <a:pt x="29278" y="46323"/>
                </a:lnTo>
                <a:cubicBezTo>
                  <a:pt x="27914" y="48396"/>
                  <a:pt x="24503" y="48396"/>
                  <a:pt x="23139" y="46323"/>
                </a:cubicBezTo>
                <a:lnTo>
                  <a:pt x="10861" y="27674"/>
                </a:lnTo>
                <a:cubicBezTo>
                  <a:pt x="9864" y="26201"/>
                  <a:pt x="7713" y="25694"/>
                  <a:pt x="6034" y="26523"/>
                </a:cubicBezTo>
                <a:lnTo>
                  <a:pt x="3305" y="27904"/>
                </a:lnTo>
                <a:cubicBezTo>
                  <a:pt x="1574" y="28779"/>
                  <a:pt x="996" y="30667"/>
                  <a:pt x="1993" y="32187"/>
                </a:cubicBezTo>
                <a:lnTo>
                  <a:pt x="31167" y="76485"/>
                </a:lnTo>
                <a:cubicBezTo>
                  <a:pt x="32531" y="78557"/>
                  <a:pt x="30800" y="81135"/>
                  <a:pt x="28071" y="81135"/>
                </a:cubicBezTo>
                <a:lnTo>
                  <a:pt x="3567" y="81135"/>
                </a:lnTo>
                <a:cubicBezTo>
                  <a:pt x="1574" y="81135"/>
                  <a:pt x="0" y="82563"/>
                  <a:pt x="0" y="84267"/>
                </a:cubicBezTo>
                <a:lnTo>
                  <a:pt x="0" y="87029"/>
                </a:lnTo>
                <a:cubicBezTo>
                  <a:pt x="0" y="88733"/>
                  <a:pt x="1574" y="90115"/>
                  <a:pt x="3567" y="90115"/>
                </a:cubicBezTo>
                <a:lnTo>
                  <a:pt x="61862" y="90115"/>
                </a:lnTo>
                <a:cubicBezTo>
                  <a:pt x="64591" y="90115"/>
                  <a:pt x="66270" y="92739"/>
                  <a:pt x="64905" y="94811"/>
                </a:cubicBezTo>
                <a:lnTo>
                  <a:pt x="52680" y="113461"/>
                </a:lnTo>
                <a:cubicBezTo>
                  <a:pt x="51683" y="114934"/>
                  <a:pt x="52260" y="116822"/>
                  <a:pt x="53992" y="117697"/>
                </a:cubicBezTo>
                <a:lnTo>
                  <a:pt x="56668" y="119079"/>
                </a:lnTo>
                <a:cubicBezTo>
                  <a:pt x="58399" y="119953"/>
                  <a:pt x="60550" y="119401"/>
                  <a:pt x="61547" y="117927"/>
                </a:cubicBezTo>
                <a:lnTo>
                  <a:pt x="90668" y="73630"/>
                </a:lnTo>
                <a:cubicBezTo>
                  <a:pt x="92033" y="71557"/>
                  <a:pt x="95443" y="71557"/>
                  <a:pt x="96808" y="73630"/>
                </a:cubicBezTo>
                <a:lnTo>
                  <a:pt x="109086" y="92279"/>
                </a:lnTo>
                <a:cubicBezTo>
                  <a:pt x="110083" y="93752"/>
                  <a:pt x="112234" y="94259"/>
                  <a:pt x="113965" y="93384"/>
                </a:cubicBezTo>
                <a:lnTo>
                  <a:pt x="116641" y="92003"/>
                </a:lnTo>
                <a:cubicBezTo>
                  <a:pt x="118373" y="91174"/>
                  <a:pt x="118950" y="89240"/>
                  <a:pt x="117953" y="87766"/>
                </a:cubicBezTo>
                <a:lnTo>
                  <a:pt x="88832" y="43468"/>
                </a:lnTo>
                <a:cubicBezTo>
                  <a:pt x="87468" y="41396"/>
                  <a:pt x="89147" y="38772"/>
                  <a:pt x="91875" y="38772"/>
                </a:cubicBezTo>
                <a:lnTo>
                  <a:pt x="116379" y="38772"/>
                </a:lnTo>
                <a:cubicBezTo>
                  <a:pt x="118373" y="38772"/>
                  <a:pt x="119947" y="37390"/>
                  <a:pt x="119947" y="35686"/>
                </a:cubicBezTo>
                <a:lnTo>
                  <a:pt x="119947" y="32924"/>
                </a:lnTo>
                <a:cubicBezTo>
                  <a:pt x="119947" y="31220"/>
                  <a:pt x="118373" y="29792"/>
                  <a:pt x="116379" y="29792"/>
                </a:cubicBezTo>
                <a:close/>
                <a:moveTo>
                  <a:pt x="59554" y="70959"/>
                </a:moveTo>
                <a:cubicBezTo>
                  <a:pt x="52627" y="70959"/>
                  <a:pt x="47013" y="66032"/>
                  <a:pt x="47013" y="59953"/>
                </a:cubicBezTo>
                <a:cubicBezTo>
                  <a:pt x="47013" y="53921"/>
                  <a:pt x="52627" y="48994"/>
                  <a:pt x="59554" y="48994"/>
                </a:cubicBezTo>
                <a:cubicBezTo>
                  <a:pt x="66480" y="48994"/>
                  <a:pt x="72041" y="53921"/>
                  <a:pt x="72041" y="59953"/>
                </a:cubicBezTo>
                <a:cubicBezTo>
                  <a:pt x="72041" y="66032"/>
                  <a:pt x="66480" y="70959"/>
                  <a:pt x="59554" y="70959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1"/>
          <p:cNvSpPr/>
          <p:nvPr/>
        </p:nvSpPr>
        <p:spPr>
          <a:xfrm>
            <a:off x="4656747" y="3622049"/>
            <a:ext cx="1393200" cy="1588500"/>
          </a:xfrm>
          <a:custGeom>
            <a:rect b="b" l="l" r="r" t="t"/>
            <a:pathLst>
              <a:path extrusionOk="0" h="120000" w="120000">
                <a:moveTo>
                  <a:pt x="116398" y="29831"/>
                </a:moveTo>
                <a:lnTo>
                  <a:pt x="58111" y="29831"/>
                </a:lnTo>
                <a:cubicBezTo>
                  <a:pt x="55384" y="29831"/>
                  <a:pt x="53671" y="27222"/>
                  <a:pt x="55034" y="25135"/>
                </a:cubicBezTo>
                <a:lnTo>
                  <a:pt x="67272" y="6506"/>
                </a:lnTo>
                <a:cubicBezTo>
                  <a:pt x="68286" y="5002"/>
                  <a:pt x="67692" y="3099"/>
                  <a:pt x="65979" y="2240"/>
                </a:cubicBezTo>
                <a:lnTo>
                  <a:pt x="63251" y="859"/>
                </a:lnTo>
                <a:cubicBezTo>
                  <a:pt x="61573" y="0"/>
                  <a:pt x="59405" y="521"/>
                  <a:pt x="58426" y="2025"/>
                </a:cubicBezTo>
                <a:lnTo>
                  <a:pt x="29265" y="46342"/>
                </a:lnTo>
                <a:cubicBezTo>
                  <a:pt x="27902" y="48398"/>
                  <a:pt x="24475" y="48398"/>
                  <a:pt x="23111" y="46342"/>
                </a:cubicBezTo>
                <a:lnTo>
                  <a:pt x="10874" y="27682"/>
                </a:lnTo>
                <a:cubicBezTo>
                  <a:pt x="9895" y="26209"/>
                  <a:pt x="7692" y="25687"/>
                  <a:pt x="6013" y="26547"/>
                </a:cubicBezTo>
                <a:lnTo>
                  <a:pt x="3286" y="27928"/>
                </a:lnTo>
                <a:cubicBezTo>
                  <a:pt x="1608" y="28787"/>
                  <a:pt x="1013" y="30690"/>
                  <a:pt x="1993" y="32194"/>
                </a:cubicBezTo>
                <a:lnTo>
                  <a:pt x="31153" y="76511"/>
                </a:lnTo>
                <a:cubicBezTo>
                  <a:pt x="32517" y="78567"/>
                  <a:pt x="30804" y="81176"/>
                  <a:pt x="28076" y="81176"/>
                </a:cubicBezTo>
                <a:lnTo>
                  <a:pt x="3531" y="81176"/>
                </a:lnTo>
                <a:cubicBezTo>
                  <a:pt x="1573" y="81176"/>
                  <a:pt x="0" y="82588"/>
                  <a:pt x="0" y="84306"/>
                </a:cubicBezTo>
                <a:lnTo>
                  <a:pt x="0" y="87038"/>
                </a:lnTo>
                <a:cubicBezTo>
                  <a:pt x="0" y="88757"/>
                  <a:pt x="1573" y="90168"/>
                  <a:pt x="3531" y="90168"/>
                </a:cubicBezTo>
                <a:lnTo>
                  <a:pt x="61853" y="90168"/>
                </a:lnTo>
                <a:cubicBezTo>
                  <a:pt x="64580" y="90168"/>
                  <a:pt x="66293" y="92777"/>
                  <a:pt x="64930" y="94833"/>
                </a:cubicBezTo>
                <a:lnTo>
                  <a:pt x="52657" y="113493"/>
                </a:lnTo>
                <a:cubicBezTo>
                  <a:pt x="51678" y="114966"/>
                  <a:pt x="52272" y="116869"/>
                  <a:pt x="53951" y="117728"/>
                </a:cubicBezTo>
                <a:lnTo>
                  <a:pt x="56678" y="119109"/>
                </a:lnTo>
                <a:cubicBezTo>
                  <a:pt x="58391" y="119969"/>
                  <a:pt x="60559" y="119478"/>
                  <a:pt x="61538" y="117974"/>
                </a:cubicBezTo>
                <a:lnTo>
                  <a:pt x="90699" y="73657"/>
                </a:lnTo>
                <a:cubicBezTo>
                  <a:pt x="92062" y="71570"/>
                  <a:pt x="95454" y="71570"/>
                  <a:pt x="96853" y="73657"/>
                </a:cubicBezTo>
                <a:lnTo>
                  <a:pt x="109090" y="92286"/>
                </a:lnTo>
                <a:cubicBezTo>
                  <a:pt x="110069" y="93790"/>
                  <a:pt x="112237" y="94281"/>
                  <a:pt x="113951" y="93421"/>
                </a:cubicBezTo>
                <a:lnTo>
                  <a:pt x="116678" y="92040"/>
                </a:lnTo>
                <a:cubicBezTo>
                  <a:pt x="118356" y="91181"/>
                  <a:pt x="118951" y="89278"/>
                  <a:pt x="117972" y="87805"/>
                </a:cubicBezTo>
                <a:lnTo>
                  <a:pt x="88811" y="43488"/>
                </a:lnTo>
                <a:cubicBezTo>
                  <a:pt x="87447" y="41401"/>
                  <a:pt x="89160" y="38792"/>
                  <a:pt x="91888" y="38792"/>
                </a:cubicBezTo>
                <a:lnTo>
                  <a:pt x="116398" y="38792"/>
                </a:lnTo>
                <a:cubicBezTo>
                  <a:pt x="118356" y="38792"/>
                  <a:pt x="119965" y="37411"/>
                  <a:pt x="119965" y="35693"/>
                </a:cubicBezTo>
                <a:lnTo>
                  <a:pt x="119965" y="32930"/>
                </a:lnTo>
                <a:cubicBezTo>
                  <a:pt x="119965" y="31212"/>
                  <a:pt x="118356" y="29831"/>
                  <a:pt x="116398" y="29831"/>
                </a:cubicBezTo>
                <a:close/>
                <a:moveTo>
                  <a:pt x="59545" y="70987"/>
                </a:moveTo>
                <a:cubicBezTo>
                  <a:pt x="52622" y="70987"/>
                  <a:pt x="47027" y="66046"/>
                  <a:pt x="47027" y="60000"/>
                </a:cubicBezTo>
                <a:cubicBezTo>
                  <a:pt x="47027" y="53923"/>
                  <a:pt x="52622" y="49012"/>
                  <a:pt x="59545" y="49012"/>
                </a:cubicBezTo>
                <a:cubicBezTo>
                  <a:pt x="66468" y="49012"/>
                  <a:pt x="72062" y="53923"/>
                  <a:pt x="72062" y="60000"/>
                </a:cubicBezTo>
                <a:cubicBezTo>
                  <a:pt x="72062" y="66046"/>
                  <a:pt x="66468" y="70987"/>
                  <a:pt x="59545" y="70987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7" name="Google Shape;337;p51"/>
          <p:cNvSpPr/>
          <p:nvPr/>
        </p:nvSpPr>
        <p:spPr>
          <a:xfrm>
            <a:off x="3863350" y="4597613"/>
            <a:ext cx="528300" cy="601800"/>
          </a:xfrm>
          <a:custGeom>
            <a:rect b="b" l="l" r="r" t="t"/>
            <a:pathLst>
              <a:path extrusionOk="0" h="120000" w="120000">
                <a:moveTo>
                  <a:pt x="116405" y="29777"/>
                </a:moveTo>
                <a:lnTo>
                  <a:pt x="58064" y="29777"/>
                </a:lnTo>
                <a:cubicBezTo>
                  <a:pt x="55391" y="29777"/>
                  <a:pt x="53640" y="27188"/>
                  <a:pt x="55023" y="25084"/>
                </a:cubicBezTo>
                <a:lnTo>
                  <a:pt x="67281" y="6473"/>
                </a:lnTo>
                <a:cubicBezTo>
                  <a:pt x="68294" y="5016"/>
                  <a:pt x="67649" y="3074"/>
                  <a:pt x="65990" y="2184"/>
                </a:cubicBezTo>
                <a:lnTo>
                  <a:pt x="63317" y="809"/>
                </a:lnTo>
                <a:cubicBezTo>
                  <a:pt x="61566" y="0"/>
                  <a:pt x="59447" y="485"/>
                  <a:pt x="58433" y="1942"/>
                </a:cubicBezTo>
                <a:lnTo>
                  <a:pt x="29308" y="46284"/>
                </a:lnTo>
                <a:cubicBezTo>
                  <a:pt x="27926" y="48388"/>
                  <a:pt x="24516" y="48388"/>
                  <a:pt x="23133" y="46284"/>
                </a:cubicBezTo>
                <a:lnTo>
                  <a:pt x="10875" y="27673"/>
                </a:lnTo>
                <a:cubicBezTo>
                  <a:pt x="9861" y="26136"/>
                  <a:pt x="7741" y="25650"/>
                  <a:pt x="5990" y="26540"/>
                </a:cubicBezTo>
                <a:lnTo>
                  <a:pt x="3317" y="27916"/>
                </a:lnTo>
                <a:cubicBezTo>
                  <a:pt x="1566" y="28725"/>
                  <a:pt x="1013" y="30667"/>
                  <a:pt x="2027" y="32124"/>
                </a:cubicBezTo>
                <a:lnTo>
                  <a:pt x="31152" y="76466"/>
                </a:lnTo>
                <a:cubicBezTo>
                  <a:pt x="32534" y="78570"/>
                  <a:pt x="30783" y="81159"/>
                  <a:pt x="28110" y="81159"/>
                </a:cubicBezTo>
                <a:lnTo>
                  <a:pt x="3594" y="81159"/>
                </a:lnTo>
                <a:cubicBezTo>
                  <a:pt x="1566" y="81159"/>
                  <a:pt x="0" y="82535"/>
                  <a:pt x="0" y="84234"/>
                </a:cubicBezTo>
                <a:lnTo>
                  <a:pt x="0" y="86985"/>
                </a:lnTo>
                <a:cubicBezTo>
                  <a:pt x="0" y="88766"/>
                  <a:pt x="1566" y="90141"/>
                  <a:pt x="3594" y="90141"/>
                </a:cubicBezTo>
                <a:lnTo>
                  <a:pt x="61843" y="90141"/>
                </a:lnTo>
                <a:cubicBezTo>
                  <a:pt x="64608" y="90141"/>
                  <a:pt x="66267" y="92730"/>
                  <a:pt x="64884" y="94834"/>
                </a:cubicBezTo>
                <a:lnTo>
                  <a:pt x="52626" y="113445"/>
                </a:lnTo>
                <a:cubicBezTo>
                  <a:pt x="51705" y="114902"/>
                  <a:pt x="52258" y="116844"/>
                  <a:pt x="54009" y="117734"/>
                </a:cubicBezTo>
                <a:lnTo>
                  <a:pt x="56682" y="119109"/>
                </a:lnTo>
                <a:cubicBezTo>
                  <a:pt x="58341" y="119919"/>
                  <a:pt x="60552" y="119433"/>
                  <a:pt x="61566" y="117977"/>
                </a:cubicBezTo>
                <a:lnTo>
                  <a:pt x="90691" y="73634"/>
                </a:lnTo>
                <a:cubicBezTo>
                  <a:pt x="92073" y="71530"/>
                  <a:pt x="95483" y="71530"/>
                  <a:pt x="96866" y="73634"/>
                </a:cubicBezTo>
                <a:lnTo>
                  <a:pt x="109124" y="92245"/>
                </a:lnTo>
                <a:cubicBezTo>
                  <a:pt x="110046" y="93782"/>
                  <a:pt x="112258" y="94268"/>
                  <a:pt x="113917" y="93378"/>
                </a:cubicBezTo>
                <a:lnTo>
                  <a:pt x="116682" y="92002"/>
                </a:lnTo>
                <a:cubicBezTo>
                  <a:pt x="118341" y="91193"/>
                  <a:pt x="118894" y="89251"/>
                  <a:pt x="117972" y="87795"/>
                </a:cubicBezTo>
                <a:lnTo>
                  <a:pt x="88847" y="43452"/>
                </a:lnTo>
                <a:cubicBezTo>
                  <a:pt x="87465" y="41348"/>
                  <a:pt x="89124" y="38759"/>
                  <a:pt x="91889" y="38759"/>
                </a:cubicBezTo>
                <a:lnTo>
                  <a:pt x="116405" y="38759"/>
                </a:lnTo>
                <a:cubicBezTo>
                  <a:pt x="118341" y="38759"/>
                  <a:pt x="119907" y="37383"/>
                  <a:pt x="119907" y="35684"/>
                </a:cubicBezTo>
                <a:lnTo>
                  <a:pt x="119907" y="32933"/>
                </a:lnTo>
                <a:cubicBezTo>
                  <a:pt x="119907" y="31153"/>
                  <a:pt x="118341" y="29777"/>
                  <a:pt x="116405" y="29777"/>
                </a:cubicBezTo>
                <a:close/>
                <a:moveTo>
                  <a:pt x="59539" y="70964"/>
                </a:moveTo>
                <a:cubicBezTo>
                  <a:pt x="52626" y="70964"/>
                  <a:pt x="47004" y="66028"/>
                  <a:pt x="47004" y="59959"/>
                </a:cubicBezTo>
                <a:cubicBezTo>
                  <a:pt x="47004" y="53890"/>
                  <a:pt x="52626" y="48954"/>
                  <a:pt x="59539" y="48954"/>
                </a:cubicBezTo>
                <a:cubicBezTo>
                  <a:pt x="66451" y="48954"/>
                  <a:pt x="72073" y="53890"/>
                  <a:pt x="72073" y="59959"/>
                </a:cubicBezTo>
                <a:cubicBezTo>
                  <a:pt x="72073" y="66028"/>
                  <a:pt x="66451" y="70964"/>
                  <a:pt x="59539" y="70964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8" name="Google Shape;338;p51"/>
          <p:cNvSpPr/>
          <p:nvPr/>
        </p:nvSpPr>
        <p:spPr>
          <a:xfrm>
            <a:off x="4128413" y="4060324"/>
            <a:ext cx="528300" cy="603300"/>
          </a:xfrm>
          <a:custGeom>
            <a:rect b="b" l="l" r="r" t="t"/>
            <a:pathLst>
              <a:path extrusionOk="0" h="120000" w="120000">
                <a:moveTo>
                  <a:pt x="116402" y="29838"/>
                </a:moveTo>
                <a:lnTo>
                  <a:pt x="58109" y="29838"/>
                </a:lnTo>
                <a:cubicBezTo>
                  <a:pt x="55342" y="29838"/>
                  <a:pt x="53681" y="27169"/>
                  <a:pt x="55065" y="25148"/>
                </a:cubicBezTo>
                <a:lnTo>
                  <a:pt x="67332" y="6469"/>
                </a:lnTo>
                <a:cubicBezTo>
                  <a:pt x="68255" y="5013"/>
                  <a:pt x="67701" y="3072"/>
                  <a:pt x="66041" y="2264"/>
                </a:cubicBezTo>
                <a:lnTo>
                  <a:pt x="63274" y="889"/>
                </a:lnTo>
                <a:cubicBezTo>
                  <a:pt x="61614" y="0"/>
                  <a:pt x="59400" y="485"/>
                  <a:pt x="58478" y="2021"/>
                </a:cubicBezTo>
                <a:lnTo>
                  <a:pt x="29239" y="46334"/>
                </a:lnTo>
                <a:cubicBezTo>
                  <a:pt x="27855" y="48355"/>
                  <a:pt x="24442" y="48355"/>
                  <a:pt x="23151" y="46334"/>
                </a:cubicBezTo>
                <a:lnTo>
                  <a:pt x="10883" y="27654"/>
                </a:lnTo>
                <a:cubicBezTo>
                  <a:pt x="9869" y="26199"/>
                  <a:pt x="7655" y="25714"/>
                  <a:pt x="5995" y="26522"/>
                </a:cubicBezTo>
                <a:lnTo>
                  <a:pt x="3228" y="27897"/>
                </a:lnTo>
                <a:cubicBezTo>
                  <a:pt x="1568" y="28787"/>
                  <a:pt x="1014" y="30646"/>
                  <a:pt x="1936" y="32183"/>
                </a:cubicBezTo>
                <a:lnTo>
                  <a:pt x="31176" y="76495"/>
                </a:lnTo>
                <a:cubicBezTo>
                  <a:pt x="32467" y="78517"/>
                  <a:pt x="30807" y="81105"/>
                  <a:pt x="28039" y="81105"/>
                </a:cubicBezTo>
                <a:lnTo>
                  <a:pt x="3504" y="81105"/>
                </a:lnTo>
                <a:cubicBezTo>
                  <a:pt x="1568" y="81105"/>
                  <a:pt x="0" y="82560"/>
                  <a:pt x="0" y="84258"/>
                </a:cubicBezTo>
                <a:lnTo>
                  <a:pt x="0" y="87008"/>
                </a:lnTo>
                <a:cubicBezTo>
                  <a:pt x="0" y="88706"/>
                  <a:pt x="1568" y="90080"/>
                  <a:pt x="3504" y="90080"/>
                </a:cubicBezTo>
                <a:lnTo>
                  <a:pt x="61890" y="90080"/>
                </a:lnTo>
                <a:cubicBezTo>
                  <a:pt x="64565" y="90080"/>
                  <a:pt x="66318" y="92668"/>
                  <a:pt x="64934" y="94770"/>
                </a:cubicBezTo>
                <a:lnTo>
                  <a:pt x="52667" y="113369"/>
                </a:lnTo>
                <a:cubicBezTo>
                  <a:pt x="51744" y="114905"/>
                  <a:pt x="52298" y="116765"/>
                  <a:pt x="53958" y="117654"/>
                </a:cubicBezTo>
                <a:lnTo>
                  <a:pt x="56725" y="119029"/>
                </a:lnTo>
                <a:cubicBezTo>
                  <a:pt x="58385" y="119919"/>
                  <a:pt x="60599" y="119353"/>
                  <a:pt x="61521" y="117897"/>
                </a:cubicBezTo>
                <a:lnTo>
                  <a:pt x="90760" y="73584"/>
                </a:lnTo>
                <a:cubicBezTo>
                  <a:pt x="92052" y="71563"/>
                  <a:pt x="95372" y="71563"/>
                  <a:pt x="96756" y="73584"/>
                </a:cubicBezTo>
                <a:lnTo>
                  <a:pt x="109023" y="92264"/>
                </a:lnTo>
                <a:cubicBezTo>
                  <a:pt x="110038" y="93719"/>
                  <a:pt x="112159" y="94204"/>
                  <a:pt x="113912" y="93396"/>
                </a:cubicBezTo>
                <a:lnTo>
                  <a:pt x="116587" y="92021"/>
                </a:lnTo>
                <a:cubicBezTo>
                  <a:pt x="118339" y="91132"/>
                  <a:pt x="118893" y="89272"/>
                  <a:pt x="117970" y="87735"/>
                </a:cubicBezTo>
                <a:lnTo>
                  <a:pt x="88823" y="43423"/>
                </a:lnTo>
                <a:cubicBezTo>
                  <a:pt x="87440" y="41401"/>
                  <a:pt x="89192" y="38814"/>
                  <a:pt x="91960" y="38814"/>
                </a:cubicBezTo>
                <a:lnTo>
                  <a:pt x="116402" y="38814"/>
                </a:lnTo>
                <a:cubicBezTo>
                  <a:pt x="118339" y="38814"/>
                  <a:pt x="119907" y="37358"/>
                  <a:pt x="119907" y="35660"/>
                </a:cubicBezTo>
                <a:lnTo>
                  <a:pt x="119907" y="32911"/>
                </a:lnTo>
                <a:cubicBezTo>
                  <a:pt x="119907" y="31212"/>
                  <a:pt x="118339" y="29838"/>
                  <a:pt x="116402" y="29838"/>
                </a:cubicBezTo>
                <a:close/>
                <a:moveTo>
                  <a:pt x="59584" y="70916"/>
                </a:moveTo>
                <a:cubicBezTo>
                  <a:pt x="52667" y="70916"/>
                  <a:pt x="47040" y="65983"/>
                  <a:pt x="47040" y="59919"/>
                </a:cubicBezTo>
                <a:cubicBezTo>
                  <a:pt x="47040" y="53854"/>
                  <a:pt x="52667" y="49002"/>
                  <a:pt x="59584" y="49002"/>
                </a:cubicBezTo>
                <a:cubicBezTo>
                  <a:pt x="66502" y="49002"/>
                  <a:pt x="72036" y="53854"/>
                  <a:pt x="72036" y="59919"/>
                </a:cubicBezTo>
                <a:cubicBezTo>
                  <a:pt x="72036" y="65983"/>
                  <a:pt x="66502" y="70916"/>
                  <a:pt x="59584" y="70916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" name="Google Shape;339;p5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5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1" name="Google Shape;341;p5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5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5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4" name="Google Shape;344;p5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5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1"/>
          <p:cNvSpPr/>
          <p:nvPr/>
        </p:nvSpPr>
        <p:spPr>
          <a:xfrm>
            <a:off x="6050116" y="4148176"/>
            <a:ext cx="528300" cy="603300"/>
          </a:xfrm>
          <a:custGeom>
            <a:rect b="b" l="l" r="r" t="t"/>
            <a:pathLst>
              <a:path extrusionOk="0" h="120000" w="120000">
                <a:moveTo>
                  <a:pt x="116402" y="29838"/>
                </a:moveTo>
                <a:lnTo>
                  <a:pt x="58109" y="29838"/>
                </a:lnTo>
                <a:cubicBezTo>
                  <a:pt x="55342" y="29838"/>
                  <a:pt x="53681" y="27169"/>
                  <a:pt x="55065" y="25148"/>
                </a:cubicBezTo>
                <a:lnTo>
                  <a:pt x="67332" y="6469"/>
                </a:lnTo>
                <a:cubicBezTo>
                  <a:pt x="68255" y="5013"/>
                  <a:pt x="67701" y="3072"/>
                  <a:pt x="66041" y="2264"/>
                </a:cubicBezTo>
                <a:lnTo>
                  <a:pt x="63274" y="889"/>
                </a:lnTo>
                <a:cubicBezTo>
                  <a:pt x="61614" y="0"/>
                  <a:pt x="59400" y="485"/>
                  <a:pt x="58478" y="2021"/>
                </a:cubicBezTo>
                <a:lnTo>
                  <a:pt x="29239" y="46334"/>
                </a:lnTo>
                <a:cubicBezTo>
                  <a:pt x="27855" y="48355"/>
                  <a:pt x="24442" y="48355"/>
                  <a:pt x="23151" y="46334"/>
                </a:cubicBezTo>
                <a:lnTo>
                  <a:pt x="10883" y="27654"/>
                </a:lnTo>
                <a:cubicBezTo>
                  <a:pt x="9869" y="26199"/>
                  <a:pt x="7655" y="25714"/>
                  <a:pt x="5995" y="26522"/>
                </a:cubicBezTo>
                <a:lnTo>
                  <a:pt x="3228" y="27897"/>
                </a:lnTo>
                <a:cubicBezTo>
                  <a:pt x="1568" y="28787"/>
                  <a:pt x="1014" y="30646"/>
                  <a:pt x="1936" y="32183"/>
                </a:cubicBezTo>
                <a:lnTo>
                  <a:pt x="31176" y="76495"/>
                </a:lnTo>
                <a:cubicBezTo>
                  <a:pt x="32467" y="78517"/>
                  <a:pt x="30807" y="81105"/>
                  <a:pt x="28039" y="81105"/>
                </a:cubicBezTo>
                <a:lnTo>
                  <a:pt x="3504" y="81105"/>
                </a:lnTo>
                <a:cubicBezTo>
                  <a:pt x="1568" y="81105"/>
                  <a:pt x="0" y="82560"/>
                  <a:pt x="0" y="84258"/>
                </a:cubicBezTo>
                <a:lnTo>
                  <a:pt x="0" y="87008"/>
                </a:lnTo>
                <a:cubicBezTo>
                  <a:pt x="0" y="88706"/>
                  <a:pt x="1568" y="90080"/>
                  <a:pt x="3504" y="90080"/>
                </a:cubicBezTo>
                <a:lnTo>
                  <a:pt x="61890" y="90080"/>
                </a:lnTo>
                <a:cubicBezTo>
                  <a:pt x="64565" y="90080"/>
                  <a:pt x="66318" y="92668"/>
                  <a:pt x="64934" y="94770"/>
                </a:cubicBezTo>
                <a:lnTo>
                  <a:pt x="52667" y="113369"/>
                </a:lnTo>
                <a:cubicBezTo>
                  <a:pt x="51744" y="114905"/>
                  <a:pt x="52298" y="116765"/>
                  <a:pt x="53958" y="117654"/>
                </a:cubicBezTo>
                <a:lnTo>
                  <a:pt x="56725" y="119029"/>
                </a:lnTo>
                <a:cubicBezTo>
                  <a:pt x="58385" y="119919"/>
                  <a:pt x="60599" y="119353"/>
                  <a:pt x="61521" y="117897"/>
                </a:cubicBezTo>
                <a:lnTo>
                  <a:pt x="90760" y="73584"/>
                </a:lnTo>
                <a:cubicBezTo>
                  <a:pt x="92052" y="71563"/>
                  <a:pt x="95372" y="71563"/>
                  <a:pt x="96756" y="73584"/>
                </a:cubicBezTo>
                <a:lnTo>
                  <a:pt x="109023" y="92264"/>
                </a:lnTo>
                <a:cubicBezTo>
                  <a:pt x="110038" y="93719"/>
                  <a:pt x="112159" y="94204"/>
                  <a:pt x="113912" y="93396"/>
                </a:cubicBezTo>
                <a:lnTo>
                  <a:pt x="116587" y="92021"/>
                </a:lnTo>
                <a:cubicBezTo>
                  <a:pt x="118339" y="91132"/>
                  <a:pt x="118893" y="89272"/>
                  <a:pt x="117970" y="87735"/>
                </a:cubicBezTo>
                <a:lnTo>
                  <a:pt x="88823" y="43423"/>
                </a:lnTo>
                <a:cubicBezTo>
                  <a:pt x="87440" y="41401"/>
                  <a:pt x="89192" y="38814"/>
                  <a:pt x="91960" y="38814"/>
                </a:cubicBezTo>
                <a:lnTo>
                  <a:pt x="116402" y="38814"/>
                </a:lnTo>
                <a:cubicBezTo>
                  <a:pt x="118339" y="38814"/>
                  <a:pt x="119907" y="37358"/>
                  <a:pt x="119907" y="35660"/>
                </a:cubicBezTo>
                <a:lnTo>
                  <a:pt x="119907" y="32911"/>
                </a:lnTo>
                <a:cubicBezTo>
                  <a:pt x="119907" y="31212"/>
                  <a:pt x="118339" y="29838"/>
                  <a:pt x="116402" y="29838"/>
                </a:cubicBezTo>
                <a:close/>
                <a:moveTo>
                  <a:pt x="59584" y="70916"/>
                </a:moveTo>
                <a:cubicBezTo>
                  <a:pt x="52667" y="70916"/>
                  <a:pt x="47040" y="65983"/>
                  <a:pt x="47040" y="59919"/>
                </a:cubicBezTo>
                <a:cubicBezTo>
                  <a:pt x="47040" y="53854"/>
                  <a:pt x="52667" y="49002"/>
                  <a:pt x="59584" y="49002"/>
                </a:cubicBezTo>
                <a:cubicBezTo>
                  <a:pt x="66502" y="49002"/>
                  <a:pt x="72036" y="53854"/>
                  <a:pt x="72036" y="59919"/>
                </a:cubicBezTo>
                <a:cubicBezTo>
                  <a:pt x="72036" y="65983"/>
                  <a:pt x="66502" y="70916"/>
                  <a:pt x="59584" y="70916"/>
                </a:cubicBezTo>
                <a:close/>
              </a:path>
            </a:pathLst>
          </a:custGeom>
          <a:solidFill>
            <a:srgbClr val="D9D9D9">
              <a:alpha val="3294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48" name="Google Shape;348;p51"/>
          <p:cNvGrpSpPr/>
          <p:nvPr/>
        </p:nvGrpSpPr>
        <p:grpSpPr>
          <a:xfrm>
            <a:off x="752123" y="490049"/>
            <a:ext cx="1161911" cy="385310"/>
            <a:chOff x="2005661" y="1306799"/>
            <a:chExt cx="3098429" cy="1027493"/>
          </a:xfrm>
        </p:grpSpPr>
        <p:sp>
          <p:nvSpPr>
            <p:cNvPr id="349" name="Google Shape;349;p51"/>
            <p:cNvSpPr/>
            <p:nvPr/>
          </p:nvSpPr>
          <p:spPr>
            <a:xfrm>
              <a:off x="3385657" y="1511392"/>
              <a:ext cx="552600" cy="822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2601698" y="1511378"/>
              <a:ext cx="555600" cy="8217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2005661" y="1511388"/>
              <a:ext cx="555300" cy="6024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4545490" y="1511381"/>
              <a:ext cx="558600" cy="6012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3960212" y="1511388"/>
              <a:ext cx="555900" cy="5997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3192359" y="1516751"/>
              <a:ext cx="156000" cy="5877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3187636" y="1306799"/>
              <a:ext cx="170100" cy="1719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356" name="Google Shape;356;p5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51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58" name="Google Shape;358;p51"/>
          <p:cNvPicPr preferRelativeResize="0"/>
          <p:nvPr/>
        </p:nvPicPr>
        <p:blipFill rotWithShape="1">
          <a:blip r:embed="rId2">
            <a:alphaModFix/>
          </a:blip>
          <a:srcRect b="0" l="0" r="32939" t="0"/>
          <a:stretch/>
        </p:blipFill>
        <p:spPr>
          <a:xfrm>
            <a:off x="6100475" y="1971868"/>
            <a:ext cx="3060300" cy="29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Google Shape;57;p9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8" name="Google Shape;58;p9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Google Shape;65;p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pi.enterprise.apigee.com/v1/o/%7Borg%7D/e/%7Benv%7D/virtualhosts/secur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hyperlink" Target="http://docs.apigee.com/api-services/reference/access-control-polic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Security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Transport Security Considerations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1"/>
          <p:cNvSpPr txBox="1"/>
          <p:nvPr/>
        </p:nvSpPr>
        <p:spPr>
          <a:xfrm>
            <a:off x="277825" y="391775"/>
            <a:ext cx="5119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Transport Layer Security (2-way TLS)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61"/>
          <p:cNvSpPr txBox="1"/>
          <p:nvPr/>
        </p:nvSpPr>
        <p:spPr>
          <a:xfrm>
            <a:off x="4636105" y="1813266"/>
            <a:ext cx="755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 CERTIFICATE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61"/>
          <p:cNvSpPr txBox="1"/>
          <p:nvPr/>
        </p:nvSpPr>
        <p:spPr>
          <a:xfrm>
            <a:off x="4636105" y="2420354"/>
            <a:ext cx="755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SERVER CERTIFICATE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61"/>
          <p:cNvSpPr/>
          <p:nvPr/>
        </p:nvSpPr>
        <p:spPr>
          <a:xfrm>
            <a:off x="2282775" y="2933484"/>
            <a:ext cx="371465" cy="609183"/>
          </a:xfrm>
          <a:custGeom>
            <a:rect b="b" l="l" r="r" t="t"/>
            <a:pathLst>
              <a:path extrusionOk="0" h="1158" w="737">
                <a:moveTo>
                  <a:pt x="578" y="0"/>
                </a:moveTo>
                <a:lnTo>
                  <a:pt x="158" y="0"/>
                </a:lnTo>
                <a:cubicBezTo>
                  <a:pt x="70" y="0"/>
                  <a:pt x="0" y="70"/>
                  <a:pt x="0" y="158"/>
                </a:cubicBezTo>
                <a:lnTo>
                  <a:pt x="0" y="999"/>
                </a:lnTo>
                <a:cubicBezTo>
                  <a:pt x="0" y="1086"/>
                  <a:pt x="70" y="1157"/>
                  <a:pt x="158" y="1157"/>
                </a:cubicBezTo>
                <a:lnTo>
                  <a:pt x="578" y="1157"/>
                </a:lnTo>
                <a:cubicBezTo>
                  <a:pt x="666" y="1157"/>
                  <a:pt x="736" y="1086"/>
                  <a:pt x="736" y="999"/>
                </a:cubicBezTo>
                <a:lnTo>
                  <a:pt x="736" y="158"/>
                </a:lnTo>
                <a:cubicBezTo>
                  <a:pt x="736" y="70"/>
                  <a:pt x="666" y="0"/>
                  <a:pt x="578" y="0"/>
                </a:cubicBezTo>
                <a:close/>
                <a:moveTo>
                  <a:pt x="474" y="1052"/>
                </a:moveTo>
                <a:lnTo>
                  <a:pt x="262" y="1052"/>
                </a:lnTo>
                <a:lnTo>
                  <a:pt x="262" y="999"/>
                </a:lnTo>
                <a:lnTo>
                  <a:pt x="474" y="999"/>
                </a:lnTo>
                <a:lnTo>
                  <a:pt x="474" y="1052"/>
                </a:lnTo>
                <a:close/>
                <a:moveTo>
                  <a:pt x="646" y="894"/>
                </a:moveTo>
                <a:lnTo>
                  <a:pt x="93" y="894"/>
                </a:lnTo>
                <a:lnTo>
                  <a:pt x="93" y="158"/>
                </a:lnTo>
                <a:lnTo>
                  <a:pt x="646" y="158"/>
                </a:lnTo>
                <a:lnTo>
                  <a:pt x="646" y="894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1"/>
          <p:cNvSpPr/>
          <p:nvPr/>
        </p:nvSpPr>
        <p:spPr>
          <a:xfrm>
            <a:off x="6658528" y="2956807"/>
            <a:ext cx="540187" cy="562551"/>
          </a:xfrm>
          <a:custGeom>
            <a:rect b="b" l="l" r="r" t="t"/>
            <a:pathLst>
              <a:path extrusionOk="0" h="943" w="944">
                <a:moveTo>
                  <a:pt x="889" y="523"/>
                </a:moveTo>
                <a:lnTo>
                  <a:pt x="54" y="523"/>
                </a:lnTo>
                <a:cubicBezTo>
                  <a:pt x="26" y="523"/>
                  <a:pt x="0" y="545"/>
                  <a:pt x="0" y="576"/>
                </a:cubicBezTo>
                <a:lnTo>
                  <a:pt x="0" y="888"/>
                </a:lnTo>
                <a:cubicBezTo>
                  <a:pt x="0" y="917"/>
                  <a:pt x="23" y="942"/>
                  <a:pt x="54" y="942"/>
                </a:cubicBezTo>
                <a:lnTo>
                  <a:pt x="889" y="942"/>
                </a:lnTo>
                <a:cubicBezTo>
                  <a:pt x="917" y="942"/>
                  <a:pt x="943" y="920"/>
                  <a:pt x="943" y="888"/>
                </a:cubicBezTo>
                <a:lnTo>
                  <a:pt x="943" y="576"/>
                </a:lnTo>
                <a:cubicBezTo>
                  <a:pt x="943" y="548"/>
                  <a:pt x="917" y="523"/>
                  <a:pt x="889" y="523"/>
                </a:cubicBezTo>
                <a:close/>
                <a:moveTo>
                  <a:pt x="209" y="838"/>
                </a:moveTo>
                <a:cubicBezTo>
                  <a:pt x="153" y="838"/>
                  <a:pt x="105" y="790"/>
                  <a:pt x="105" y="734"/>
                </a:cubicBezTo>
                <a:cubicBezTo>
                  <a:pt x="105" y="677"/>
                  <a:pt x="152" y="630"/>
                  <a:pt x="209" y="630"/>
                </a:cubicBezTo>
                <a:cubicBezTo>
                  <a:pt x="265" y="630"/>
                  <a:pt x="314" y="677"/>
                  <a:pt x="314" y="734"/>
                </a:cubicBezTo>
                <a:cubicBezTo>
                  <a:pt x="314" y="790"/>
                  <a:pt x="268" y="838"/>
                  <a:pt x="209" y="838"/>
                </a:cubicBezTo>
                <a:close/>
                <a:moveTo>
                  <a:pt x="889" y="0"/>
                </a:moveTo>
                <a:lnTo>
                  <a:pt x="54" y="0"/>
                </a:lnTo>
                <a:cubicBezTo>
                  <a:pt x="26" y="0"/>
                  <a:pt x="0" y="23"/>
                  <a:pt x="0" y="54"/>
                </a:cubicBezTo>
                <a:lnTo>
                  <a:pt x="0" y="367"/>
                </a:lnTo>
                <a:cubicBezTo>
                  <a:pt x="0" y="396"/>
                  <a:pt x="23" y="421"/>
                  <a:pt x="54" y="421"/>
                </a:cubicBezTo>
                <a:lnTo>
                  <a:pt x="889" y="421"/>
                </a:lnTo>
                <a:cubicBezTo>
                  <a:pt x="917" y="421"/>
                  <a:pt x="943" y="398"/>
                  <a:pt x="943" y="367"/>
                </a:cubicBezTo>
                <a:lnTo>
                  <a:pt x="943" y="54"/>
                </a:lnTo>
                <a:cubicBezTo>
                  <a:pt x="943" y="26"/>
                  <a:pt x="917" y="0"/>
                  <a:pt x="889" y="0"/>
                </a:cubicBezTo>
                <a:close/>
                <a:moveTo>
                  <a:pt x="209" y="314"/>
                </a:moveTo>
                <a:cubicBezTo>
                  <a:pt x="153" y="314"/>
                  <a:pt x="105" y="265"/>
                  <a:pt x="105" y="209"/>
                </a:cubicBezTo>
                <a:cubicBezTo>
                  <a:pt x="105" y="152"/>
                  <a:pt x="152" y="105"/>
                  <a:pt x="209" y="105"/>
                </a:cubicBezTo>
                <a:cubicBezTo>
                  <a:pt x="265" y="105"/>
                  <a:pt x="314" y="152"/>
                  <a:pt x="314" y="209"/>
                </a:cubicBezTo>
                <a:cubicBezTo>
                  <a:pt x="314" y="265"/>
                  <a:pt x="268" y="314"/>
                  <a:pt x="209" y="314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1"/>
          <p:cNvSpPr txBox="1"/>
          <p:nvPr/>
        </p:nvSpPr>
        <p:spPr>
          <a:xfrm>
            <a:off x="2181612" y="3607446"/>
            <a:ext cx="57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61"/>
          <p:cNvSpPr txBox="1"/>
          <p:nvPr/>
        </p:nvSpPr>
        <p:spPr>
          <a:xfrm>
            <a:off x="6641712" y="3607446"/>
            <a:ext cx="57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1" name="Google Shape;471;p61"/>
          <p:cNvGrpSpPr/>
          <p:nvPr/>
        </p:nvGrpSpPr>
        <p:grpSpPr>
          <a:xfrm>
            <a:off x="3980210" y="1747925"/>
            <a:ext cx="656050" cy="460928"/>
            <a:chOff x="5161450" y="2296950"/>
            <a:chExt cx="847500" cy="571800"/>
          </a:xfrm>
        </p:grpSpPr>
        <p:sp>
          <p:nvSpPr>
            <p:cNvPr id="472" name="Google Shape;472;p61"/>
            <p:cNvSpPr/>
            <p:nvPr/>
          </p:nvSpPr>
          <p:spPr>
            <a:xfrm>
              <a:off x="5161450" y="2296950"/>
              <a:ext cx="847500" cy="571800"/>
            </a:xfrm>
            <a:prstGeom prst="frame">
              <a:avLst>
                <a:gd fmla="val 12500" name="adj1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3" name="Google Shape;473;p61"/>
            <p:cNvCxnSpPr/>
            <p:nvPr/>
          </p:nvCxnSpPr>
          <p:spPr>
            <a:xfrm>
              <a:off x="5295957" y="2498710"/>
              <a:ext cx="410400" cy="0"/>
            </a:xfrm>
            <a:prstGeom prst="straightConnector1">
              <a:avLst/>
            </a:prstGeom>
            <a:noFill/>
            <a:ln cap="flat" cmpd="sng" w="2857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61"/>
            <p:cNvCxnSpPr/>
            <p:nvPr/>
          </p:nvCxnSpPr>
          <p:spPr>
            <a:xfrm>
              <a:off x="5295957" y="2564623"/>
              <a:ext cx="309300" cy="0"/>
            </a:xfrm>
            <a:prstGeom prst="straightConnector1">
              <a:avLst/>
            </a:prstGeom>
            <a:noFill/>
            <a:ln cap="flat" cmpd="sng" w="2857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61"/>
            <p:cNvCxnSpPr/>
            <p:nvPr/>
          </p:nvCxnSpPr>
          <p:spPr>
            <a:xfrm>
              <a:off x="5295957" y="2630535"/>
              <a:ext cx="201900" cy="0"/>
            </a:xfrm>
            <a:prstGeom prst="straightConnector1">
              <a:avLst/>
            </a:prstGeom>
            <a:noFill/>
            <a:ln cap="flat" cmpd="sng" w="2857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76" name="Google Shape;476;p61"/>
            <p:cNvGrpSpPr/>
            <p:nvPr/>
          </p:nvGrpSpPr>
          <p:grpSpPr>
            <a:xfrm>
              <a:off x="5672399" y="2543189"/>
              <a:ext cx="269402" cy="309956"/>
              <a:chOff x="2317550" y="2668700"/>
              <a:chExt cx="343800" cy="378549"/>
            </a:xfrm>
          </p:grpSpPr>
          <p:sp>
            <p:nvSpPr>
              <p:cNvPr id="477" name="Google Shape;477;p61"/>
              <p:cNvSpPr/>
              <p:nvPr/>
            </p:nvSpPr>
            <p:spPr>
              <a:xfrm>
                <a:off x="2400198" y="2868750"/>
                <a:ext cx="178500" cy="178499"/>
              </a:xfrm>
              <a:custGeom>
                <a:rect b="b" l="l" r="r" t="t"/>
                <a:pathLst>
                  <a:path extrusionOk="0" h="940" w="735">
                    <a:moveTo>
                      <a:pt x="627" y="0"/>
                    </a:moveTo>
                    <a:lnTo>
                      <a:pt x="105" y="0"/>
                    </a:lnTo>
                    <a:cubicBezTo>
                      <a:pt x="48" y="0"/>
                      <a:pt x="0" y="48"/>
                      <a:pt x="0" y="105"/>
                    </a:cubicBezTo>
                    <a:lnTo>
                      <a:pt x="0" y="939"/>
                    </a:lnTo>
                    <a:lnTo>
                      <a:pt x="367" y="781"/>
                    </a:lnTo>
                    <a:lnTo>
                      <a:pt x="734" y="939"/>
                    </a:lnTo>
                    <a:lnTo>
                      <a:pt x="734" y="105"/>
                    </a:lnTo>
                    <a:cubicBezTo>
                      <a:pt x="731" y="45"/>
                      <a:pt x="683" y="0"/>
                      <a:pt x="627" y="0"/>
                    </a:cubicBezTo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61"/>
              <p:cNvSpPr/>
              <p:nvPr/>
            </p:nvSpPr>
            <p:spPr>
              <a:xfrm>
                <a:off x="2392006" y="2757800"/>
                <a:ext cx="184200" cy="1785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68625" lIns="68625" spcFirstLastPara="1" rIns="68625" wrap="square" tIns="686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ic_brightness_low_white_48dp.png" id="479" name="Google Shape;479;p6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17550" y="2668700"/>
                <a:ext cx="343800" cy="343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80" name="Google Shape;480;p61"/>
          <p:cNvGrpSpPr/>
          <p:nvPr/>
        </p:nvGrpSpPr>
        <p:grpSpPr>
          <a:xfrm>
            <a:off x="3980210" y="2355002"/>
            <a:ext cx="656050" cy="460928"/>
            <a:chOff x="5161450" y="2897650"/>
            <a:chExt cx="847500" cy="571800"/>
          </a:xfrm>
        </p:grpSpPr>
        <p:sp>
          <p:nvSpPr>
            <p:cNvPr id="481" name="Google Shape;481;p61"/>
            <p:cNvSpPr/>
            <p:nvPr/>
          </p:nvSpPr>
          <p:spPr>
            <a:xfrm>
              <a:off x="5161450" y="2897650"/>
              <a:ext cx="847500" cy="571800"/>
            </a:xfrm>
            <a:prstGeom prst="frame">
              <a:avLst>
                <a:gd fmla="val 12500" name="adj1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2" name="Google Shape;482;p61"/>
            <p:cNvCxnSpPr/>
            <p:nvPr/>
          </p:nvCxnSpPr>
          <p:spPr>
            <a:xfrm>
              <a:off x="5295957" y="3099410"/>
              <a:ext cx="410400" cy="0"/>
            </a:xfrm>
            <a:prstGeom prst="straightConnector1">
              <a:avLst/>
            </a:prstGeom>
            <a:noFill/>
            <a:ln cap="flat" cmpd="sng" w="28575">
              <a:solidFill>
                <a:srgbClr val="34A8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61"/>
            <p:cNvCxnSpPr/>
            <p:nvPr/>
          </p:nvCxnSpPr>
          <p:spPr>
            <a:xfrm>
              <a:off x="5295957" y="3165323"/>
              <a:ext cx="309300" cy="0"/>
            </a:xfrm>
            <a:prstGeom prst="straightConnector1">
              <a:avLst/>
            </a:prstGeom>
            <a:noFill/>
            <a:ln cap="flat" cmpd="sng" w="28575">
              <a:solidFill>
                <a:srgbClr val="34A8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61"/>
            <p:cNvCxnSpPr/>
            <p:nvPr/>
          </p:nvCxnSpPr>
          <p:spPr>
            <a:xfrm>
              <a:off x="5295957" y="3231235"/>
              <a:ext cx="201900" cy="0"/>
            </a:xfrm>
            <a:prstGeom prst="straightConnector1">
              <a:avLst/>
            </a:prstGeom>
            <a:noFill/>
            <a:ln cap="flat" cmpd="sng" w="28575">
              <a:solidFill>
                <a:srgbClr val="34A8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85" name="Google Shape;485;p61"/>
            <p:cNvGrpSpPr/>
            <p:nvPr/>
          </p:nvGrpSpPr>
          <p:grpSpPr>
            <a:xfrm>
              <a:off x="5672399" y="3152789"/>
              <a:ext cx="269402" cy="309956"/>
              <a:chOff x="2317550" y="2668700"/>
              <a:chExt cx="343800" cy="378549"/>
            </a:xfrm>
          </p:grpSpPr>
          <p:sp>
            <p:nvSpPr>
              <p:cNvPr id="486" name="Google Shape;486;p61"/>
              <p:cNvSpPr/>
              <p:nvPr/>
            </p:nvSpPr>
            <p:spPr>
              <a:xfrm>
                <a:off x="2400198" y="2868750"/>
                <a:ext cx="178500" cy="178499"/>
              </a:xfrm>
              <a:custGeom>
                <a:rect b="b" l="l" r="r" t="t"/>
                <a:pathLst>
                  <a:path extrusionOk="0" h="940" w="735">
                    <a:moveTo>
                      <a:pt x="627" y="0"/>
                    </a:moveTo>
                    <a:lnTo>
                      <a:pt x="105" y="0"/>
                    </a:lnTo>
                    <a:cubicBezTo>
                      <a:pt x="48" y="0"/>
                      <a:pt x="0" y="48"/>
                      <a:pt x="0" y="105"/>
                    </a:cubicBezTo>
                    <a:lnTo>
                      <a:pt x="0" y="939"/>
                    </a:lnTo>
                    <a:lnTo>
                      <a:pt x="367" y="781"/>
                    </a:lnTo>
                    <a:lnTo>
                      <a:pt x="734" y="939"/>
                    </a:lnTo>
                    <a:lnTo>
                      <a:pt x="734" y="105"/>
                    </a:lnTo>
                    <a:cubicBezTo>
                      <a:pt x="731" y="45"/>
                      <a:pt x="683" y="0"/>
                      <a:pt x="627" y="0"/>
                    </a:cubicBezTo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61"/>
              <p:cNvSpPr/>
              <p:nvPr/>
            </p:nvSpPr>
            <p:spPr>
              <a:xfrm>
                <a:off x="2392006" y="2757800"/>
                <a:ext cx="184200" cy="1785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68625" lIns="68625" spcFirstLastPara="1" rIns="68625" wrap="square" tIns="686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ic_brightness_low_white_48dp.png" id="488" name="Google Shape;488;p6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17550" y="2668700"/>
                <a:ext cx="343800" cy="343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89" name="Google Shape;489;p61"/>
          <p:cNvGrpSpPr/>
          <p:nvPr/>
        </p:nvGrpSpPr>
        <p:grpSpPr>
          <a:xfrm>
            <a:off x="686764" y="2812042"/>
            <a:ext cx="1060749" cy="822544"/>
            <a:chOff x="924125" y="4402175"/>
            <a:chExt cx="1370300" cy="1020400"/>
          </a:xfrm>
        </p:grpSpPr>
        <p:grpSp>
          <p:nvGrpSpPr>
            <p:cNvPr id="490" name="Google Shape;490;p61"/>
            <p:cNvGrpSpPr/>
            <p:nvPr/>
          </p:nvGrpSpPr>
          <p:grpSpPr>
            <a:xfrm>
              <a:off x="924125" y="4850775"/>
              <a:ext cx="847500" cy="571800"/>
              <a:chOff x="5161450" y="2296950"/>
              <a:chExt cx="847500" cy="571800"/>
            </a:xfrm>
          </p:grpSpPr>
          <p:sp>
            <p:nvSpPr>
              <p:cNvPr id="491" name="Google Shape;491;p61"/>
              <p:cNvSpPr/>
              <p:nvPr/>
            </p:nvSpPr>
            <p:spPr>
              <a:xfrm>
                <a:off x="5161450" y="2296950"/>
                <a:ext cx="847500" cy="571800"/>
              </a:xfrm>
              <a:prstGeom prst="frame">
                <a:avLst>
                  <a:gd fmla="val 12500" name="adj1"/>
                </a:avLst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68625" lIns="68625" spcFirstLastPara="1" rIns="68625" wrap="square" tIns="686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2" name="Google Shape;492;p61"/>
              <p:cNvCxnSpPr/>
              <p:nvPr/>
            </p:nvCxnSpPr>
            <p:spPr>
              <a:xfrm>
                <a:off x="5295957" y="2498710"/>
                <a:ext cx="410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285F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61"/>
              <p:cNvCxnSpPr/>
              <p:nvPr/>
            </p:nvCxnSpPr>
            <p:spPr>
              <a:xfrm>
                <a:off x="5295957" y="2564623"/>
                <a:ext cx="309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285F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61"/>
              <p:cNvCxnSpPr/>
              <p:nvPr/>
            </p:nvCxnSpPr>
            <p:spPr>
              <a:xfrm>
                <a:off x="5295957" y="2630535"/>
                <a:ext cx="2019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285F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95" name="Google Shape;495;p61"/>
              <p:cNvGrpSpPr/>
              <p:nvPr/>
            </p:nvGrpSpPr>
            <p:grpSpPr>
              <a:xfrm>
                <a:off x="5672399" y="2543189"/>
                <a:ext cx="269402" cy="309956"/>
                <a:chOff x="2317550" y="2668700"/>
                <a:chExt cx="343800" cy="378549"/>
              </a:xfrm>
            </p:grpSpPr>
            <p:sp>
              <p:nvSpPr>
                <p:cNvPr id="496" name="Google Shape;496;p61"/>
                <p:cNvSpPr/>
                <p:nvPr/>
              </p:nvSpPr>
              <p:spPr>
                <a:xfrm>
                  <a:off x="2400198" y="2868750"/>
                  <a:ext cx="178500" cy="178499"/>
                </a:xfrm>
                <a:custGeom>
                  <a:rect b="b" l="l" r="r" t="t"/>
                  <a:pathLst>
                    <a:path extrusionOk="0" h="940" w="735">
                      <a:moveTo>
                        <a:pt x="627" y="0"/>
                      </a:moveTo>
                      <a:lnTo>
                        <a:pt x="105" y="0"/>
                      </a:lnTo>
                      <a:cubicBezTo>
                        <a:pt x="48" y="0"/>
                        <a:pt x="0" y="48"/>
                        <a:pt x="0" y="105"/>
                      </a:cubicBezTo>
                      <a:lnTo>
                        <a:pt x="0" y="939"/>
                      </a:lnTo>
                      <a:lnTo>
                        <a:pt x="367" y="781"/>
                      </a:lnTo>
                      <a:lnTo>
                        <a:pt x="734" y="939"/>
                      </a:lnTo>
                      <a:lnTo>
                        <a:pt x="734" y="105"/>
                      </a:lnTo>
                      <a:cubicBezTo>
                        <a:pt x="731" y="45"/>
                        <a:pt x="683" y="0"/>
                        <a:pt x="627" y="0"/>
                      </a:cubicBezTo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anchorCtr="0" anchor="ctr" bIns="34300" lIns="68625" spcFirstLastPara="1" rIns="68625" wrap="square" tIns="343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61"/>
                <p:cNvSpPr/>
                <p:nvPr/>
              </p:nvSpPr>
              <p:spPr>
                <a:xfrm>
                  <a:off x="2392006" y="2757800"/>
                  <a:ext cx="184200" cy="178500"/>
                </a:xfrm>
                <a:prstGeom prst="ellipse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68625" lIns="68625" spcFirstLastPara="1" rIns="68625" wrap="square" tIns="686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ic_brightness_low_white_48dp.png" id="498" name="Google Shape;498;p61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317550" y="2668700"/>
                  <a:ext cx="343800" cy="343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descr="ic_vpn_key_white_48dp.png" id="499" name="Google Shape;499;p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729869" y="4853769"/>
              <a:ext cx="563288" cy="56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61"/>
            <p:cNvSpPr txBox="1"/>
            <p:nvPr/>
          </p:nvSpPr>
          <p:spPr>
            <a:xfrm>
              <a:off x="985800" y="4402175"/>
              <a:ext cx="11316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625" lIns="68625" spcFirstLastPara="1" rIns="68625" wrap="square" tIns="686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CLIENT KEYSTORE</a:t>
              </a:r>
              <a:endParaRPr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1" name="Google Shape;501;p61"/>
          <p:cNvGrpSpPr/>
          <p:nvPr/>
        </p:nvGrpSpPr>
        <p:grpSpPr>
          <a:xfrm>
            <a:off x="7864610" y="2806968"/>
            <a:ext cx="1047415" cy="832802"/>
            <a:chOff x="8845350" y="1614375"/>
            <a:chExt cx="1353075" cy="1033125"/>
          </a:xfrm>
        </p:grpSpPr>
        <p:pic>
          <p:nvPicPr>
            <p:cNvPr descr="ic_vpn_key_white_48dp.png" id="502" name="Google Shape;502;p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9633869" y="2082944"/>
              <a:ext cx="563288" cy="565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3" name="Google Shape;503;p61"/>
            <p:cNvGrpSpPr/>
            <p:nvPr/>
          </p:nvGrpSpPr>
          <p:grpSpPr>
            <a:xfrm>
              <a:off x="8845350" y="2075817"/>
              <a:ext cx="847500" cy="569284"/>
              <a:chOff x="5161450" y="2897650"/>
              <a:chExt cx="847500" cy="571800"/>
            </a:xfrm>
          </p:grpSpPr>
          <p:sp>
            <p:nvSpPr>
              <p:cNvPr id="504" name="Google Shape;504;p61"/>
              <p:cNvSpPr/>
              <p:nvPr/>
            </p:nvSpPr>
            <p:spPr>
              <a:xfrm>
                <a:off x="5161450" y="2897650"/>
                <a:ext cx="847500" cy="571800"/>
              </a:xfrm>
              <a:prstGeom prst="frame">
                <a:avLst>
                  <a:gd fmla="val 12500" name="adj1"/>
                </a:avLst>
              </a:prstGeom>
              <a:solidFill>
                <a:srgbClr val="34A853"/>
              </a:solidFill>
              <a:ln>
                <a:noFill/>
              </a:ln>
            </p:spPr>
            <p:txBody>
              <a:bodyPr anchorCtr="0" anchor="ctr" bIns="68625" lIns="68625" spcFirstLastPara="1" rIns="68625" wrap="square" tIns="686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5" name="Google Shape;505;p61"/>
              <p:cNvCxnSpPr/>
              <p:nvPr/>
            </p:nvCxnSpPr>
            <p:spPr>
              <a:xfrm>
                <a:off x="5295957" y="3099410"/>
                <a:ext cx="410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4A85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61"/>
              <p:cNvCxnSpPr/>
              <p:nvPr/>
            </p:nvCxnSpPr>
            <p:spPr>
              <a:xfrm>
                <a:off x="5295957" y="3165323"/>
                <a:ext cx="309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4A85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61"/>
              <p:cNvCxnSpPr/>
              <p:nvPr/>
            </p:nvCxnSpPr>
            <p:spPr>
              <a:xfrm>
                <a:off x="5295957" y="3231235"/>
                <a:ext cx="2019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4A85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508" name="Google Shape;508;p61"/>
              <p:cNvGrpSpPr/>
              <p:nvPr/>
            </p:nvGrpSpPr>
            <p:grpSpPr>
              <a:xfrm>
                <a:off x="5672399" y="3152789"/>
                <a:ext cx="269402" cy="309956"/>
                <a:chOff x="2317550" y="2668700"/>
                <a:chExt cx="343800" cy="378549"/>
              </a:xfrm>
            </p:grpSpPr>
            <p:sp>
              <p:nvSpPr>
                <p:cNvPr id="509" name="Google Shape;509;p61"/>
                <p:cNvSpPr/>
                <p:nvPr/>
              </p:nvSpPr>
              <p:spPr>
                <a:xfrm>
                  <a:off x="2400198" y="2868750"/>
                  <a:ext cx="178500" cy="178499"/>
                </a:xfrm>
                <a:custGeom>
                  <a:rect b="b" l="l" r="r" t="t"/>
                  <a:pathLst>
                    <a:path extrusionOk="0" h="940" w="735">
                      <a:moveTo>
                        <a:pt x="627" y="0"/>
                      </a:moveTo>
                      <a:lnTo>
                        <a:pt x="105" y="0"/>
                      </a:lnTo>
                      <a:cubicBezTo>
                        <a:pt x="48" y="0"/>
                        <a:pt x="0" y="48"/>
                        <a:pt x="0" y="105"/>
                      </a:cubicBezTo>
                      <a:lnTo>
                        <a:pt x="0" y="939"/>
                      </a:lnTo>
                      <a:lnTo>
                        <a:pt x="367" y="781"/>
                      </a:lnTo>
                      <a:lnTo>
                        <a:pt x="734" y="939"/>
                      </a:lnTo>
                      <a:lnTo>
                        <a:pt x="734" y="105"/>
                      </a:lnTo>
                      <a:cubicBezTo>
                        <a:pt x="731" y="45"/>
                        <a:pt x="683" y="0"/>
                        <a:pt x="627" y="0"/>
                      </a:cubicBezTo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anchorCtr="0" anchor="ctr" bIns="34300" lIns="68625" spcFirstLastPara="1" rIns="68625" wrap="square" tIns="343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61"/>
                <p:cNvSpPr/>
                <p:nvPr/>
              </p:nvSpPr>
              <p:spPr>
                <a:xfrm>
                  <a:off x="2392006" y="2757800"/>
                  <a:ext cx="184200" cy="178500"/>
                </a:xfrm>
                <a:prstGeom prst="ellipse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68625" lIns="68625" spcFirstLastPara="1" rIns="68625" wrap="square" tIns="686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ic_brightness_low_white_48dp.png" id="511" name="Google Shape;511;p61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317550" y="2668700"/>
                  <a:ext cx="343800" cy="343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512" name="Google Shape;512;p61"/>
            <p:cNvSpPr txBox="1"/>
            <p:nvPr/>
          </p:nvSpPr>
          <p:spPr>
            <a:xfrm>
              <a:off x="8884775" y="1614375"/>
              <a:ext cx="11316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625" lIns="68625" spcFirstLastPara="1" rIns="68625" wrap="square" tIns="686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SERVER KEYSTORE</a:t>
              </a:r>
              <a:endParaRPr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3" name="Google Shape;513;p61"/>
          <p:cNvSpPr txBox="1"/>
          <p:nvPr/>
        </p:nvSpPr>
        <p:spPr>
          <a:xfrm>
            <a:off x="4148070" y="1410145"/>
            <a:ext cx="92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TRUSTSTORE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4" name="Google Shape;514;p61"/>
          <p:cNvCxnSpPr/>
          <p:nvPr/>
        </p:nvCxnSpPr>
        <p:spPr>
          <a:xfrm>
            <a:off x="1750337" y="3263555"/>
            <a:ext cx="539700" cy="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15" name="Google Shape;515;p61"/>
          <p:cNvCxnSpPr/>
          <p:nvPr/>
        </p:nvCxnSpPr>
        <p:spPr>
          <a:xfrm>
            <a:off x="7198716" y="3323954"/>
            <a:ext cx="5397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6" name="Google Shape;516;p61"/>
          <p:cNvCxnSpPr/>
          <p:nvPr/>
        </p:nvCxnSpPr>
        <p:spPr>
          <a:xfrm flipH="1" rot="10800000">
            <a:off x="1690385" y="2285395"/>
            <a:ext cx="2278800" cy="353700"/>
          </a:xfrm>
          <a:prstGeom prst="bentConnector3">
            <a:avLst>
              <a:gd fmla="val 162" name="adj1"/>
            </a:avLst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61"/>
          <p:cNvSpPr txBox="1"/>
          <p:nvPr/>
        </p:nvSpPr>
        <p:spPr>
          <a:xfrm>
            <a:off x="2083421" y="1901294"/>
            <a:ext cx="133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Verifies certificate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61"/>
          <p:cNvCxnSpPr/>
          <p:nvPr/>
        </p:nvCxnSpPr>
        <p:spPr>
          <a:xfrm rot="10800000">
            <a:off x="5328124" y="2241723"/>
            <a:ext cx="2278800" cy="353700"/>
          </a:xfrm>
          <a:prstGeom prst="bentConnector3">
            <a:avLst>
              <a:gd fmla="val 292" name="adj1"/>
            </a:avLst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61"/>
          <p:cNvCxnSpPr/>
          <p:nvPr/>
        </p:nvCxnSpPr>
        <p:spPr>
          <a:xfrm>
            <a:off x="2709763" y="3157450"/>
            <a:ext cx="38898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61"/>
          <p:cNvSpPr/>
          <p:nvPr/>
        </p:nvSpPr>
        <p:spPr>
          <a:xfrm>
            <a:off x="2755425" y="2819071"/>
            <a:ext cx="270000" cy="281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61"/>
          <p:cNvSpPr txBox="1"/>
          <p:nvPr/>
        </p:nvSpPr>
        <p:spPr>
          <a:xfrm>
            <a:off x="2774012" y="2836121"/>
            <a:ext cx="232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61"/>
          <p:cNvSpPr txBox="1"/>
          <p:nvPr/>
        </p:nvSpPr>
        <p:spPr>
          <a:xfrm>
            <a:off x="3020399" y="2817429"/>
            <a:ext cx="151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Requests protected resource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61"/>
          <p:cNvSpPr/>
          <p:nvPr/>
        </p:nvSpPr>
        <p:spPr>
          <a:xfrm>
            <a:off x="1981950" y="1899229"/>
            <a:ext cx="270000" cy="281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1"/>
          <p:cNvSpPr txBox="1"/>
          <p:nvPr/>
        </p:nvSpPr>
        <p:spPr>
          <a:xfrm>
            <a:off x="2000538" y="1916278"/>
            <a:ext cx="232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61"/>
          <p:cNvSpPr txBox="1"/>
          <p:nvPr/>
        </p:nvSpPr>
        <p:spPr>
          <a:xfrm>
            <a:off x="5805924" y="1901294"/>
            <a:ext cx="133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Verifies certificate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61"/>
          <p:cNvSpPr/>
          <p:nvPr/>
        </p:nvSpPr>
        <p:spPr>
          <a:xfrm>
            <a:off x="5704454" y="1899229"/>
            <a:ext cx="270000" cy="281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1"/>
          <p:cNvSpPr txBox="1"/>
          <p:nvPr/>
        </p:nvSpPr>
        <p:spPr>
          <a:xfrm>
            <a:off x="5723041" y="1916278"/>
            <a:ext cx="232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8" name="Google Shape;528;p61"/>
          <p:cNvCxnSpPr/>
          <p:nvPr/>
        </p:nvCxnSpPr>
        <p:spPr>
          <a:xfrm rot="10800000">
            <a:off x="2712364" y="3584593"/>
            <a:ext cx="39051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61"/>
          <p:cNvSpPr/>
          <p:nvPr/>
        </p:nvSpPr>
        <p:spPr>
          <a:xfrm>
            <a:off x="4881613" y="3232429"/>
            <a:ext cx="270000" cy="281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1"/>
          <p:cNvSpPr txBox="1"/>
          <p:nvPr/>
        </p:nvSpPr>
        <p:spPr>
          <a:xfrm>
            <a:off x="4900200" y="3249479"/>
            <a:ext cx="232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61"/>
          <p:cNvSpPr txBox="1"/>
          <p:nvPr/>
        </p:nvSpPr>
        <p:spPr>
          <a:xfrm>
            <a:off x="5146587" y="3230787"/>
            <a:ext cx="100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Presents certificate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2" name="Google Shape;532;p61"/>
          <p:cNvCxnSpPr/>
          <p:nvPr/>
        </p:nvCxnSpPr>
        <p:spPr>
          <a:xfrm>
            <a:off x="2712511" y="4017479"/>
            <a:ext cx="38808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3" name="Google Shape;533;p61"/>
          <p:cNvSpPr/>
          <p:nvPr/>
        </p:nvSpPr>
        <p:spPr>
          <a:xfrm>
            <a:off x="2758172" y="3660398"/>
            <a:ext cx="270000" cy="281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1"/>
          <p:cNvSpPr txBox="1"/>
          <p:nvPr/>
        </p:nvSpPr>
        <p:spPr>
          <a:xfrm>
            <a:off x="2776760" y="3677447"/>
            <a:ext cx="232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61"/>
          <p:cNvSpPr txBox="1"/>
          <p:nvPr/>
        </p:nvSpPr>
        <p:spPr>
          <a:xfrm>
            <a:off x="3031004" y="3653113"/>
            <a:ext cx="100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Presents certificate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6" name="Google Shape;536;p61"/>
          <p:cNvCxnSpPr/>
          <p:nvPr/>
        </p:nvCxnSpPr>
        <p:spPr>
          <a:xfrm>
            <a:off x="2719381" y="4468059"/>
            <a:ext cx="3891000" cy="138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37" name="Google Shape;537;p61"/>
          <p:cNvSpPr/>
          <p:nvPr/>
        </p:nvSpPr>
        <p:spPr>
          <a:xfrm>
            <a:off x="3876129" y="4109024"/>
            <a:ext cx="270000" cy="281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1"/>
          <p:cNvSpPr txBox="1"/>
          <p:nvPr/>
        </p:nvSpPr>
        <p:spPr>
          <a:xfrm>
            <a:off x="3894717" y="4126073"/>
            <a:ext cx="232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61"/>
          <p:cNvSpPr txBox="1"/>
          <p:nvPr/>
        </p:nvSpPr>
        <p:spPr>
          <a:xfrm>
            <a:off x="4141104" y="4100761"/>
            <a:ext cx="143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Accesses protected resource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2"/>
          <p:cNvSpPr txBox="1"/>
          <p:nvPr/>
        </p:nvSpPr>
        <p:spPr>
          <a:xfrm>
            <a:off x="277800" y="391775"/>
            <a:ext cx="67467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Configuring 2-way TLS from client to Edge (Public Cloud)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62"/>
          <p:cNvSpPr txBox="1"/>
          <p:nvPr/>
        </p:nvSpPr>
        <p:spPr>
          <a:xfrm>
            <a:off x="904824" y="2579513"/>
            <a:ext cx="26766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a keystore and upload certificate and private key of the server</a:t>
            </a:r>
            <a:endParaRPr sz="9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62"/>
          <p:cNvSpPr txBox="1"/>
          <p:nvPr/>
        </p:nvSpPr>
        <p:spPr>
          <a:xfrm>
            <a:off x="3521487" y="2579513"/>
            <a:ext cx="2676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 client uses a self-signed certificate, or a certificate that is not signed by a trusted CA, create a truststore on Edge that contains the CA chain of the client certificate. 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62"/>
          <p:cNvSpPr txBox="1"/>
          <p:nvPr/>
        </p:nvSpPr>
        <p:spPr>
          <a:xfrm>
            <a:off x="6236277" y="2579513"/>
            <a:ext cx="2676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a support ticket so the virtualhost is created with the suitable configuration.</a:t>
            </a:r>
            <a:endParaRPr sz="9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VirtualHost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700">
                <a:solidFill>
                  <a:srgbClr val="EA4335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700">
                <a:solidFill>
                  <a:srgbClr val="34A853"/>
                </a:solidFill>
                <a:latin typeface="Courier New"/>
                <a:ea typeface="Courier New"/>
                <a:cs typeface="Courier New"/>
                <a:sym typeface="Courier New"/>
              </a:rPr>
              <a:t>myTLSVHost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7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HostAliases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HostAlias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&gt;apiTLS.myCompany.com&lt;/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HostAlias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HostAliases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7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&gt;443&lt;/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7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SSLInfo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7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Enabled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&gt;true&lt;/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Enabled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7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ClientAuthEnabled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&gt;false&lt;/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ClientAuthEnabled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7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KeyStore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&gt;myTestKeystore&lt;/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KeyStore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7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KeyAlias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&gt;myKeyAlias&lt;/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KeyAlias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7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SSLInfo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VirtualHost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62"/>
          <p:cNvSpPr txBox="1"/>
          <p:nvPr/>
        </p:nvSpPr>
        <p:spPr>
          <a:xfrm>
            <a:off x="904824" y="2220375"/>
            <a:ext cx="1092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Server keystore</a:t>
            </a:r>
            <a:endParaRPr b="1" sz="9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62"/>
          <p:cNvSpPr txBox="1"/>
          <p:nvPr/>
        </p:nvSpPr>
        <p:spPr>
          <a:xfrm>
            <a:off x="3560265" y="2220375"/>
            <a:ext cx="1092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Truststore</a:t>
            </a:r>
            <a:endParaRPr b="1" sz="9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62"/>
          <p:cNvSpPr txBox="1"/>
          <p:nvPr/>
        </p:nvSpPr>
        <p:spPr>
          <a:xfrm>
            <a:off x="6236277" y="2220375"/>
            <a:ext cx="1092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Virtualhost</a:t>
            </a:r>
            <a:endParaRPr b="1" sz="9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1" name="Google Shape;551;p62"/>
          <p:cNvGrpSpPr/>
          <p:nvPr/>
        </p:nvGrpSpPr>
        <p:grpSpPr>
          <a:xfrm>
            <a:off x="-6485" y="1589991"/>
            <a:ext cx="9157058" cy="429075"/>
            <a:chOff x="-8637" y="2577188"/>
            <a:chExt cx="12196402" cy="572100"/>
          </a:xfrm>
        </p:grpSpPr>
        <p:sp>
          <p:nvSpPr>
            <p:cNvPr id="552" name="Google Shape;552;p62"/>
            <p:cNvSpPr/>
            <p:nvPr/>
          </p:nvSpPr>
          <p:spPr>
            <a:xfrm>
              <a:off x="1205163" y="2577188"/>
              <a:ext cx="572100" cy="572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2"/>
            <p:cNvSpPr txBox="1"/>
            <p:nvPr/>
          </p:nvSpPr>
          <p:spPr>
            <a:xfrm>
              <a:off x="1309938" y="2672438"/>
              <a:ext cx="3657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625" lIns="68625" spcFirstLastPara="1" rIns="68625" wrap="square" tIns="686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0F0F0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900">
                <a:solidFill>
                  <a:srgbClr val="F0F0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4" name="Google Shape;554;p62"/>
            <p:cNvSpPr/>
            <p:nvPr/>
          </p:nvSpPr>
          <p:spPr>
            <a:xfrm>
              <a:off x="4755768" y="2577188"/>
              <a:ext cx="572100" cy="572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2"/>
            <p:cNvSpPr txBox="1"/>
            <p:nvPr/>
          </p:nvSpPr>
          <p:spPr>
            <a:xfrm>
              <a:off x="4860543" y="2672438"/>
              <a:ext cx="3657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625" lIns="68625" spcFirstLastPara="1" rIns="68625" wrap="square" tIns="686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0F0F0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900">
                <a:solidFill>
                  <a:srgbClr val="F0F0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6" name="Google Shape;556;p62"/>
            <p:cNvSpPr/>
            <p:nvPr/>
          </p:nvSpPr>
          <p:spPr>
            <a:xfrm>
              <a:off x="8306364" y="2577188"/>
              <a:ext cx="572100" cy="572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2"/>
            <p:cNvSpPr txBox="1"/>
            <p:nvPr/>
          </p:nvSpPr>
          <p:spPr>
            <a:xfrm>
              <a:off x="8411139" y="2672438"/>
              <a:ext cx="3657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625" lIns="68625" spcFirstLastPara="1" rIns="68625" wrap="square" tIns="686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0F0F0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900">
                <a:solidFill>
                  <a:srgbClr val="F0F0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58" name="Google Shape;558;p62"/>
            <p:cNvCxnSpPr>
              <a:stCxn id="552" idx="6"/>
              <a:endCxn id="554" idx="2"/>
            </p:cNvCxnSpPr>
            <p:nvPr/>
          </p:nvCxnSpPr>
          <p:spPr>
            <a:xfrm>
              <a:off x="1777263" y="2863238"/>
              <a:ext cx="2978400" cy="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62"/>
            <p:cNvCxnSpPr>
              <a:stCxn id="554" idx="6"/>
              <a:endCxn id="556" idx="2"/>
            </p:cNvCxnSpPr>
            <p:nvPr/>
          </p:nvCxnSpPr>
          <p:spPr>
            <a:xfrm>
              <a:off x="5327868" y="2863238"/>
              <a:ext cx="2978400" cy="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62"/>
            <p:cNvCxnSpPr/>
            <p:nvPr/>
          </p:nvCxnSpPr>
          <p:spPr>
            <a:xfrm rot="10800000">
              <a:off x="-8637" y="2863238"/>
              <a:ext cx="1213800" cy="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62"/>
            <p:cNvCxnSpPr>
              <a:stCxn id="556" idx="6"/>
            </p:cNvCxnSpPr>
            <p:nvPr/>
          </p:nvCxnSpPr>
          <p:spPr>
            <a:xfrm>
              <a:off x="8878464" y="2863238"/>
              <a:ext cx="3309300" cy="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3"/>
          <p:cNvSpPr txBox="1"/>
          <p:nvPr/>
        </p:nvSpPr>
        <p:spPr>
          <a:xfrm>
            <a:off x="421600" y="408625"/>
            <a:ext cx="82245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HTTP persistent connections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HTTP 1.0 connections are not persistent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Connection: Keep-Alive header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HTTP 1.1 connections are persistent by default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 or server can send Connection: close header to tear down a connection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Connection establishment and teardown are relatively expensive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TLS, we want to use a persistent connection if more traffic is likely to come from the client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Edge to backend, we almost always want a persistent connection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Traffic from all clients generally flow to the same few targets, so connection is likely to be reused quickly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client to Edge, balance the cost of caching connections with the likelihood of reusing connections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4"/>
          <p:cNvSpPr txBox="1"/>
          <p:nvPr/>
        </p:nvSpPr>
        <p:spPr>
          <a:xfrm>
            <a:off x="324300" y="408625"/>
            <a:ext cx="4027800" cy="4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Virtual host SSL configuration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Used to differentiate incoming traffic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Configured on Edge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Only for client requests, not target communication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public cloud, virtual hosts can only be configured by Edge Support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64"/>
          <p:cNvSpPr txBox="1"/>
          <p:nvPr/>
        </p:nvSpPr>
        <p:spPr>
          <a:xfrm>
            <a:off x="4436500" y="651825"/>
            <a:ext cx="4501500" cy="4177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GET </a:t>
            </a:r>
            <a:r>
              <a:rPr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https://api.enterprise.apigee.com/v1/o/{org}/e/{env}/virtualhosts/secure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 "hostAliases" : [ "myorg-prod.apigee.net" ],</a:t>
            </a:r>
            <a:endParaRPr sz="12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 "interfaces" : [],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 "name" : "secure",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 "port" : "443",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 "sSLInfo" : 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   "ciphers" : [],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   "clientAuthEnabled" : true,</a:t>
            </a:r>
            <a:endParaRPr sz="12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   "enabled" : true,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   "ignoreValidationErrors" : false,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sz="12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   "keyAlias" : "myKey",</a:t>
            </a:r>
            <a:endParaRPr sz="12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   "keyStore" : "myKeystore",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sz="12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   "protocols" : [],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   "trustStore" : "myTruststore"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5"/>
          <p:cNvSpPr txBox="1"/>
          <p:nvPr/>
        </p:nvSpPr>
        <p:spPr>
          <a:xfrm>
            <a:off x="505925" y="655100"/>
            <a:ext cx="8140200" cy="3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Securing calls to the backend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Generally the backend is locked down to only allow calls from Edge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Don't want apps to be able to call directly to backend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Options for securing the communication to the backend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Credentials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OAuth (adds significant complexity to backend calls)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Two-way TLS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IP Whitelisting (can be spoofed)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6"/>
          <p:cNvSpPr txBox="1"/>
          <p:nvPr/>
        </p:nvSpPr>
        <p:spPr>
          <a:xfrm>
            <a:off x="505925" y="655100"/>
            <a:ext cx="8140200" cy="3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Securing backend communication with 2-Way TLS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Obtain/generate client certificate for Edge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and populate a keystore on Edge containing Edge's cert and private key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 and populate a truststore on Edge containing trusted certs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Configure the TargetEndpoint or TargetServer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7"/>
          <p:cNvSpPr txBox="1"/>
          <p:nvPr/>
        </p:nvSpPr>
        <p:spPr>
          <a:xfrm>
            <a:off x="277825" y="391775"/>
            <a:ext cx="5390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Transport Layer Security (1-way TLS)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67"/>
          <p:cNvSpPr txBox="1"/>
          <p:nvPr/>
        </p:nvSpPr>
        <p:spPr>
          <a:xfrm>
            <a:off x="1281606" y="3704152"/>
            <a:ext cx="604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67"/>
          <p:cNvSpPr/>
          <p:nvPr/>
        </p:nvSpPr>
        <p:spPr>
          <a:xfrm>
            <a:off x="6071746" y="3010218"/>
            <a:ext cx="568788" cy="599986"/>
          </a:xfrm>
          <a:custGeom>
            <a:rect b="b" l="l" r="r" t="t"/>
            <a:pathLst>
              <a:path extrusionOk="0" h="943" w="944">
                <a:moveTo>
                  <a:pt x="889" y="523"/>
                </a:moveTo>
                <a:lnTo>
                  <a:pt x="54" y="523"/>
                </a:lnTo>
                <a:cubicBezTo>
                  <a:pt x="26" y="523"/>
                  <a:pt x="0" y="545"/>
                  <a:pt x="0" y="576"/>
                </a:cubicBezTo>
                <a:lnTo>
                  <a:pt x="0" y="888"/>
                </a:lnTo>
                <a:cubicBezTo>
                  <a:pt x="0" y="917"/>
                  <a:pt x="23" y="942"/>
                  <a:pt x="54" y="942"/>
                </a:cubicBezTo>
                <a:lnTo>
                  <a:pt x="889" y="942"/>
                </a:lnTo>
                <a:cubicBezTo>
                  <a:pt x="917" y="942"/>
                  <a:pt x="943" y="920"/>
                  <a:pt x="943" y="888"/>
                </a:cubicBezTo>
                <a:lnTo>
                  <a:pt x="943" y="576"/>
                </a:lnTo>
                <a:cubicBezTo>
                  <a:pt x="943" y="548"/>
                  <a:pt x="917" y="523"/>
                  <a:pt x="889" y="523"/>
                </a:cubicBezTo>
                <a:close/>
                <a:moveTo>
                  <a:pt x="209" y="838"/>
                </a:moveTo>
                <a:cubicBezTo>
                  <a:pt x="153" y="838"/>
                  <a:pt x="105" y="790"/>
                  <a:pt x="105" y="734"/>
                </a:cubicBezTo>
                <a:cubicBezTo>
                  <a:pt x="105" y="677"/>
                  <a:pt x="152" y="630"/>
                  <a:pt x="209" y="630"/>
                </a:cubicBezTo>
                <a:cubicBezTo>
                  <a:pt x="265" y="630"/>
                  <a:pt x="314" y="677"/>
                  <a:pt x="314" y="734"/>
                </a:cubicBezTo>
                <a:cubicBezTo>
                  <a:pt x="314" y="790"/>
                  <a:pt x="268" y="838"/>
                  <a:pt x="209" y="838"/>
                </a:cubicBezTo>
                <a:close/>
                <a:moveTo>
                  <a:pt x="889" y="0"/>
                </a:moveTo>
                <a:lnTo>
                  <a:pt x="54" y="0"/>
                </a:lnTo>
                <a:cubicBezTo>
                  <a:pt x="26" y="0"/>
                  <a:pt x="0" y="23"/>
                  <a:pt x="0" y="54"/>
                </a:cubicBezTo>
                <a:lnTo>
                  <a:pt x="0" y="367"/>
                </a:lnTo>
                <a:cubicBezTo>
                  <a:pt x="0" y="396"/>
                  <a:pt x="23" y="421"/>
                  <a:pt x="54" y="421"/>
                </a:cubicBezTo>
                <a:lnTo>
                  <a:pt x="889" y="421"/>
                </a:lnTo>
                <a:cubicBezTo>
                  <a:pt x="917" y="421"/>
                  <a:pt x="943" y="398"/>
                  <a:pt x="943" y="367"/>
                </a:cubicBezTo>
                <a:lnTo>
                  <a:pt x="943" y="54"/>
                </a:lnTo>
                <a:cubicBezTo>
                  <a:pt x="943" y="26"/>
                  <a:pt x="917" y="0"/>
                  <a:pt x="889" y="0"/>
                </a:cubicBezTo>
                <a:close/>
                <a:moveTo>
                  <a:pt x="209" y="314"/>
                </a:moveTo>
                <a:cubicBezTo>
                  <a:pt x="153" y="314"/>
                  <a:pt x="105" y="265"/>
                  <a:pt x="105" y="209"/>
                </a:cubicBezTo>
                <a:cubicBezTo>
                  <a:pt x="105" y="152"/>
                  <a:pt x="152" y="105"/>
                  <a:pt x="209" y="105"/>
                </a:cubicBezTo>
                <a:cubicBezTo>
                  <a:pt x="265" y="105"/>
                  <a:pt x="314" y="152"/>
                  <a:pt x="314" y="209"/>
                </a:cubicBezTo>
                <a:cubicBezTo>
                  <a:pt x="314" y="265"/>
                  <a:pt x="268" y="314"/>
                  <a:pt x="209" y="314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67"/>
          <p:cNvSpPr txBox="1"/>
          <p:nvPr/>
        </p:nvSpPr>
        <p:spPr>
          <a:xfrm>
            <a:off x="6054039" y="3640554"/>
            <a:ext cx="604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Service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1" name="Google Shape;591;p67"/>
          <p:cNvGrpSpPr/>
          <p:nvPr/>
        </p:nvGrpSpPr>
        <p:grpSpPr>
          <a:xfrm>
            <a:off x="7341826" y="2850506"/>
            <a:ext cx="1102891" cy="888281"/>
            <a:chOff x="8845350" y="1614375"/>
            <a:chExt cx="1353075" cy="1033125"/>
          </a:xfrm>
        </p:grpSpPr>
        <p:pic>
          <p:nvPicPr>
            <p:cNvPr descr="ic_vpn_key_white_48dp.png" id="592" name="Google Shape;592;p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9633869" y="2082944"/>
              <a:ext cx="563288" cy="565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3" name="Google Shape;593;p67"/>
            <p:cNvGrpSpPr/>
            <p:nvPr/>
          </p:nvGrpSpPr>
          <p:grpSpPr>
            <a:xfrm>
              <a:off x="8845350" y="2075817"/>
              <a:ext cx="847500" cy="569284"/>
              <a:chOff x="5161450" y="2897650"/>
              <a:chExt cx="847500" cy="571800"/>
            </a:xfrm>
          </p:grpSpPr>
          <p:sp>
            <p:nvSpPr>
              <p:cNvPr id="594" name="Google Shape;594;p67"/>
              <p:cNvSpPr/>
              <p:nvPr/>
            </p:nvSpPr>
            <p:spPr>
              <a:xfrm>
                <a:off x="5161450" y="2897650"/>
                <a:ext cx="847500" cy="571800"/>
              </a:xfrm>
              <a:prstGeom prst="frame">
                <a:avLst>
                  <a:gd fmla="val 12500" name="adj1"/>
                </a:avLst>
              </a:prstGeom>
              <a:solidFill>
                <a:srgbClr val="34A853"/>
              </a:solidFill>
              <a:ln>
                <a:noFill/>
              </a:ln>
            </p:spPr>
            <p:txBody>
              <a:bodyPr anchorCtr="0" anchor="ctr" bIns="68625" lIns="68625" spcFirstLastPara="1" rIns="68625" wrap="square" tIns="686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5" name="Google Shape;595;p67"/>
              <p:cNvCxnSpPr/>
              <p:nvPr/>
            </p:nvCxnSpPr>
            <p:spPr>
              <a:xfrm>
                <a:off x="5295957" y="3099410"/>
                <a:ext cx="410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4A85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67"/>
              <p:cNvCxnSpPr/>
              <p:nvPr/>
            </p:nvCxnSpPr>
            <p:spPr>
              <a:xfrm>
                <a:off x="5295957" y="3165323"/>
                <a:ext cx="309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4A85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67"/>
              <p:cNvCxnSpPr/>
              <p:nvPr/>
            </p:nvCxnSpPr>
            <p:spPr>
              <a:xfrm>
                <a:off x="5295957" y="3231235"/>
                <a:ext cx="2019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4A85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598" name="Google Shape;598;p67"/>
              <p:cNvGrpSpPr/>
              <p:nvPr/>
            </p:nvGrpSpPr>
            <p:grpSpPr>
              <a:xfrm>
                <a:off x="5672399" y="3152789"/>
                <a:ext cx="269402" cy="309956"/>
                <a:chOff x="2317550" y="2668700"/>
                <a:chExt cx="343800" cy="378549"/>
              </a:xfrm>
            </p:grpSpPr>
            <p:sp>
              <p:nvSpPr>
                <p:cNvPr id="599" name="Google Shape;599;p67"/>
                <p:cNvSpPr/>
                <p:nvPr/>
              </p:nvSpPr>
              <p:spPr>
                <a:xfrm>
                  <a:off x="2400198" y="2868750"/>
                  <a:ext cx="178500" cy="178499"/>
                </a:xfrm>
                <a:custGeom>
                  <a:rect b="b" l="l" r="r" t="t"/>
                  <a:pathLst>
                    <a:path extrusionOk="0" h="940" w="735">
                      <a:moveTo>
                        <a:pt x="627" y="0"/>
                      </a:moveTo>
                      <a:lnTo>
                        <a:pt x="105" y="0"/>
                      </a:lnTo>
                      <a:cubicBezTo>
                        <a:pt x="48" y="0"/>
                        <a:pt x="0" y="48"/>
                        <a:pt x="0" y="105"/>
                      </a:cubicBezTo>
                      <a:lnTo>
                        <a:pt x="0" y="939"/>
                      </a:lnTo>
                      <a:lnTo>
                        <a:pt x="367" y="781"/>
                      </a:lnTo>
                      <a:lnTo>
                        <a:pt x="734" y="939"/>
                      </a:lnTo>
                      <a:lnTo>
                        <a:pt x="734" y="105"/>
                      </a:lnTo>
                      <a:cubicBezTo>
                        <a:pt x="731" y="45"/>
                        <a:pt x="683" y="0"/>
                        <a:pt x="627" y="0"/>
                      </a:cubicBezTo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anchorCtr="0" anchor="ctr" bIns="34300" lIns="68625" spcFirstLastPara="1" rIns="68625" wrap="square" tIns="343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67"/>
                <p:cNvSpPr/>
                <p:nvPr/>
              </p:nvSpPr>
              <p:spPr>
                <a:xfrm>
                  <a:off x="2392006" y="2757800"/>
                  <a:ext cx="184200" cy="178500"/>
                </a:xfrm>
                <a:prstGeom prst="ellipse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68625" lIns="68625" spcFirstLastPara="1" rIns="68625" wrap="square" tIns="686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ic_brightness_low_white_48dp.png" id="601" name="Google Shape;601;p67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2317550" y="2668700"/>
                  <a:ext cx="343800" cy="343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602" name="Google Shape;602;p67"/>
            <p:cNvSpPr txBox="1"/>
            <p:nvPr/>
          </p:nvSpPr>
          <p:spPr>
            <a:xfrm>
              <a:off x="8884775" y="1614375"/>
              <a:ext cx="11316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625" lIns="68625" spcFirstLastPara="1" rIns="68625" wrap="square" tIns="686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SERVER KEYSTORE</a:t>
              </a:r>
              <a:endParaRPr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3" name="Google Shape;603;p67"/>
          <p:cNvSpPr txBox="1"/>
          <p:nvPr/>
        </p:nvSpPr>
        <p:spPr>
          <a:xfrm>
            <a:off x="3942248" y="2110500"/>
            <a:ext cx="7950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SERVER CERTIFICATE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4" name="Google Shape;604;p67"/>
          <p:cNvGrpSpPr/>
          <p:nvPr/>
        </p:nvGrpSpPr>
        <p:grpSpPr>
          <a:xfrm>
            <a:off x="3251712" y="2040975"/>
            <a:ext cx="690797" cy="491634"/>
            <a:chOff x="5161450" y="2897650"/>
            <a:chExt cx="847500" cy="571800"/>
          </a:xfrm>
        </p:grpSpPr>
        <p:sp>
          <p:nvSpPr>
            <p:cNvPr id="605" name="Google Shape;605;p67"/>
            <p:cNvSpPr/>
            <p:nvPr/>
          </p:nvSpPr>
          <p:spPr>
            <a:xfrm>
              <a:off x="5161450" y="2897650"/>
              <a:ext cx="847500" cy="571800"/>
            </a:xfrm>
            <a:prstGeom prst="frame">
              <a:avLst>
                <a:gd fmla="val 12500" name="adj1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6" name="Google Shape;606;p67"/>
            <p:cNvCxnSpPr/>
            <p:nvPr/>
          </p:nvCxnSpPr>
          <p:spPr>
            <a:xfrm>
              <a:off x="5295957" y="3099410"/>
              <a:ext cx="410400" cy="0"/>
            </a:xfrm>
            <a:prstGeom prst="straightConnector1">
              <a:avLst/>
            </a:prstGeom>
            <a:noFill/>
            <a:ln cap="flat" cmpd="sng" w="28575">
              <a:solidFill>
                <a:srgbClr val="34A8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67"/>
            <p:cNvCxnSpPr/>
            <p:nvPr/>
          </p:nvCxnSpPr>
          <p:spPr>
            <a:xfrm>
              <a:off x="5295957" y="3165323"/>
              <a:ext cx="309300" cy="0"/>
            </a:xfrm>
            <a:prstGeom prst="straightConnector1">
              <a:avLst/>
            </a:prstGeom>
            <a:noFill/>
            <a:ln cap="flat" cmpd="sng" w="28575">
              <a:solidFill>
                <a:srgbClr val="34A8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67"/>
            <p:cNvCxnSpPr/>
            <p:nvPr/>
          </p:nvCxnSpPr>
          <p:spPr>
            <a:xfrm>
              <a:off x="5295957" y="3231235"/>
              <a:ext cx="201900" cy="0"/>
            </a:xfrm>
            <a:prstGeom prst="straightConnector1">
              <a:avLst/>
            </a:prstGeom>
            <a:noFill/>
            <a:ln cap="flat" cmpd="sng" w="28575">
              <a:solidFill>
                <a:srgbClr val="34A8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09" name="Google Shape;609;p67"/>
            <p:cNvGrpSpPr/>
            <p:nvPr/>
          </p:nvGrpSpPr>
          <p:grpSpPr>
            <a:xfrm>
              <a:off x="5672399" y="3152789"/>
              <a:ext cx="269402" cy="309956"/>
              <a:chOff x="2317550" y="2668700"/>
              <a:chExt cx="343800" cy="378549"/>
            </a:xfrm>
          </p:grpSpPr>
          <p:sp>
            <p:nvSpPr>
              <p:cNvPr id="610" name="Google Shape;610;p67"/>
              <p:cNvSpPr/>
              <p:nvPr/>
            </p:nvSpPr>
            <p:spPr>
              <a:xfrm>
                <a:off x="2400198" y="2868750"/>
                <a:ext cx="178500" cy="178499"/>
              </a:xfrm>
              <a:custGeom>
                <a:rect b="b" l="l" r="r" t="t"/>
                <a:pathLst>
                  <a:path extrusionOk="0" h="940" w="735">
                    <a:moveTo>
                      <a:pt x="627" y="0"/>
                    </a:moveTo>
                    <a:lnTo>
                      <a:pt x="105" y="0"/>
                    </a:lnTo>
                    <a:cubicBezTo>
                      <a:pt x="48" y="0"/>
                      <a:pt x="0" y="48"/>
                      <a:pt x="0" y="105"/>
                    </a:cubicBezTo>
                    <a:lnTo>
                      <a:pt x="0" y="939"/>
                    </a:lnTo>
                    <a:lnTo>
                      <a:pt x="367" y="781"/>
                    </a:lnTo>
                    <a:lnTo>
                      <a:pt x="734" y="939"/>
                    </a:lnTo>
                    <a:lnTo>
                      <a:pt x="734" y="105"/>
                    </a:lnTo>
                    <a:cubicBezTo>
                      <a:pt x="731" y="45"/>
                      <a:pt x="683" y="0"/>
                      <a:pt x="627" y="0"/>
                    </a:cubicBezTo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67"/>
              <p:cNvSpPr/>
              <p:nvPr/>
            </p:nvSpPr>
            <p:spPr>
              <a:xfrm>
                <a:off x="2392006" y="2757800"/>
                <a:ext cx="184200" cy="1785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68625" lIns="68625" spcFirstLastPara="1" rIns="68625" wrap="square" tIns="686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ic_brightness_low_white_48dp.png" id="612" name="Google Shape;612;p6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317550" y="2668700"/>
                <a:ext cx="343800" cy="343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13" name="Google Shape;613;p67"/>
          <p:cNvSpPr txBox="1"/>
          <p:nvPr/>
        </p:nvSpPr>
        <p:spPr>
          <a:xfrm>
            <a:off x="3428375" y="1622694"/>
            <a:ext cx="972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TRUSTSTORE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4" name="Google Shape;614;p67"/>
          <p:cNvCxnSpPr/>
          <p:nvPr/>
        </p:nvCxnSpPr>
        <p:spPr>
          <a:xfrm>
            <a:off x="6640533" y="3401796"/>
            <a:ext cx="5685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7"/>
          <p:cNvCxnSpPr/>
          <p:nvPr/>
        </p:nvCxnSpPr>
        <p:spPr>
          <a:xfrm flipH="1" rot="10800000">
            <a:off x="1687353" y="2293700"/>
            <a:ext cx="1552500" cy="403200"/>
          </a:xfrm>
          <a:prstGeom prst="bentConnector3">
            <a:avLst>
              <a:gd fmla="val 408" name="adj1"/>
            </a:avLst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6" name="Google Shape;616;p67"/>
          <p:cNvSpPr txBox="1"/>
          <p:nvPr/>
        </p:nvSpPr>
        <p:spPr>
          <a:xfrm>
            <a:off x="1813381" y="1884470"/>
            <a:ext cx="14031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Verifies certificate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7" name="Google Shape;617;p67"/>
          <p:cNvCxnSpPr/>
          <p:nvPr/>
        </p:nvCxnSpPr>
        <p:spPr>
          <a:xfrm>
            <a:off x="1913919" y="3224213"/>
            <a:ext cx="40893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8" name="Google Shape;618;p67"/>
          <p:cNvSpPr/>
          <p:nvPr/>
        </p:nvSpPr>
        <p:spPr>
          <a:xfrm>
            <a:off x="1961997" y="2863318"/>
            <a:ext cx="284400" cy="3000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7"/>
          <p:cNvSpPr txBox="1"/>
          <p:nvPr/>
        </p:nvSpPr>
        <p:spPr>
          <a:xfrm>
            <a:off x="1981569" y="2881501"/>
            <a:ext cx="24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67"/>
          <p:cNvSpPr txBox="1"/>
          <p:nvPr/>
        </p:nvSpPr>
        <p:spPr>
          <a:xfrm>
            <a:off x="2241001" y="2861566"/>
            <a:ext cx="15951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Requests protected resource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67"/>
          <p:cNvSpPr/>
          <p:nvPr/>
        </p:nvSpPr>
        <p:spPr>
          <a:xfrm>
            <a:off x="1706538" y="1882267"/>
            <a:ext cx="284400" cy="3000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7"/>
          <p:cNvSpPr txBox="1"/>
          <p:nvPr/>
        </p:nvSpPr>
        <p:spPr>
          <a:xfrm>
            <a:off x="1726119" y="1900446"/>
            <a:ext cx="2454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3" name="Google Shape;623;p67"/>
          <p:cNvCxnSpPr/>
          <p:nvPr/>
        </p:nvCxnSpPr>
        <p:spPr>
          <a:xfrm rot="10800000">
            <a:off x="1916707" y="3679778"/>
            <a:ext cx="41118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67"/>
          <p:cNvSpPr/>
          <p:nvPr/>
        </p:nvSpPr>
        <p:spPr>
          <a:xfrm>
            <a:off x="4200754" y="3304181"/>
            <a:ext cx="284400" cy="3000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7"/>
          <p:cNvSpPr txBox="1"/>
          <p:nvPr/>
        </p:nvSpPr>
        <p:spPr>
          <a:xfrm>
            <a:off x="4220326" y="3322365"/>
            <a:ext cx="24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67"/>
          <p:cNvSpPr txBox="1"/>
          <p:nvPr/>
        </p:nvSpPr>
        <p:spPr>
          <a:xfrm>
            <a:off x="4479757" y="3302429"/>
            <a:ext cx="1054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Presents certificate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7" name="Google Shape;627;p67"/>
          <p:cNvCxnSpPr/>
          <p:nvPr/>
        </p:nvCxnSpPr>
        <p:spPr>
          <a:xfrm>
            <a:off x="1913919" y="4228950"/>
            <a:ext cx="40956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28" name="Google Shape;628;p67"/>
          <p:cNvSpPr/>
          <p:nvPr/>
        </p:nvSpPr>
        <p:spPr>
          <a:xfrm>
            <a:off x="3142036" y="3846024"/>
            <a:ext cx="284400" cy="3000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7"/>
          <p:cNvSpPr txBox="1"/>
          <p:nvPr/>
        </p:nvSpPr>
        <p:spPr>
          <a:xfrm>
            <a:off x="3161608" y="3864207"/>
            <a:ext cx="24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7"/>
          <p:cNvSpPr txBox="1"/>
          <p:nvPr/>
        </p:nvSpPr>
        <p:spPr>
          <a:xfrm>
            <a:off x="3421040" y="3837211"/>
            <a:ext cx="1515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Accesses protected resource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7"/>
          <p:cNvSpPr/>
          <p:nvPr/>
        </p:nvSpPr>
        <p:spPr>
          <a:xfrm>
            <a:off x="1310097" y="3003771"/>
            <a:ext cx="568788" cy="599986"/>
          </a:xfrm>
          <a:custGeom>
            <a:rect b="b" l="l" r="r" t="t"/>
            <a:pathLst>
              <a:path extrusionOk="0" h="943" w="944">
                <a:moveTo>
                  <a:pt x="889" y="523"/>
                </a:moveTo>
                <a:lnTo>
                  <a:pt x="54" y="523"/>
                </a:lnTo>
                <a:cubicBezTo>
                  <a:pt x="26" y="523"/>
                  <a:pt x="0" y="545"/>
                  <a:pt x="0" y="576"/>
                </a:cubicBezTo>
                <a:lnTo>
                  <a:pt x="0" y="888"/>
                </a:lnTo>
                <a:cubicBezTo>
                  <a:pt x="0" y="917"/>
                  <a:pt x="23" y="942"/>
                  <a:pt x="54" y="942"/>
                </a:cubicBezTo>
                <a:lnTo>
                  <a:pt x="889" y="942"/>
                </a:lnTo>
                <a:cubicBezTo>
                  <a:pt x="917" y="942"/>
                  <a:pt x="943" y="920"/>
                  <a:pt x="943" y="888"/>
                </a:cubicBezTo>
                <a:lnTo>
                  <a:pt x="943" y="576"/>
                </a:lnTo>
                <a:cubicBezTo>
                  <a:pt x="943" y="548"/>
                  <a:pt x="917" y="523"/>
                  <a:pt x="889" y="523"/>
                </a:cubicBezTo>
                <a:close/>
                <a:moveTo>
                  <a:pt x="209" y="838"/>
                </a:moveTo>
                <a:cubicBezTo>
                  <a:pt x="153" y="838"/>
                  <a:pt x="105" y="790"/>
                  <a:pt x="105" y="734"/>
                </a:cubicBezTo>
                <a:cubicBezTo>
                  <a:pt x="105" y="677"/>
                  <a:pt x="152" y="630"/>
                  <a:pt x="209" y="630"/>
                </a:cubicBezTo>
                <a:cubicBezTo>
                  <a:pt x="265" y="630"/>
                  <a:pt x="314" y="677"/>
                  <a:pt x="314" y="734"/>
                </a:cubicBezTo>
                <a:cubicBezTo>
                  <a:pt x="314" y="790"/>
                  <a:pt x="268" y="838"/>
                  <a:pt x="209" y="838"/>
                </a:cubicBezTo>
                <a:close/>
                <a:moveTo>
                  <a:pt x="889" y="0"/>
                </a:moveTo>
                <a:lnTo>
                  <a:pt x="54" y="0"/>
                </a:lnTo>
                <a:cubicBezTo>
                  <a:pt x="26" y="0"/>
                  <a:pt x="0" y="23"/>
                  <a:pt x="0" y="54"/>
                </a:cubicBezTo>
                <a:lnTo>
                  <a:pt x="0" y="367"/>
                </a:lnTo>
                <a:cubicBezTo>
                  <a:pt x="0" y="396"/>
                  <a:pt x="23" y="421"/>
                  <a:pt x="54" y="421"/>
                </a:cubicBezTo>
                <a:lnTo>
                  <a:pt x="889" y="421"/>
                </a:lnTo>
                <a:cubicBezTo>
                  <a:pt x="917" y="421"/>
                  <a:pt x="943" y="398"/>
                  <a:pt x="943" y="367"/>
                </a:cubicBezTo>
                <a:lnTo>
                  <a:pt x="943" y="54"/>
                </a:lnTo>
                <a:cubicBezTo>
                  <a:pt x="943" y="26"/>
                  <a:pt x="917" y="0"/>
                  <a:pt x="889" y="0"/>
                </a:cubicBezTo>
                <a:close/>
                <a:moveTo>
                  <a:pt x="209" y="314"/>
                </a:moveTo>
                <a:cubicBezTo>
                  <a:pt x="153" y="314"/>
                  <a:pt x="105" y="265"/>
                  <a:pt x="105" y="209"/>
                </a:cubicBezTo>
                <a:cubicBezTo>
                  <a:pt x="105" y="152"/>
                  <a:pt x="152" y="105"/>
                  <a:pt x="209" y="105"/>
                </a:cubicBezTo>
                <a:cubicBezTo>
                  <a:pt x="265" y="105"/>
                  <a:pt x="314" y="152"/>
                  <a:pt x="314" y="209"/>
                </a:cubicBezTo>
                <a:cubicBezTo>
                  <a:pt x="314" y="265"/>
                  <a:pt x="268" y="314"/>
                  <a:pt x="209" y="314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8"/>
          <p:cNvSpPr txBox="1"/>
          <p:nvPr/>
        </p:nvSpPr>
        <p:spPr>
          <a:xfrm>
            <a:off x="277825" y="391775"/>
            <a:ext cx="5119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Transport Layer Security (2-way TLS)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68"/>
          <p:cNvSpPr txBox="1"/>
          <p:nvPr/>
        </p:nvSpPr>
        <p:spPr>
          <a:xfrm>
            <a:off x="4636105" y="1813266"/>
            <a:ext cx="755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 CERTIFICATE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68"/>
          <p:cNvSpPr txBox="1"/>
          <p:nvPr/>
        </p:nvSpPr>
        <p:spPr>
          <a:xfrm>
            <a:off x="4636105" y="2420354"/>
            <a:ext cx="755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SERVER CERTIFICATE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68"/>
          <p:cNvSpPr/>
          <p:nvPr/>
        </p:nvSpPr>
        <p:spPr>
          <a:xfrm>
            <a:off x="6658528" y="2956807"/>
            <a:ext cx="540187" cy="562551"/>
          </a:xfrm>
          <a:custGeom>
            <a:rect b="b" l="l" r="r" t="t"/>
            <a:pathLst>
              <a:path extrusionOk="0" h="943" w="944">
                <a:moveTo>
                  <a:pt x="889" y="523"/>
                </a:moveTo>
                <a:lnTo>
                  <a:pt x="54" y="523"/>
                </a:lnTo>
                <a:cubicBezTo>
                  <a:pt x="26" y="523"/>
                  <a:pt x="0" y="545"/>
                  <a:pt x="0" y="576"/>
                </a:cubicBezTo>
                <a:lnTo>
                  <a:pt x="0" y="888"/>
                </a:lnTo>
                <a:cubicBezTo>
                  <a:pt x="0" y="917"/>
                  <a:pt x="23" y="942"/>
                  <a:pt x="54" y="942"/>
                </a:cubicBezTo>
                <a:lnTo>
                  <a:pt x="889" y="942"/>
                </a:lnTo>
                <a:cubicBezTo>
                  <a:pt x="917" y="942"/>
                  <a:pt x="943" y="920"/>
                  <a:pt x="943" y="888"/>
                </a:cubicBezTo>
                <a:lnTo>
                  <a:pt x="943" y="576"/>
                </a:lnTo>
                <a:cubicBezTo>
                  <a:pt x="943" y="548"/>
                  <a:pt x="917" y="523"/>
                  <a:pt x="889" y="523"/>
                </a:cubicBezTo>
                <a:close/>
                <a:moveTo>
                  <a:pt x="209" y="838"/>
                </a:moveTo>
                <a:cubicBezTo>
                  <a:pt x="153" y="838"/>
                  <a:pt x="105" y="790"/>
                  <a:pt x="105" y="734"/>
                </a:cubicBezTo>
                <a:cubicBezTo>
                  <a:pt x="105" y="677"/>
                  <a:pt x="152" y="630"/>
                  <a:pt x="209" y="630"/>
                </a:cubicBezTo>
                <a:cubicBezTo>
                  <a:pt x="265" y="630"/>
                  <a:pt x="314" y="677"/>
                  <a:pt x="314" y="734"/>
                </a:cubicBezTo>
                <a:cubicBezTo>
                  <a:pt x="314" y="790"/>
                  <a:pt x="268" y="838"/>
                  <a:pt x="209" y="838"/>
                </a:cubicBezTo>
                <a:close/>
                <a:moveTo>
                  <a:pt x="889" y="0"/>
                </a:moveTo>
                <a:lnTo>
                  <a:pt x="54" y="0"/>
                </a:lnTo>
                <a:cubicBezTo>
                  <a:pt x="26" y="0"/>
                  <a:pt x="0" y="23"/>
                  <a:pt x="0" y="54"/>
                </a:cubicBezTo>
                <a:lnTo>
                  <a:pt x="0" y="367"/>
                </a:lnTo>
                <a:cubicBezTo>
                  <a:pt x="0" y="396"/>
                  <a:pt x="23" y="421"/>
                  <a:pt x="54" y="421"/>
                </a:cubicBezTo>
                <a:lnTo>
                  <a:pt x="889" y="421"/>
                </a:lnTo>
                <a:cubicBezTo>
                  <a:pt x="917" y="421"/>
                  <a:pt x="943" y="398"/>
                  <a:pt x="943" y="367"/>
                </a:cubicBezTo>
                <a:lnTo>
                  <a:pt x="943" y="54"/>
                </a:lnTo>
                <a:cubicBezTo>
                  <a:pt x="943" y="26"/>
                  <a:pt x="917" y="0"/>
                  <a:pt x="889" y="0"/>
                </a:cubicBezTo>
                <a:close/>
                <a:moveTo>
                  <a:pt x="209" y="314"/>
                </a:moveTo>
                <a:cubicBezTo>
                  <a:pt x="153" y="314"/>
                  <a:pt x="105" y="265"/>
                  <a:pt x="105" y="209"/>
                </a:cubicBezTo>
                <a:cubicBezTo>
                  <a:pt x="105" y="152"/>
                  <a:pt x="152" y="105"/>
                  <a:pt x="209" y="105"/>
                </a:cubicBezTo>
                <a:cubicBezTo>
                  <a:pt x="265" y="105"/>
                  <a:pt x="314" y="152"/>
                  <a:pt x="314" y="209"/>
                </a:cubicBezTo>
                <a:cubicBezTo>
                  <a:pt x="314" y="265"/>
                  <a:pt x="268" y="314"/>
                  <a:pt x="209" y="314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68"/>
          <p:cNvSpPr txBox="1"/>
          <p:nvPr/>
        </p:nvSpPr>
        <p:spPr>
          <a:xfrm>
            <a:off x="6641712" y="3607446"/>
            <a:ext cx="57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Service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41" name="Google Shape;641;p68"/>
          <p:cNvGrpSpPr/>
          <p:nvPr/>
        </p:nvGrpSpPr>
        <p:grpSpPr>
          <a:xfrm>
            <a:off x="3980210" y="1747925"/>
            <a:ext cx="656050" cy="460928"/>
            <a:chOff x="5161450" y="2296950"/>
            <a:chExt cx="847500" cy="571800"/>
          </a:xfrm>
        </p:grpSpPr>
        <p:sp>
          <p:nvSpPr>
            <p:cNvPr id="642" name="Google Shape;642;p68"/>
            <p:cNvSpPr/>
            <p:nvPr/>
          </p:nvSpPr>
          <p:spPr>
            <a:xfrm>
              <a:off x="5161450" y="2296950"/>
              <a:ext cx="847500" cy="571800"/>
            </a:xfrm>
            <a:prstGeom prst="frame">
              <a:avLst>
                <a:gd fmla="val 12500" name="adj1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3" name="Google Shape;643;p68"/>
            <p:cNvCxnSpPr/>
            <p:nvPr/>
          </p:nvCxnSpPr>
          <p:spPr>
            <a:xfrm>
              <a:off x="5295957" y="2498710"/>
              <a:ext cx="410400" cy="0"/>
            </a:xfrm>
            <a:prstGeom prst="straightConnector1">
              <a:avLst/>
            </a:prstGeom>
            <a:noFill/>
            <a:ln cap="flat" cmpd="sng" w="2857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68"/>
            <p:cNvCxnSpPr/>
            <p:nvPr/>
          </p:nvCxnSpPr>
          <p:spPr>
            <a:xfrm>
              <a:off x="5295957" y="2564623"/>
              <a:ext cx="309300" cy="0"/>
            </a:xfrm>
            <a:prstGeom prst="straightConnector1">
              <a:avLst/>
            </a:prstGeom>
            <a:noFill/>
            <a:ln cap="flat" cmpd="sng" w="2857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68"/>
            <p:cNvCxnSpPr/>
            <p:nvPr/>
          </p:nvCxnSpPr>
          <p:spPr>
            <a:xfrm>
              <a:off x="5295957" y="2630535"/>
              <a:ext cx="201900" cy="0"/>
            </a:xfrm>
            <a:prstGeom prst="straightConnector1">
              <a:avLst/>
            </a:prstGeom>
            <a:noFill/>
            <a:ln cap="flat" cmpd="sng" w="2857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6" name="Google Shape;646;p68"/>
            <p:cNvGrpSpPr/>
            <p:nvPr/>
          </p:nvGrpSpPr>
          <p:grpSpPr>
            <a:xfrm>
              <a:off x="5672399" y="2543189"/>
              <a:ext cx="269402" cy="309956"/>
              <a:chOff x="2317550" y="2668700"/>
              <a:chExt cx="343800" cy="378549"/>
            </a:xfrm>
          </p:grpSpPr>
          <p:sp>
            <p:nvSpPr>
              <p:cNvPr id="647" name="Google Shape;647;p68"/>
              <p:cNvSpPr/>
              <p:nvPr/>
            </p:nvSpPr>
            <p:spPr>
              <a:xfrm>
                <a:off x="2400198" y="2868750"/>
                <a:ext cx="178500" cy="178499"/>
              </a:xfrm>
              <a:custGeom>
                <a:rect b="b" l="l" r="r" t="t"/>
                <a:pathLst>
                  <a:path extrusionOk="0" h="940" w="735">
                    <a:moveTo>
                      <a:pt x="627" y="0"/>
                    </a:moveTo>
                    <a:lnTo>
                      <a:pt x="105" y="0"/>
                    </a:lnTo>
                    <a:cubicBezTo>
                      <a:pt x="48" y="0"/>
                      <a:pt x="0" y="48"/>
                      <a:pt x="0" y="105"/>
                    </a:cubicBezTo>
                    <a:lnTo>
                      <a:pt x="0" y="939"/>
                    </a:lnTo>
                    <a:lnTo>
                      <a:pt x="367" y="781"/>
                    </a:lnTo>
                    <a:lnTo>
                      <a:pt x="734" y="939"/>
                    </a:lnTo>
                    <a:lnTo>
                      <a:pt x="734" y="105"/>
                    </a:lnTo>
                    <a:cubicBezTo>
                      <a:pt x="731" y="45"/>
                      <a:pt x="683" y="0"/>
                      <a:pt x="627" y="0"/>
                    </a:cubicBezTo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68"/>
              <p:cNvSpPr/>
              <p:nvPr/>
            </p:nvSpPr>
            <p:spPr>
              <a:xfrm>
                <a:off x="2392006" y="2757800"/>
                <a:ext cx="184200" cy="1785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68625" lIns="68625" spcFirstLastPara="1" rIns="68625" wrap="square" tIns="686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ic_brightness_low_white_48dp.png" id="649" name="Google Shape;649;p6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17550" y="2668700"/>
                <a:ext cx="343800" cy="343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50" name="Google Shape;650;p68"/>
          <p:cNvGrpSpPr/>
          <p:nvPr/>
        </p:nvGrpSpPr>
        <p:grpSpPr>
          <a:xfrm>
            <a:off x="3980210" y="2355002"/>
            <a:ext cx="656050" cy="460928"/>
            <a:chOff x="5161450" y="2897650"/>
            <a:chExt cx="847500" cy="571800"/>
          </a:xfrm>
        </p:grpSpPr>
        <p:sp>
          <p:nvSpPr>
            <p:cNvPr id="651" name="Google Shape;651;p68"/>
            <p:cNvSpPr/>
            <p:nvPr/>
          </p:nvSpPr>
          <p:spPr>
            <a:xfrm>
              <a:off x="5161450" y="2897650"/>
              <a:ext cx="847500" cy="571800"/>
            </a:xfrm>
            <a:prstGeom prst="frame">
              <a:avLst>
                <a:gd fmla="val 12500" name="adj1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2" name="Google Shape;652;p68"/>
            <p:cNvCxnSpPr/>
            <p:nvPr/>
          </p:nvCxnSpPr>
          <p:spPr>
            <a:xfrm>
              <a:off x="5295957" y="3099410"/>
              <a:ext cx="410400" cy="0"/>
            </a:xfrm>
            <a:prstGeom prst="straightConnector1">
              <a:avLst/>
            </a:prstGeom>
            <a:noFill/>
            <a:ln cap="flat" cmpd="sng" w="28575">
              <a:solidFill>
                <a:srgbClr val="34A8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68"/>
            <p:cNvCxnSpPr/>
            <p:nvPr/>
          </p:nvCxnSpPr>
          <p:spPr>
            <a:xfrm>
              <a:off x="5295957" y="3165323"/>
              <a:ext cx="309300" cy="0"/>
            </a:xfrm>
            <a:prstGeom prst="straightConnector1">
              <a:avLst/>
            </a:prstGeom>
            <a:noFill/>
            <a:ln cap="flat" cmpd="sng" w="28575">
              <a:solidFill>
                <a:srgbClr val="34A8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68"/>
            <p:cNvCxnSpPr/>
            <p:nvPr/>
          </p:nvCxnSpPr>
          <p:spPr>
            <a:xfrm>
              <a:off x="5295957" y="3231235"/>
              <a:ext cx="201900" cy="0"/>
            </a:xfrm>
            <a:prstGeom prst="straightConnector1">
              <a:avLst/>
            </a:prstGeom>
            <a:noFill/>
            <a:ln cap="flat" cmpd="sng" w="28575">
              <a:solidFill>
                <a:srgbClr val="34A8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55" name="Google Shape;655;p68"/>
            <p:cNvGrpSpPr/>
            <p:nvPr/>
          </p:nvGrpSpPr>
          <p:grpSpPr>
            <a:xfrm>
              <a:off x="5672399" y="3152789"/>
              <a:ext cx="269402" cy="309956"/>
              <a:chOff x="2317550" y="2668700"/>
              <a:chExt cx="343800" cy="378549"/>
            </a:xfrm>
          </p:grpSpPr>
          <p:sp>
            <p:nvSpPr>
              <p:cNvPr id="656" name="Google Shape;656;p68"/>
              <p:cNvSpPr/>
              <p:nvPr/>
            </p:nvSpPr>
            <p:spPr>
              <a:xfrm>
                <a:off x="2400198" y="2868750"/>
                <a:ext cx="178500" cy="178499"/>
              </a:xfrm>
              <a:custGeom>
                <a:rect b="b" l="l" r="r" t="t"/>
                <a:pathLst>
                  <a:path extrusionOk="0" h="940" w="735">
                    <a:moveTo>
                      <a:pt x="627" y="0"/>
                    </a:moveTo>
                    <a:lnTo>
                      <a:pt x="105" y="0"/>
                    </a:lnTo>
                    <a:cubicBezTo>
                      <a:pt x="48" y="0"/>
                      <a:pt x="0" y="48"/>
                      <a:pt x="0" y="105"/>
                    </a:cubicBezTo>
                    <a:lnTo>
                      <a:pt x="0" y="939"/>
                    </a:lnTo>
                    <a:lnTo>
                      <a:pt x="367" y="781"/>
                    </a:lnTo>
                    <a:lnTo>
                      <a:pt x="734" y="939"/>
                    </a:lnTo>
                    <a:lnTo>
                      <a:pt x="734" y="105"/>
                    </a:lnTo>
                    <a:cubicBezTo>
                      <a:pt x="731" y="45"/>
                      <a:pt x="683" y="0"/>
                      <a:pt x="627" y="0"/>
                    </a:cubicBezTo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68"/>
              <p:cNvSpPr/>
              <p:nvPr/>
            </p:nvSpPr>
            <p:spPr>
              <a:xfrm>
                <a:off x="2392006" y="2757800"/>
                <a:ext cx="184200" cy="1785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68625" lIns="68625" spcFirstLastPara="1" rIns="68625" wrap="square" tIns="686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ic_brightness_low_white_48dp.png" id="658" name="Google Shape;658;p6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17550" y="2668700"/>
                <a:ext cx="343800" cy="343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59" name="Google Shape;659;p68"/>
          <p:cNvGrpSpPr/>
          <p:nvPr/>
        </p:nvGrpSpPr>
        <p:grpSpPr>
          <a:xfrm>
            <a:off x="686764" y="2812042"/>
            <a:ext cx="1060749" cy="822544"/>
            <a:chOff x="924125" y="4402175"/>
            <a:chExt cx="1370300" cy="1020400"/>
          </a:xfrm>
        </p:grpSpPr>
        <p:grpSp>
          <p:nvGrpSpPr>
            <p:cNvPr id="660" name="Google Shape;660;p68"/>
            <p:cNvGrpSpPr/>
            <p:nvPr/>
          </p:nvGrpSpPr>
          <p:grpSpPr>
            <a:xfrm>
              <a:off x="924125" y="4850775"/>
              <a:ext cx="847500" cy="571800"/>
              <a:chOff x="5161450" y="2296950"/>
              <a:chExt cx="847500" cy="571800"/>
            </a:xfrm>
          </p:grpSpPr>
          <p:sp>
            <p:nvSpPr>
              <p:cNvPr id="661" name="Google Shape;661;p68"/>
              <p:cNvSpPr/>
              <p:nvPr/>
            </p:nvSpPr>
            <p:spPr>
              <a:xfrm>
                <a:off x="5161450" y="2296950"/>
                <a:ext cx="847500" cy="571800"/>
              </a:xfrm>
              <a:prstGeom prst="frame">
                <a:avLst>
                  <a:gd fmla="val 12500" name="adj1"/>
                </a:avLst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68625" lIns="68625" spcFirstLastPara="1" rIns="68625" wrap="square" tIns="686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2" name="Google Shape;662;p68"/>
              <p:cNvCxnSpPr/>
              <p:nvPr/>
            </p:nvCxnSpPr>
            <p:spPr>
              <a:xfrm>
                <a:off x="5295957" y="2498710"/>
                <a:ext cx="410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285F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68"/>
              <p:cNvCxnSpPr/>
              <p:nvPr/>
            </p:nvCxnSpPr>
            <p:spPr>
              <a:xfrm>
                <a:off x="5295957" y="2564623"/>
                <a:ext cx="309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285F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68"/>
              <p:cNvCxnSpPr/>
              <p:nvPr/>
            </p:nvCxnSpPr>
            <p:spPr>
              <a:xfrm>
                <a:off x="5295957" y="2630535"/>
                <a:ext cx="2019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4285F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65" name="Google Shape;665;p68"/>
              <p:cNvGrpSpPr/>
              <p:nvPr/>
            </p:nvGrpSpPr>
            <p:grpSpPr>
              <a:xfrm>
                <a:off x="5672399" y="2543189"/>
                <a:ext cx="269402" cy="309956"/>
                <a:chOff x="2317550" y="2668700"/>
                <a:chExt cx="343800" cy="378549"/>
              </a:xfrm>
            </p:grpSpPr>
            <p:sp>
              <p:nvSpPr>
                <p:cNvPr id="666" name="Google Shape;666;p68"/>
                <p:cNvSpPr/>
                <p:nvPr/>
              </p:nvSpPr>
              <p:spPr>
                <a:xfrm>
                  <a:off x="2400198" y="2868750"/>
                  <a:ext cx="178500" cy="178499"/>
                </a:xfrm>
                <a:custGeom>
                  <a:rect b="b" l="l" r="r" t="t"/>
                  <a:pathLst>
                    <a:path extrusionOk="0" h="940" w="735">
                      <a:moveTo>
                        <a:pt x="627" y="0"/>
                      </a:moveTo>
                      <a:lnTo>
                        <a:pt x="105" y="0"/>
                      </a:lnTo>
                      <a:cubicBezTo>
                        <a:pt x="48" y="0"/>
                        <a:pt x="0" y="48"/>
                        <a:pt x="0" y="105"/>
                      </a:cubicBezTo>
                      <a:lnTo>
                        <a:pt x="0" y="939"/>
                      </a:lnTo>
                      <a:lnTo>
                        <a:pt x="367" y="781"/>
                      </a:lnTo>
                      <a:lnTo>
                        <a:pt x="734" y="939"/>
                      </a:lnTo>
                      <a:lnTo>
                        <a:pt x="734" y="105"/>
                      </a:lnTo>
                      <a:cubicBezTo>
                        <a:pt x="731" y="45"/>
                        <a:pt x="683" y="0"/>
                        <a:pt x="627" y="0"/>
                      </a:cubicBezTo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anchorCtr="0" anchor="ctr" bIns="34300" lIns="68625" spcFirstLastPara="1" rIns="68625" wrap="square" tIns="343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68"/>
                <p:cNvSpPr/>
                <p:nvPr/>
              </p:nvSpPr>
              <p:spPr>
                <a:xfrm>
                  <a:off x="2392006" y="2757800"/>
                  <a:ext cx="184200" cy="178500"/>
                </a:xfrm>
                <a:prstGeom prst="ellipse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68625" lIns="68625" spcFirstLastPara="1" rIns="68625" wrap="square" tIns="686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ic_brightness_low_white_48dp.png" id="668" name="Google Shape;668;p6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317550" y="2668700"/>
                  <a:ext cx="343800" cy="343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descr="ic_vpn_key_white_48dp.png" id="669" name="Google Shape;669;p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729869" y="4853769"/>
              <a:ext cx="563288" cy="56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0" name="Google Shape;670;p68"/>
            <p:cNvSpPr txBox="1"/>
            <p:nvPr/>
          </p:nvSpPr>
          <p:spPr>
            <a:xfrm>
              <a:off x="985800" y="4402175"/>
              <a:ext cx="11316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625" lIns="68625" spcFirstLastPara="1" rIns="68625" wrap="square" tIns="686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CLIENT KEYSTORE</a:t>
              </a:r>
              <a:endParaRPr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1" name="Google Shape;671;p68"/>
          <p:cNvGrpSpPr/>
          <p:nvPr/>
        </p:nvGrpSpPr>
        <p:grpSpPr>
          <a:xfrm>
            <a:off x="7864610" y="2806968"/>
            <a:ext cx="1047415" cy="832802"/>
            <a:chOff x="8845350" y="1614375"/>
            <a:chExt cx="1353075" cy="1033125"/>
          </a:xfrm>
        </p:grpSpPr>
        <p:pic>
          <p:nvPicPr>
            <p:cNvPr descr="ic_vpn_key_white_48dp.png" id="672" name="Google Shape;672;p6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9633869" y="2082944"/>
              <a:ext cx="563288" cy="565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3" name="Google Shape;673;p68"/>
            <p:cNvGrpSpPr/>
            <p:nvPr/>
          </p:nvGrpSpPr>
          <p:grpSpPr>
            <a:xfrm>
              <a:off x="8845350" y="2075817"/>
              <a:ext cx="847500" cy="569284"/>
              <a:chOff x="5161450" y="2897650"/>
              <a:chExt cx="847500" cy="571800"/>
            </a:xfrm>
          </p:grpSpPr>
          <p:sp>
            <p:nvSpPr>
              <p:cNvPr id="674" name="Google Shape;674;p68"/>
              <p:cNvSpPr/>
              <p:nvPr/>
            </p:nvSpPr>
            <p:spPr>
              <a:xfrm>
                <a:off x="5161450" y="2897650"/>
                <a:ext cx="847500" cy="571800"/>
              </a:xfrm>
              <a:prstGeom prst="frame">
                <a:avLst>
                  <a:gd fmla="val 12500" name="adj1"/>
                </a:avLst>
              </a:prstGeom>
              <a:solidFill>
                <a:srgbClr val="34A853"/>
              </a:solidFill>
              <a:ln>
                <a:noFill/>
              </a:ln>
            </p:spPr>
            <p:txBody>
              <a:bodyPr anchorCtr="0" anchor="ctr" bIns="68625" lIns="68625" spcFirstLastPara="1" rIns="68625" wrap="square" tIns="686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75" name="Google Shape;675;p68"/>
              <p:cNvCxnSpPr/>
              <p:nvPr/>
            </p:nvCxnSpPr>
            <p:spPr>
              <a:xfrm>
                <a:off x="5295957" y="3099410"/>
                <a:ext cx="410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4A85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6" name="Google Shape;676;p68"/>
              <p:cNvCxnSpPr/>
              <p:nvPr/>
            </p:nvCxnSpPr>
            <p:spPr>
              <a:xfrm>
                <a:off x="5295957" y="3165323"/>
                <a:ext cx="309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4A85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68"/>
              <p:cNvCxnSpPr/>
              <p:nvPr/>
            </p:nvCxnSpPr>
            <p:spPr>
              <a:xfrm>
                <a:off x="5295957" y="3231235"/>
                <a:ext cx="2019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4A85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78" name="Google Shape;678;p68"/>
              <p:cNvGrpSpPr/>
              <p:nvPr/>
            </p:nvGrpSpPr>
            <p:grpSpPr>
              <a:xfrm>
                <a:off x="5672399" y="3152789"/>
                <a:ext cx="269402" cy="309956"/>
                <a:chOff x="2317550" y="2668700"/>
                <a:chExt cx="343800" cy="378549"/>
              </a:xfrm>
            </p:grpSpPr>
            <p:sp>
              <p:nvSpPr>
                <p:cNvPr id="679" name="Google Shape;679;p68"/>
                <p:cNvSpPr/>
                <p:nvPr/>
              </p:nvSpPr>
              <p:spPr>
                <a:xfrm>
                  <a:off x="2400198" y="2868750"/>
                  <a:ext cx="178500" cy="178499"/>
                </a:xfrm>
                <a:custGeom>
                  <a:rect b="b" l="l" r="r" t="t"/>
                  <a:pathLst>
                    <a:path extrusionOk="0" h="940" w="735">
                      <a:moveTo>
                        <a:pt x="627" y="0"/>
                      </a:moveTo>
                      <a:lnTo>
                        <a:pt x="105" y="0"/>
                      </a:lnTo>
                      <a:cubicBezTo>
                        <a:pt x="48" y="0"/>
                        <a:pt x="0" y="48"/>
                        <a:pt x="0" y="105"/>
                      </a:cubicBezTo>
                      <a:lnTo>
                        <a:pt x="0" y="939"/>
                      </a:lnTo>
                      <a:lnTo>
                        <a:pt x="367" y="781"/>
                      </a:lnTo>
                      <a:lnTo>
                        <a:pt x="734" y="939"/>
                      </a:lnTo>
                      <a:lnTo>
                        <a:pt x="734" y="105"/>
                      </a:lnTo>
                      <a:cubicBezTo>
                        <a:pt x="731" y="45"/>
                        <a:pt x="683" y="0"/>
                        <a:pt x="627" y="0"/>
                      </a:cubicBezTo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anchorCtr="0" anchor="ctr" bIns="34300" lIns="68625" spcFirstLastPara="1" rIns="68625" wrap="square" tIns="343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68"/>
                <p:cNvSpPr/>
                <p:nvPr/>
              </p:nvSpPr>
              <p:spPr>
                <a:xfrm>
                  <a:off x="2392006" y="2757800"/>
                  <a:ext cx="184200" cy="178500"/>
                </a:xfrm>
                <a:prstGeom prst="ellipse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68625" lIns="68625" spcFirstLastPara="1" rIns="68625" wrap="square" tIns="686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ic_brightness_low_white_48dp.png" id="681" name="Google Shape;681;p6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317550" y="2668700"/>
                  <a:ext cx="343800" cy="343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682" name="Google Shape;682;p68"/>
            <p:cNvSpPr txBox="1"/>
            <p:nvPr/>
          </p:nvSpPr>
          <p:spPr>
            <a:xfrm>
              <a:off x="8884775" y="1614375"/>
              <a:ext cx="11316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625" lIns="68625" spcFirstLastPara="1" rIns="68625" wrap="square" tIns="686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SERVER KEYSTORE</a:t>
              </a:r>
              <a:endParaRPr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83" name="Google Shape;683;p68"/>
          <p:cNvSpPr txBox="1"/>
          <p:nvPr/>
        </p:nvSpPr>
        <p:spPr>
          <a:xfrm>
            <a:off x="4148070" y="1410145"/>
            <a:ext cx="923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TRUSTSTORE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4" name="Google Shape;684;p68"/>
          <p:cNvCxnSpPr/>
          <p:nvPr/>
        </p:nvCxnSpPr>
        <p:spPr>
          <a:xfrm flipH="1" rot="10800000">
            <a:off x="1750337" y="3259355"/>
            <a:ext cx="332400" cy="42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85" name="Google Shape;685;p68"/>
          <p:cNvCxnSpPr/>
          <p:nvPr/>
        </p:nvCxnSpPr>
        <p:spPr>
          <a:xfrm>
            <a:off x="7198716" y="3323954"/>
            <a:ext cx="5397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6" name="Google Shape;686;p68"/>
          <p:cNvCxnSpPr/>
          <p:nvPr/>
        </p:nvCxnSpPr>
        <p:spPr>
          <a:xfrm flipH="1" rot="10800000">
            <a:off x="1690385" y="2285395"/>
            <a:ext cx="2278800" cy="353700"/>
          </a:xfrm>
          <a:prstGeom prst="bentConnector3">
            <a:avLst>
              <a:gd fmla="val 162" name="adj1"/>
            </a:avLst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68"/>
          <p:cNvSpPr txBox="1"/>
          <p:nvPr/>
        </p:nvSpPr>
        <p:spPr>
          <a:xfrm>
            <a:off x="2083421" y="1901294"/>
            <a:ext cx="133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Verifies certificate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8" name="Google Shape;688;p68"/>
          <p:cNvCxnSpPr/>
          <p:nvPr/>
        </p:nvCxnSpPr>
        <p:spPr>
          <a:xfrm rot="10800000">
            <a:off x="5328124" y="2241723"/>
            <a:ext cx="2278800" cy="353700"/>
          </a:xfrm>
          <a:prstGeom prst="bentConnector3">
            <a:avLst>
              <a:gd fmla="val 292" name="adj1"/>
            </a:avLst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9" name="Google Shape;689;p68"/>
          <p:cNvCxnSpPr/>
          <p:nvPr/>
        </p:nvCxnSpPr>
        <p:spPr>
          <a:xfrm>
            <a:off x="2709763" y="3157450"/>
            <a:ext cx="38898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0" name="Google Shape;690;p68"/>
          <p:cNvSpPr/>
          <p:nvPr/>
        </p:nvSpPr>
        <p:spPr>
          <a:xfrm>
            <a:off x="2755425" y="2819071"/>
            <a:ext cx="270000" cy="281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8"/>
          <p:cNvSpPr txBox="1"/>
          <p:nvPr/>
        </p:nvSpPr>
        <p:spPr>
          <a:xfrm>
            <a:off x="2774012" y="2836121"/>
            <a:ext cx="232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68"/>
          <p:cNvSpPr txBox="1"/>
          <p:nvPr/>
        </p:nvSpPr>
        <p:spPr>
          <a:xfrm>
            <a:off x="3020399" y="2817429"/>
            <a:ext cx="151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Requests protected resource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68"/>
          <p:cNvSpPr/>
          <p:nvPr/>
        </p:nvSpPr>
        <p:spPr>
          <a:xfrm>
            <a:off x="1981950" y="1899229"/>
            <a:ext cx="270000" cy="281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8"/>
          <p:cNvSpPr txBox="1"/>
          <p:nvPr/>
        </p:nvSpPr>
        <p:spPr>
          <a:xfrm>
            <a:off x="2000538" y="1916278"/>
            <a:ext cx="232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68"/>
          <p:cNvSpPr txBox="1"/>
          <p:nvPr/>
        </p:nvSpPr>
        <p:spPr>
          <a:xfrm>
            <a:off x="5805924" y="1901294"/>
            <a:ext cx="133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Verifies certificate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68"/>
          <p:cNvSpPr/>
          <p:nvPr/>
        </p:nvSpPr>
        <p:spPr>
          <a:xfrm>
            <a:off x="5704454" y="1899229"/>
            <a:ext cx="270000" cy="281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8"/>
          <p:cNvSpPr txBox="1"/>
          <p:nvPr/>
        </p:nvSpPr>
        <p:spPr>
          <a:xfrm>
            <a:off x="5723041" y="1916278"/>
            <a:ext cx="232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8" name="Google Shape;698;p68"/>
          <p:cNvCxnSpPr/>
          <p:nvPr/>
        </p:nvCxnSpPr>
        <p:spPr>
          <a:xfrm rot="10800000">
            <a:off x="2712364" y="3584593"/>
            <a:ext cx="39051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68"/>
          <p:cNvSpPr/>
          <p:nvPr/>
        </p:nvSpPr>
        <p:spPr>
          <a:xfrm>
            <a:off x="4881613" y="3232429"/>
            <a:ext cx="270000" cy="281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68"/>
          <p:cNvSpPr txBox="1"/>
          <p:nvPr/>
        </p:nvSpPr>
        <p:spPr>
          <a:xfrm>
            <a:off x="4900200" y="3249479"/>
            <a:ext cx="232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68"/>
          <p:cNvSpPr txBox="1"/>
          <p:nvPr/>
        </p:nvSpPr>
        <p:spPr>
          <a:xfrm>
            <a:off x="5146587" y="3230787"/>
            <a:ext cx="100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Presents certificate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2" name="Google Shape;702;p68"/>
          <p:cNvCxnSpPr/>
          <p:nvPr/>
        </p:nvCxnSpPr>
        <p:spPr>
          <a:xfrm>
            <a:off x="2712511" y="4017479"/>
            <a:ext cx="38808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68"/>
          <p:cNvSpPr/>
          <p:nvPr/>
        </p:nvSpPr>
        <p:spPr>
          <a:xfrm>
            <a:off x="2758172" y="3660398"/>
            <a:ext cx="270000" cy="281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68"/>
          <p:cNvSpPr txBox="1"/>
          <p:nvPr/>
        </p:nvSpPr>
        <p:spPr>
          <a:xfrm>
            <a:off x="2776760" y="3677447"/>
            <a:ext cx="232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8"/>
          <p:cNvSpPr txBox="1"/>
          <p:nvPr/>
        </p:nvSpPr>
        <p:spPr>
          <a:xfrm>
            <a:off x="3031004" y="3653113"/>
            <a:ext cx="100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Presents certificate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8"/>
          <p:cNvCxnSpPr/>
          <p:nvPr/>
        </p:nvCxnSpPr>
        <p:spPr>
          <a:xfrm>
            <a:off x="2719381" y="4468059"/>
            <a:ext cx="3891000" cy="138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07" name="Google Shape;707;p68"/>
          <p:cNvSpPr/>
          <p:nvPr/>
        </p:nvSpPr>
        <p:spPr>
          <a:xfrm>
            <a:off x="3876129" y="4109024"/>
            <a:ext cx="270000" cy="2811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8"/>
          <p:cNvSpPr txBox="1"/>
          <p:nvPr/>
        </p:nvSpPr>
        <p:spPr>
          <a:xfrm>
            <a:off x="3894717" y="4126073"/>
            <a:ext cx="232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68"/>
          <p:cNvSpPr txBox="1"/>
          <p:nvPr/>
        </p:nvSpPr>
        <p:spPr>
          <a:xfrm>
            <a:off x="4141104" y="4100761"/>
            <a:ext cx="1439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Accesses protected resource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68"/>
          <p:cNvSpPr txBox="1"/>
          <p:nvPr/>
        </p:nvSpPr>
        <p:spPr>
          <a:xfrm>
            <a:off x="2046631" y="3657177"/>
            <a:ext cx="604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68"/>
          <p:cNvSpPr/>
          <p:nvPr/>
        </p:nvSpPr>
        <p:spPr>
          <a:xfrm>
            <a:off x="2075122" y="2956796"/>
            <a:ext cx="568788" cy="599986"/>
          </a:xfrm>
          <a:custGeom>
            <a:rect b="b" l="l" r="r" t="t"/>
            <a:pathLst>
              <a:path extrusionOk="0" h="943" w="944">
                <a:moveTo>
                  <a:pt x="889" y="523"/>
                </a:moveTo>
                <a:lnTo>
                  <a:pt x="54" y="523"/>
                </a:lnTo>
                <a:cubicBezTo>
                  <a:pt x="26" y="523"/>
                  <a:pt x="0" y="545"/>
                  <a:pt x="0" y="576"/>
                </a:cubicBezTo>
                <a:lnTo>
                  <a:pt x="0" y="888"/>
                </a:lnTo>
                <a:cubicBezTo>
                  <a:pt x="0" y="917"/>
                  <a:pt x="23" y="942"/>
                  <a:pt x="54" y="942"/>
                </a:cubicBezTo>
                <a:lnTo>
                  <a:pt x="889" y="942"/>
                </a:lnTo>
                <a:cubicBezTo>
                  <a:pt x="917" y="942"/>
                  <a:pt x="943" y="920"/>
                  <a:pt x="943" y="888"/>
                </a:cubicBezTo>
                <a:lnTo>
                  <a:pt x="943" y="576"/>
                </a:lnTo>
                <a:cubicBezTo>
                  <a:pt x="943" y="548"/>
                  <a:pt x="917" y="523"/>
                  <a:pt x="889" y="523"/>
                </a:cubicBezTo>
                <a:close/>
                <a:moveTo>
                  <a:pt x="209" y="838"/>
                </a:moveTo>
                <a:cubicBezTo>
                  <a:pt x="153" y="838"/>
                  <a:pt x="105" y="790"/>
                  <a:pt x="105" y="734"/>
                </a:cubicBezTo>
                <a:cubicBezTo>
                  <a:pt x="105" y="677"/>
                  <a:pt x="152" y="630"/>
                  <a:pt x="209" y="630"/>
                </a:cubicBezTo>
                <a:cubicBezTo>
                  <a:pt x="265" y="630"/>
                  <a:pt x="314" y="677"/>
                  <a:pt x="314" y="734"/>
                </a:cubicBezTo>
                <a:cubicBezTo>
                  <a:pt x="314" y="790"/>
                  <a:pt x="268" y="838"/>
                  <a:pt x="209" y="838"/>
                </a:cubicBezTo>
                <a:close/>
                <a:moveTo>
                  <a:pt x="889" y="0"/>
                </a:moveTo>
                <a:lnTo>
                  <a:pt x="54" y="0"/>
                </a:lnTo>
                <a:cubicBezTo>
                  <a:pt x="26" y="0"/>
                  <a:pt x="0" y="23"/>
                  <a:pt x="0" y="54"/>
                </a:cubicBezTo>
                <a:lnTo>
                  <a:pt x="0" y="367"/>
                </a:lnTo>
                <a:cubicBezTo>
                  <a:pt x="0" y="396"/>
                  <a:pt x="23" y="421"/>
                  <a:pt x="54" y="421"/>
                </a:cubicBezTo>
                <a:lnTo>
                  <a:pt x="889" y="421"/>
                </a:lnTo>
                <a:cubicBezTo>
                  <a:pt x="917" y="421"/>
                  <a:pt x="943" y="398"/>
                  <a:pt x="943" y="367"/>
                </a:cubicBezTo>
                <a:lnTo>
                  <a:pt x="943" y="54"/>
                </a:lnTo>
                <a:cubicBezTo>
                  <a:pt x="943" y="26"/>
                  <a:pt x="917" y="0"/>
                  <a:pt x="889" y="0"/>
                </a:cubicBezTo>
                <a:close/>
                <a:moveTo>
                  <a:pt x="209" y="314"/>
                </a:moveTo>
                <a:cubicBezTo>
                  <a:pt x="153" y="314"/>
                  <a:pt x="105" y="265"/>
                  <a:pt x="105" y="209"/>
                </a:cubicBezTo>
                <a:cubicBezTo>
                  <a:pt x="105" y="152"/>
                  <a:pt x="152" y="105"/>
                  <a:pt x="209" y="105"/>
                </a:cubicBezTo>
                <a:cubicBezTo>
                  <a:pt x="265" y="105"/>
                  <a:pt x="314" y="152"/>
                  <a:pt x="314" y="209"/>
                </a:cubicBezTo>
                <a:cubicBezTo>
                  <a:pt x="314" y="265"/>
                  <a:pt x="268" y="314"/>
                  <a:pt x="209" y="314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9"/>
          <p:cNvSpPr txBox="1"/>
          <p:nvPr/>
        </p:nvSpPr>
        <p:spPr>
          <a:xfrm>
            <a:off x="277826" y="391775"/>
            <a:ext cx="5527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Configuring 2-way TLS from Edge to target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69"/>
          <p:cNvSpPr txBox="1"/>
          <p:nvPr/>
        </p:nvSpPr>
        <p:spPr>
          <a:xfrm>
            <a:off x="904824" y="2579513"/>
            <a:ext cx="26766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a keystore and upload certificate and private key (These are typically supplied by the target system) using management API.</a:t>
            </a:r>
            <a:endParaRPr sz="9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69"/>
          <p:cNvSpPr txBox="1"/>
          <p:nvPr/>
        </p:nvSpPr>
        <p:spPr>
          <a:xfrm>
            <a:off x="3521487" y="2579513"/>
            <a:ext cx="2676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 backend server uses a self-signed certificate, or a certificate that is not signed by a trusted CA, create a truststore on Edge that contains the CA chain that you received from the backend server using management API. 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69"/>
          <p:cNvSpPr txBox="1"/>
          <p:nvPr/>
        </p:nvSpPr>
        <p:spPr>
          <a:xfrm>
            <a:off x="6236277" y="2579513"/>
            <a:ext cx="26766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the target server in the Edge UI with the suitable configuration using management API.</a:t>
            </a:r>
            <a:endParaRPr sz="9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TargetServer </a:t>
            </a:r>
            <a:r>
              <a:rPr lang="en" sz="700">
                <a:solidFill>
                  <a:srgbClr val="EA4335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700">
                <a:solidFill>
                  <a:srgbClr val="34A853"/>
                </a:solidFill>
                <a:latin typeface="Courier New"/>
                <a:ea typeface="Courier New"/>
                <a:cs typeface="Courier New"/>
                <a:sym typeface="Courier New"/>
              </a:rPr>
              <a:t>target1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00">
              <a:solidFill>
                <a:srgbClr val="4285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SSLInfo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Enabled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&gt;true&lt;/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Enabled</a:t>
            </a:r>
            <a:r>
              <a:rPr lang="en" sz="700">
                <a:solidFill>
                  <a:srgbClr val="4285F4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ClientAuthEnabled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&gt;true&lt;/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ClientAuthEnabled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KeyAlias&gt;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myKeystore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KeyAlias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KeyStore&gt;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myKey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KeyStore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00">
              <a:solidFill>
                <a:srgbClr val="4285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TrustStore&gt;</a:t>
            </a: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myTrustStore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TrustStore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484848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SSLInfo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00">
              <a:solidFill>
                <a:srgbClr val="4285F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7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TargetServer</a:t>
            </a:r>
            <a:r>
              <a:rPr lang="en" sz="7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848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69"/>
          <p:cNvSpPr txBox="1"/>
          <p:nvPr/>
        </p:nvSpPr>
        <p:spPr>
          <a:xfrm>
            <a:off x="904824" y="2220375"/>
            <a:ext cx="1092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 keystore</a:t>
            </a:r>
            <a:endParaRPr b="1" sz="9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69"/>
          <p:cNvSpPr txBox="1"/>
          <p:nvPr/>
        </p:nvSpPr>
        <p:spPr>
          <a:xfrm>
            <a:off x="3560265" y="2220375"/>
            <a:ext cx="1092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Truststore</a:t>
            </a:r>
            <a:endParaRPr b="1" sz="9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9"/>
          <p:cNvSpPr txBox="1"/>
          <p:nvPr/>
        </p:nvSpPr>
        <p:spPr>
          <a:xfrm>
            <a:off x="6236277" y="2220375"/>
            <a:ext cx="1092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Target server</a:t>
            </a:r>
            <a:endParaRPr b="1" sz="9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3" name="Google Shape;723;p69"/>
          <p:cNvGrpSpPr/>
          <p:nvPr/>
        </p:nvGrpSpPr>
        <p:grpSpPr>
          <a:xfrm>
            <a:off x="-6485" y="1589991"/>
            <a:ext cx="9157058" cy="429075"/>
            <a:chOff x="-8637" y="2577188"/>
            <a:chExt cx="12196402" cy="572100"/>
          </a:xfrm>
        </p:grpSpPr>
        <p:sp>
          <p:nvSpPr>
            <p:cNvPr id="724" name="Google Shape;724;p69"/>
            <p:cNvSpPr/>
            <p:nvPr/>
          </p:nvSpPr>
          <p:spPr>
            <a:xfrm>
              <a:off x="1205163" y="2577188"/>
              <a:ext cx="572100" cy="572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9"/>
            <p:cNvSpPr txBox="1"/>
            <p:nvPr/>
          </p:nvSpPr>
          <p:spPr>
            <a:xfrm>
              <a:off x="1309938" y="2672438"/>
              <a:ext cx="3657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625" lIns="68625" spcFirstLastPara="1" rIns="68625" wrap="square" tIns="686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0F0F0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900">
                <a:solidFill>
                  <a:srgbClr val="F0F0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6" name="Google Shape;726;p69"/>
            <p:cNvSpPr/>
            <p:nvPr/>
          </p:nvSpPr>
          <p:spPr>
            <a:xfrm>
              <a:off x="4755768" y="2577188"/>
              <a:ext cx="572100" cy="572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9"/>
            <p:cNvSpPr txBox="1"/>
            <p:nvPr/>
          </p:nvSpPr>
          <p:spPr>
            <a:xfrm>
              <a:off x="4860543" y="2672438"/>
              <a:ext cx="3657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625" lIns="68625" spcFirstLastPara="1" rIns="68625" wrap="square" tIns="686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0F0F0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900">
                <a:solidFill>
                  <a:srgbClr val="F0F0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8" name="Google Shape;728;p69"/>
            <p:cNvSpPr/>
            <p:nvPr/>
          </p:nvSpPr>
          <p:spPr>
            <a:xfrm>
              <a:off x="8306364" y="2577188"/>
              <a:ext cx="572100" cy="572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9"/>
            <p:cNvSpPr txBox="1"/>
            <p:nvPr/>
          </p:nvSpPr>
          <p:spPr>
            <a:xfrm>
              <a:off x="8411139" y="2672438"/>
              <a:ext cx="3657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625" lIns="68625" spcFirstLastPara="1" rIns="68625" wrap="square" tIns="686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0F0F0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900">
                <a:solidFill>
                  <a:srgbClr val="F0F0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69"/>
            <p:cNvCxnSpPr>
              <a:stCxn id="724" idx="6"/>
              <a:endCxn id="726" idx="2"/>
            </p:cNvCxnSpPr>
            <p:nvPr/>
          </p:nvCxnSpPr>
          <p:spPr>
            <a:xfrm>
              <a:off x="1777263" y="2863238"/>
              <a:ext cx="2978400" cy="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69"/>
            <p:cNvCxnSpPr>
              <a:stCxn id="726" idx="6"/>
              <a:endCxn id="728" idx="2"/>
            </p:cNvCxnSpPr>
            <p:nvPr/>
          </p:nvCxnSpPr>
          <p:spPr>
            <a:xfrm>
              <a:off x="5327868" y="2863238"/>
              <a:ext cx="2978400" cy="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69"/>
            <p:cNvCxnSpPr/>
            <p:nvPr/>
          </p:nvCxnSpPr>
          <p:spPr>
            <a:xfrm rot="10800000">
              <a:off x="-8637" y="2863238"/>
              <a:ext cx="1213800" cy="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69"/>
            <p:cNvCxnSpPr>
              <a:stCxn id="728" idx="6"/>
            </p:cNvCxnSpPr>
            <p:nvPr/>
          </p:nvCxnSpPr>
          <p:spPr>
            <a:xfrm>
              <a:off x="8878464" y="2863238"/>
              <a:ext cx="3309300" cy="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0"/>
          <p:cNvSpPr txBox="1"/>
          <p:nvPr/>
        </p:nvSpPr>
        <p:spPr>
          <a:xfrm>
            <a:off x="505925" y="441050"/>
            <a:ext cx="81402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 masking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Edge's trace tool allows developers to capture runtime traffic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Some of the data exposed by the trace tool may be sensitive information, such as passwords, credit card numbers, or personal health information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filter this data out of the captured trace information, Edge provides data masking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 masking can block values in XML payloads, JSON payloads, and variables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Data masking configurations can be set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globally for an organization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Char char="■"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POST /v1/o/{org}/maskconfigs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on specific apis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nsolas"/>
              <a:buChar char="■"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POST /v1/o/{org}/apis/{api}/maskconfigs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/>
        </p:nvSpPr>
        <p:spPr>
          <a:xfrm>
            <a:off x="505925" y="583750"/>
            <a:ext cx="79260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About TLS/SSL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Secure Socket Layer is the predecessor to Transport Layer Security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TLS is the standard security technology for establishing an encrypted link between a web server and a web client, such as a browser or an app.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 encrypted link ensures that all data passing between the server and the client remains private.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use TLS, a client makes a secure request to the server by using the encrypted HTTPS protocol, instead of the unencrypted HTTP protocol.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1"/>
          <p:cNvSpPr txBox="1"/>
          <p:nvPr/>
        </p:nvSpPr>
        <p:spPr>
          <a:xfrm>
            <a:off x="324300" y="265925"/>
            <a:ext cx="4027800" cy="4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Using mask configurations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XML payloads: Using XPath, you identify XML elements to be filtered from request or response message payloads.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JSON payloads: Using JSONPath, you identify JSON properties to be filtered from request or response message payloads.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Flow variables: You can specify a list of variables that should be masked in debug output. When you specify the request.content, response.content, or message.content flow variables, the request/response body is also masked.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71"/>
          <p:cNvSpPr txBox="1"/>
          <p:nvPr/>
        </p:nvSpPr>
        <p:spPr>
          <a:xfrm>
            <a:off x="4352100" y="336900"/>
            <a:ext cx="4586100" cy="38727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&lt;MaskDataConfiguration name="default"&gt;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&lt;XPathsRequest&gt;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	&lt;XPathRequest&gt;/apigee:Greeting/apigee:User&lt;/XPathRequest&gt;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&lt;/XPathsRequest&gt;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&lt;XPathsResponse&gt;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&lt;XPathResponse&gt;/apigee:Greeting/apigee:User&lt;/XPathResponse&gt;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&lt;/XPathsResponse&gt;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&lt;JSONPathsRequest&gt;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&lt;JSONPathRequest&gt;$.store.book[*].author&lt;/JSONPathRequest&gt;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&lt;/JSONPathsRequest&gt;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&lt;JSONPathsResponse&gt;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&lt;JSONPathResponse&gt;$.store.book[*].author&lt;/JSONPathResponse&gt;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&lt;/JSONPathsResponse&gt;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&lt;XPathsFault&gt;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	&lt;XPathFault&gt;/apigee:Greeting/apigee:User&lt;/XPathFault&gt;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&lt;/XPathsFault&gt;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&lt;JSONPathsFault&gt;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	&lt;JSONPathFault&gt;$.store.book[*].author&lt;/JSONPathFault&gt;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&lt;/JSONPathsFault&gt;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&lt;Variables&gt;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	&lt;Variable&gt;request.header.user-agent&lt;/Variable&gt;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&lt;Variable&gt;request.formparam.password&lt;/Variable&gt;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&lt;/Variables&gt;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97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&lt;/MaskDataConfiguration&gt;</a:t>
            </a:r>
            <a:endParaRPr sz="10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45" name="Google Shape;74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100" y="4224125"/>
            <a:ext cx="4537025" cy="48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2"/>
          <p:cNvSpPr txBox="1"/>
          <p:nvPr/>
        </p:nvSpPr>
        <p:spPr>
          <a:xfrm>
            <a:off x="277825" y="391775"/>
            <a:ext cx="6717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Network level security using Access Control policy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network.png" id="751" name="Google Shape;75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332" y="1660284"/>
            <a:ext cx="1633933" cy="1633933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72"/>
          <p:cNvSpPr txBox="1"/>
          <p:nvPr/>
        </p:nvSpPr>
        <p:spPr>
          <a:xfrm>
            <a:off x="4425000" y="1629900"/>
            <a:ext cx="434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IP Whitelisting / Blacklisting using AccessControl policy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72"/>
          <p:cNvSpPr txBox="1"/>
          <p:nvPr/>
        </p:nvSpPr>
        <p:spPr>
          <a:xfrm>
            <a:off x="4009225" y="2075025"/>
            <a:ext cx="5100300" cy="1586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&lt;AccessControl name="ACL"&gt;</a:t>
            </a:r>
            <a:b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&lt;IPRules noRuleMatchAction="ALLOW"&gt;</a:t>
            </a:r>
            <a:b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&lt;MatchRule action="DENY"&gt;</a:t>
            </a:r>
            <a:b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  &lt;SourceAddress mask="32"&gt;10.10.10.10&lt;/SourceAddress&gt;</a:t>
            </a:r>
            <a:b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  &lt;/MatchRule&gt;</a:t>
            </a:r>
            <a:b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 &lt;/IPRules&gt;</a:t>
            </a:r>
            <a:b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&lt;/AccessControl&gt;</a:t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Google Shape;754;p72"/>
          <p:cNvSpPr txBox="1"/>
          <p:nvPr/>
        </p:nvSpPr>
        <p:spPr>
          <a:xfrm>
            <a:off x="4001650" y="4022225"/>
            <a:ext cx="4772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Denies all client request from 10.10.10.10 and allows others. More info and config documented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here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3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/>
        </p:nvSpPr>
        <p:spPr>
          <a:xfrm>
            <a:off x="557800" y="518900"/>
            <a:ext cx="78483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support -</a:t>
            </a: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TLS/SSL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supports one-way TLS and two-way TLS in both public cloud and private cloud deployments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One-way TLS enables the TLS client to verify the identity of the TLS server.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For example, an app running on an Android phone (client) can verify the identity of Edge APIs (server).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also supports a stronger form of authentication using two-way, or client, TLS.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typically implement two-way TLS to enhance security end-to-end and protect your data from client attacks such as client spoofing or man-in-the middle attacks.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two-way TLS, the client verifies the identity of the server followed by the server verifying the identity of the client.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/>
        </p:nvSpPr>
        <p:spPr>
          <a:xfrm>
            <a:off x="557800" y="518900"/>
            <a:ext cx="78483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What information is encrypted via TLS?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Connection is made across network using IP address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IP address can generally be used to get a domain name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Once connection is established, all data is encrypted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Including URL, headers, query parameters, verb and payload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Snoopers know the destination server and how much data is sent and nothing more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/>
          <p:nvPr/>
        </p:nvSpPr>
        <p:spPr>
          <a:xfrm>
            <a:off x="557800" y="518900"/>
            <a:ext cx="78483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passwords be sent as query parameters?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GET https://example.com/v1/api/login?user=bob&amp;pw=opensesame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Passwords would be completely protected during the TLS transfer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But DON'T!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issue is data at rest – not data in motion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URLs are often logged in clear text server logs, including query parameters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 requests are bookmarkable and visible in browser history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URLs are generally not treated in a secure fashion, so don't use them to send sensitive data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Payload or headers are better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/>
        </p:nvSpPr>
        <p:spPr>
          <a:xfrm>
            <a:off x="277817" y="391781"/>
            <a:ext cx="4965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Transport layer level security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ECURITY.png" id="390" name="Google Shape;39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589" y="1754784"/>
            <a:ext cx="1633933" cy="163393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7"/>
          <p:cNvSpPr txBox="1"/>
          <p:nvPr/>
        </p:nvSpPr>
        <p:spPr>
          <a:xfrm>
            <a:off x="4489667" y="1434187"/>
            <a:ext cx="3790800" cy="1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Transport layer level security (1 and 2-way TLS)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0" marL="342900" rtl="0"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 → Edge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0" marL="342900" rtl="0">
              <a:spcBef>
                <a:spcPts val="800"/>
              </a:spcBef>
              <a:spcAft>
                <a:spcPts val="80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→ Target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2" name="Google Shape;392;p57"/>
          <p:cNvGrpSpPr/>
          <p:nvPr/>
        </p:nvGrpSpPr>
        <p:grpSpPr>
          <a:xfrm>
            <a:off x="4489777" y="2571501"/>
            <a:ext cx="4193424" cy="905612"/>
            <a:chOff x="5615925" y="4602368"/>
            <a:chExt cx="5585274" cy="1207482"/>
          </a:xfrm>
        </p:grpSpPr>
        <p:pic>
          <p:nvPicPr>
            <p:cNvPr descr="edge_logo.png" id="393" name="Google Shape;393;p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05202" y="4602375"/>
              <a:ext cx="848506" cy="755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57"/>
            <p:cNvSpPr/>
            <p:nvPr/>
          </p:nvSpPr>
          <p:spPr>
            <a:xfrm>
              <a:off x="5724864" y="4602368"/>
              <a:ext cx="479883" cy="755699"/>
            </a:xfrm>
            <a:custGeom>
              <a:rect b="b" l="l" r="r" t="t"/>
              <a:pathLst>
                <a:path extrusionOk="0" h="1158" w="737">
                  <a:moveTo>
                    <a:pt x="578" y="0"/>
                  </a:moveTo>
                  <a:lnTo>
                    <a:pt x="158" y="0"/>
                  </a:lnTo>
                  <a:cubicBezTo>
                    <a:pt x="70" y="0"/>
                    <a:pt x="0" y="70"/>
                    <a:pt x="0" y="158"/>
                  </a:cubicBezTo>
                  <a:lnTo>
                    <a:pt x="0" y="999"/>
                  </a:lnTo>
                  <a:cubicBezTo>
                    <a:pt x="0" y="1086"/>
                    <a:pt x="70" y="1157"/>
                    <a:pt x="158" y="1157"/>
                  </a:cubicBezTo>
                  <a:lnTo>
                    <a:pt x="578" y="1157"/>
                  </a:lnTo>
                  <a:cubicBezTo>
                    <a:pt x="666" y="1157"/>
                    <a:pt x="736" y="1086"/>
                    <a:pt x="736" y="999"/>
                  </a:cubicBezTo>
                  <a:lnTo>
                    <a:pt x="736" y="158"/>
                  </a:lnTo>
                  <a:cubicBezTo>
                    <a:pt x="736" y="70"/>
                    <a:pt x="666" y="0"/>
                    <a:pt x="578" y="0"/>
                  </a:cubicBezTo>
                  <a:close/>
                  <a:moveTo>
                    <a:pt x="474" y="1052"/>
                  </a:moveTo>
                  <a:lnTo>
                    <a:pt x="262" y="1052"/>
                  </a:lnTo>
                  <a:lnTo>
                    <a:pt x="262" y="999"/>
                  </a:lnTo>
                  <a:lnTo>
                    <a:pt x="474" y="999"/>
                  </a:lnTo>
                  <a:lnTo>
                    <a:pt x="474" y="1052"/>
                  </a:lnTo>
                  <a:close/>
                  <a:moveTo>
                    <a:pt x="646" y="894"/>
                  </a:moveTo>
                  <a:lnTo>
                    <a:pt x="93" y="894"/>
                  </a:lnTo>
                  <a:lnTo>
                    <a:pt x="93" y="158"/>
                  </a:lnTo>
                  <a:lnTo>
                    <a:pt x="646" y="158"/>
                  </a:lnTo>
                  <a:lnTo>
                    <a:pt x="646" y="894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7"/>
            <p:cNvSpPr/>
            <p:nvPr/>
          </p:nvSpPr>
          <p:spPr>
            <a:xfrm>
              <a:off x="10503349" y="4631200"/>
              <a:ext cx="697850" cy="697851"/>
            </a:xfrm>
            <a:custGeom>
              <a:rect b="b" l="l" r="r" t="t"/>
              <a:pathLst>
                <a:path extrusionOk="0" h="943" w="944">
                  <a:moveTo>
                    <a:pt x="889" y="523"/>
                  </a:moveTo>
                  <a:lnTo>
                    <a:pt x="54" y="523"/>
                  </a:lnTo>
                  <a:cubicBezTo>
                    <a:pt x="26" y="523"/>
                    <a:pt x="0" y="545"/>
                    <a:pt x="0" y="576"/>
                  </a:cubicBezTo>
                  <a:lnTo>
                    <a:pt x="0" y="888"/>
                  </a:lnTo>
                  <a:cubicBezTo>
                    <a:pt x="0" y="917"/>
                    <a:pt x="23" y="942"/>
                    <a:pt x="54" y="942"/>
                  </a:cubicBezTo>
                  <a:lnTo>
                    <a:pt x="889" y="942"/>
                  </a:lnTo>
                  <a:cubicBezTo>
                    <a:pt x="917" y="942"/>
                    <a:pt x="943" y="920"/>
                    <a:pt x="943" y="888"/>
                  </a:cubicBezTo>
                  <a:lnTo>
                    <a:pt x="943" y="576"/>
                  </a:lnTo>
                  <a:cubicBezTo>
                    <a:pt x="943" y="548"/>
                    <a:pt x="917" y="523"/>
                    <a:pt x="889" y="523"/>
                  </a:cubicBezTo>
                  <a:close/>
                  <a:moveTo>
                    <a:pt x="209" y="838"/>
                  </a:moveTo>
                  <a:cubicBezTo>
                    <a:pt x="153" y="838"/>
                    <a:pt x="105" y="790"/>
                    <a:pt x="105" y="734"/>
                  </a:cubicBezTo>
                  <a:cubicBezTo>
                    <a:pt x="105" y="677"/>
                    <a:pt x="152" y="630"/>
                    <a:pt x="209" y="630"/>
                  </a:cubicBezTo>
                  <a:cubicBezTo>
                    <a:pt x="265" y="630"/>
                    <a:pt x="314" y="677"/>
                    <a:pt x="314" y="734"/>
                  </a:cubicBezTo>
                  <a:cubicBezTo>
                    <a:pt x="314" y="790"/>
                    <a:pt x="268" y="838"/>
                    <a:pt x="209" y="838"/>
                  </a:cubicBezTo>
                  <a:close/>
                  <a:moveTo>
                    <a:pt x="889" y="0"/>
                  </a:moveTo>
                  <a:lnTo>
                    <a:pt x="54" y="0"/>
                  </a:lnTo>
                  <a:cubicBezTo>
                    <a:pt x="26" y="0"/>
                    <a:pt x="0" y="23"/>
                    <a:pt x="0" y="54"/>
                  </a:cubicBezTo>
                  <a:lnTo>
                    <a:pt x="0" y="367"/>
                  </a:lnTo>
                  <a:cubicBezTo>
                    <a:pt x="0" y="396"/>
                    <a:pt x="23" y="421"/>
                    <a:pt x="54" y="421"/>
                  </a:cubicBezTo>
                  <a:lnTo>
                    <a:pt x="889" y="421"/>
                  </a:lnTo>
                  <a:cubicBezTo>
                    <a:pt x="917" y="421"/>
                    <a:pt x="943" y="398"/>
                    <a:pt x="943" y="367"/>
                  </a:cubicBezTo>
                  <a:lnTo>
                    <a:pt x="943" y="54"/>
                  </a:lnTo>
                  <a:cubicBezTo>
                    <a:pt x="943" y="26"/>
                    <a:pt x="917" y="0"/>
                    <a:pt x="889" y="0"/>
                  </a:cubicBezTo>
                  <a:close/>
                  <a:moveTo>
                    <a:pt x="209" y="314"/>
                  </a:moveTo>
                  <a:cubicBezTo>
                    <a:pt x="153" y="314"/>
                    <a:pt x="105" y="265"/>
                    <a:pt x="105" y="209"/>
                  </a:cubicBezTo>
                  <a:cubicBezTo>
                    <a:pt x="105" y="152"/>
                    <a:pt x="152" y="105"/>
                    <a:pt x="209" y="105"/>
                  </a:cubicBezTo>
                  <a:cubicBezTo>
                    <a:pt x="265" y="105"/>
                    <a:pt x="314" y="152"/>
                    <a:pt x="314" y="209"/>
                  </a:cubicBezTo>
                  <a:cubicBezTo>
                    <a:pt x="314" y="265"/>
                    <a:pt x="268" y="314"/>
                    <a:pt x="209" y="31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6" name="Google Shape;396;p57"/>
            <p:cNvCxnSpPr/>
            <p:nvPr/>
          </p:nvCxnSpPr>
          <p:spPr>
            <a:xfrm>
              <a:off x="6248875" y="4980125"/>
              <a:ext cx="1577700" cy="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57"/>
            <p:cNvCxnSpPr/>
            <p:nvPr/>
          </p:nvCxnSpPr>
          <p:spPr>
            <a:xfrm>
              <a:off x="8839675" y="4980125"/>
              <a:ext cx="1577700" cy="0"/>
            </a:xfrm>
            <a:prstGeom prst="straightConnector1">
              <a:avLst/>
            </a:prstGeom>
            <a:noFill/>
            <a:ln cap="flat" cmpd="sng" w="9525">
              <a:solidFill>
                <a:srgbClr val="4285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8" name="Google Shape;398;p57"/>
            <p:cNvSpPr txBox="1"/>
            <p:nvPr/>
          </p:nvSpPr>
          <p:spPr>
            <a:xfrm>
              <a:off x="5615925" y="5508650"/>
              <a:ext cx="6978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625" lIns="68625" spcFirstLastPara="1" rIns="68625" wrap="square" tIns="686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57"/>
            <p:cNvSpPr txBox="1"/>
            <p:nvPr/>
          </p:nvSpPr>
          <p:spPr>
            <a:xfrm>
              <a:off x="7980550" y="5508650"/>
              <a:ext cx="6978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625" lIns="68625" spcFirstLastPara="1" rIns="68625" wrap="square" tIns="686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Edge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57"/>
            <p:cNvSpPr txBox="1"/>
            <p:nvPr/>
          </p:nvSpPr>
          <p:spPr>
            <a:xfrm>
              <a:off x="10503375" y="5508650"/>
              <a:ext cx="697800" cy="3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625" lIns="68625" spcFirstLastPara="1" rIns="68625" wrap="square" tIns="686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Target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 txBox="1"/>
          <p:nvPr/>
        </p:nvSpPr>
        <p:spPr>
          <a:xfrm>
            <a:off x="557800" y="512400"/>
            <a:ext cx="7919700" cy="4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One way vs Two way TLS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One-way TLS (server validation)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Server presents certificate, client does not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 optionally validates the server certificate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Server must validate client via other means (HTTP message traffic)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Basic Auth, OAuth, etc.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is standard web https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Two-way TLS (mutual authentication)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Both client and server present a certificate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 and server each validate the other's certificate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One-way TLS is much more commonly used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Common to use two-way TLS for machine-to-machine connections, including Edge to backend target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/>
          <p:nvPr/>
        </p:nvSpPr>
        <p:spPr>
          <a:xfrm>
            <a:off x="557800" y="512400"/>
            <a:ext cx="7919700" cy="4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keystores and truststores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Keystore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Used to store certificate(s) to be presented to remote server during SSL communication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Also stores private key used to encrypt TLS traffic to the remote server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Truststore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Used to store certificates to compare with remote certificates received during TLS communications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Communication may be set to only allow communication with trusted servers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Keystores and truststores are used for both client communication (via virtual hosts) and target communication (via target endpoints and target servers)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/>
          <p:nvPr/>
        </p:nvSpPr>
        <p:spPr>
          <a:xfrm>
            <a:off x="277825" y="391775"/>
            <a:ext cx="5390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Transport Layer Security (1-way TLS)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60"/>
          <p:cNvSpPr/>
          <p:nvPr/>
        </p:nvSpPr>
        <p:spPr>
          <a:xfrm>
            <a:off x="1464324" y="2985343"/>
            <a:ext cx="391131" cy="649722"/>
          </a:xfrm>
          <a:custGeom>
            <a:rect b="b" l="l" r="r" t="t"/>
            <a:pathLst>
              <a:path extrusionOk="0" h="1158" w="737">
                <a:moveTo>
                  <a:pt x="578" y="0"/>
                </a:moveTo>
                <a:lnTo>
                  <a:pt x="158" y="0"/>
                </a:lnTo>
                <a:cubicBezTo>
                  <a:pt x="70" y="0"/>
                  <a:pt x="0" y="70"/>
                  <a:pt x="0" y="158"/>
                </a:cubicBezTo>
                <a:lnTo>
                  <a:pt x="0" y="999"/>
                </a:lnTo>
                <a:cubicBezTo>
                  <a:pt x="0" y="1086"/>
                  <a:pt x="70" y="1157"/>
                  <a:pt x="158" y="1157"/>
                </a:cubicBezTo>
                <a:lnTo>
                  <a:pt x="578" y="1157"/>
                </a:lnTo>
                <a:cubicBezTo>
                  <a:pt x="666" y="1157"/>
                  <a:pt x="736" y="1086"/>
                  <a:pt x="736" y="999"/>
                </a:cubicBezTo>
                <a:lnTo>
                  <a:pt x="736" y="158"/>
                </a:lnTo>
                <a:cubicBezTo>
                  <a:pt x="736" y="70"/>
                  <a:pt x="666" y="0"/>
                  <a:pt x="578" y="0"/>
                </a:cubicBezTo>
                <a:close/>
                <a:moveTo>
                  <a:pt x="474" y="1052"/>
                </a:moveTo>
                <a:lnTo>
                  <a:pt x="262" y="1052"/>
                </a:lnTo>
                <a:lnTo>
                  <a:pt x="262" y="999"/>
                </a:lnTo>
                <a:lnTo>
                  <a:pt x="474" y="999"/>
                </a:lnTo>
                <a:lnTo>
                  <a:pt x="474" y="1052"/>
                </a:lnTo>
                <a:close/>
                <a:moveTo>
                  <a:pt x="646" y="894"/>
                </a:moveTo>
                <a:lnTo>
                  <a:pt x="93" y="894"/>
                </a:lnTo>
                <a:lnTo>
                  <a:pt x="93" y="158"/>
                </a:lnTo>
                <a:lnTo>
                  <a:pt x="646" y="158"/>
                </a:lnTo>
                <a:lnTo>
                  <a:pt x="646" y="894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60"/>
          <p:cNvSpPr txBox="1"/>
          <p:nvPr/>
        </p:nvSpPr>
        <p:spPr>
          <a:xfrm>
            <a:off x="1357806" y="3704152"/>
            <a:ext cx="604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60"/>
          <p:cNvSpPr/>
          <p:nvPr/>
        </p:nvSpPr>
        <p:spPr>
          <a:xfrm>
            <a:off x="6071746" y="3010218"/>
            <a:ext cx="568788" cy="599986"/>
          </a:xfrm>
          <a:custGeom>
            <a:rect b="b" l="l" r="r" t="t"/>
            <a:pathLst>
              <a:path extrusionOk="0" h="943" w="944">
                <a:moveTo>
                  <a:pt x="889" y="523"/>
                </a:moveTo>
                <a:lnTo>
                  <a:pt x="54" y="523"/>
                </a:lnTo>
                <a:cubicBezTo>
                  <a:pt x="26" y="523"/>
                  <a:pt x="0" y="545"/>
                  <a:pt x="0" y="576"/>
                </a:cubicBezTo>
                <a:lnTo>
                  <a:pt x="0" y="888"/>
                </a:lnTo>
                <a:cubicBezTo>
                  <a:pt x="0" y="917"/>
                  <a:pt x="23" y="942"/>
                  <a:pt x="54" y="942"/>
                </a:cubicBezTo>
                <a:lnTo>
                  <a:pt x="889" y="942"/>
                </a:lnTo>
                <a:cubicBezTo>
                  <a:pt x="917" y="942"/>
                  <a:pt x="943" y="920"/>
                  <a:pt x="943" y="888"/>
                </a:cubicBezTo>
                <a:lnTo>
                  <a:pt x="943" y="576"/>
                </a:lnTo>
                <a:cubicBezTo>
                  <a:pt x="943" y="548"/>
                  <a:pt x="917" y="523"/>
                  <a:pt x="889" y="523"/>
                </a:cubicBezTo>
                <a:close/>
                <a:moveTo>
                  <a:pt x="209" y="838"/>
                </a:moveTo>
                <a:cubicBezTo>
                  <a:pt x="153" y="838"/>
                  <a:pt x="105" y="790"/>
                  <a:pt x="105" y="734"/>
                </a:cubicBezTo>
                <a:cubicBezTo>
                  <a:pt x="105" y="677"/>
                  <a:pt x="152" y="630"/>
                  <a:pt x="209" y="630"/>
                </a:cubicBezTo>
                <a:cubicBezTo>
                  <a:pt x="265" y="630"/>
                  <a:pt x="314" y="677"/>
                  <a:pt x="314" y="734"/>
                </a:cubicBezTo>
                <a:cubicBezTo>
                  <a:pt x="314" y="790"/>
                  <a:pt x="268" y="838"/>
                  <a:pt x="209" y="838"/>
                </a:cubicBezTo>
                <a:close/>
                <a:moveTo>
                  <a:pt x="889" y="0"/>
                </a:moveTo>
                <a:lnTo>
                  <a:pt x="54" y="0"/>
                </a:lnTo>
                <a:cubicBezTo>
                  <a:pt x="26" y="0"/>
                  <a:pt x="0" y="23"/>
                  <a:pt x="0" y="54"/>
                </a:cubicBezTo>
                <a:lnTo>
                  <a:pt x="0" y="367"/>
                </a:lnTo>
                <a:cubicBezTo>
                  <a:pt x="0" y="396"/>
                  <a:pt x="23" y="421"/>
                  <a:pt x="54" y="421"/>
                </a:cubicBezTo>
                <a:lnTo>
                  <a:pt x="889" y="421"/>
                </a:lnTo>
                <a:cubicBezTo>
                  <a:pt x="917" y="421"/>
                  <a:pt x="943" y="398"/>
                  <a:pt x="943" y="367"/>
                </a:cubicBezTo>
                <a:lnTo>
                  <a:pt x="943" y="54"/>
                </a:lnTo>
                <a:cubicBezTo>
                  <a:pt x="943" y="26"/>
                  <a:pt x="917" y="0"/>
                  <a:pt x="889" y="0"/>
                </a:cubicBezTo>
                <a:close/>
                <a:moveTo>
                  <a:pt x="209" y="314"/>
                </a:moveTo>
                <a:cubicBezTo>
                  <a:pt x="153" y="314"/>
                  <a:pt x="105" y="265"/>
                  <a:pt x="105" y="209"/>
                </a:cubicBezTo>
                <a:cubicBezTo>
                  <a:pt x="105" y="152"/>
                  <a:pt x="152" y="105"/>
                  <a:pt x="209" y="105"/>
                </a:cubicBezTo>
                <a:cubicBezTo>
                  <a:pt x="265" y="105"/>
                  <a:pt x="314" y="152"/>
                  <a:pt x="314" y="209"/>
                </a:cubicBezTo>
                <a:cubicBezTo>
                  <a:pt x="314" y="265"/>
                  <a:pt x="268" y="314"/>
                  <a:pt x="209" y="314"/>
                </a:cubicBezTo>
                <a:close/>
              </a:path>
            </a:pathLst>
          </a:custGeom>
          <a:solidFill>
            <a:srgbClr val="34A853"/>
          </a:solidFill>
          <a:ln>
            <a:noFill/>
          </a:ln>
        </p:spPr>
        <p:txBody>
          <a:bodyPr anchorCtr="0" anchor="ctr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60"/>
          <p:cNvSpPr txBox="1"/>
          <p:nvPr/>
        </p:nvSpPr>
        <p:spPr>
          <a:xfrm>
            <a:off x="6054039" y="3704152"/>
            <a:ext cx="604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0" name="Google Shape;420;p60"/>
          <p:cNvGrpSpPr/>
          <p:nvPr/>
        </p:nvGrpSpPr>
        <p:grpSpPr>
          <a:xfrm>
            <a:off x="7341826" y="2850506"/>
            <a:ext cx="1102891" cy="888281"/>
            <a:chOff x="8845350" y="1614375"/>
            <a:chExt cx="1353075" cy="1033125"/>
          </a:xfrm>
        </p:grpSpPr>
        <p:pic>
          <p:nvPicPr>
            <p:cNvPr descr="ic_vpn_key_white_48dp.png" id="421" name="Google Shape;421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9633869" y="2082944"/>
              <a:ext cx="563288" cy="565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2" name="Google Shape;422;p60"/>
            <p:cNvGrpSpPr/>
            <p:nvPr/>
          </p:nvGrpSpPr>
          <p:grpSpPr>
            <a:xfrm>
              <a:off x="8845350" y="2075817"/>
              <a:ext cx="847500" cy="569284"/>
              <a:chOff x="5161450" y="2897650"/>
              <a:chExt cx="847500" cy="571800"/>
            </a:xfrm>
          </p:grpSpPr>
          <p:sp>
            <p:nvSpPr>
              <p:cNvPr id="423" name="Google Shape;423;p60"/>
              <p:cNvSpPr/>
              <p:nvPr/>
            </p:nvSpPr>
            <p:spPr>
              <a:xfrm>
                <a:off x="5161450" y="2897650"/>
                <a:ext cx="847500" cy="571800"/>
              </a:xfrm>
              <a:prstGeom prst="frame">
                <a:avLst>
                  <a:gd fmla="val 12500" name="adj1"/>
                </a:avLst>
              </a:prstGeom>
              <a:solidFill>
                <a:srgbClr val="34A853"/>
              </a:solidFill>
              <a:ln>
                <a:noFill/>
              </a:ln>
            </p:spPr>
            <p:txBody>
              <a:bodyPr anchorCtr="0" anchor="ctr" bIns="68625" lIns="68625" spcFirstLastPara="1" rIns="68625" wrap="square" tIns="686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24" name="Google Shape;424;p60"/>
              <p:cNvCxnSpPr/>
              <p:nvPr/>
            </p:nvCxnSpPr>
            <p:spPr>
              <a:xfrm>
                <a:off x="5295957" y="3099410"/>
                <a:ext cx="410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4A85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5" name="Google Shape;425;p60"/>
              <p:cNvCxnSpPr/>
              <p:nvPr/>
            </p:nvCxnSpPr>
            <p:spPr>
              <a:xfrm>
                <a:off x="5295957" y="3165323"/>
                <a:ext cx="309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4A85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" name="Google Shape;426;p60"/>
              <p:cNvCxnSpPr/>
              <p:nvPr/>
            </p:nvCxnSpPr>
            <p:spPr>
              <a:xfrm>
                <a:off x="5295957" y="3231235"/>
                <a:ext cx="2019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34A85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27" name="Google Shape;427;p60"/>
              <p:cNvGrpSpPr/>
              <p:nvPr/>
            </p:nvGrpSpPr>
            <p:grpSpPr>
              <a:xfrm>
                <a:off x="5672399" y="3152789"/>
                <a:ext cx="269402" cy="309956"/>
                <a:chOff x="2317550" y="2668700"/>
                <a:chExt cx="343800" cy="378549"/>
              </a:xfrm>
            </p:grpSpPr>
            <p:sp>
              <p:nvSpPr>
                <p:cNvPr id="428" name="Google Shape;428;p60"/>
                <p:cNvSpPr/>
                <p:nvPr/>
              </p:nvSpPr>
              <p:spPr>
                <a:xfrm>
                  <a:off x="2400198" y="2868750"/>
                  <a:ext cx="178500" cy="178499"/>
                </a:xfrm>
                <a:custGeom>
                  <a:rect b="b" l="l" r="r" t="t"/>
                  <a:pathLst>
                    <a:path extrusionOk="0" h="940" w="735">
                      <a:moveTo>
                        <a:pt x="627" y="0"/>
                      </a:moveTo>
                      <a:lnTo>
                        <a:pt x="105" y="0"/>
                      </a:lnTo>
                      <a:cubicBezTo>
                        <a:pt x="48" y="0"/>
                        <a:pt x="0" y="48"/>
                        <a:pt x="0" y="105"/>
                      </a:cubicBezTo>
                      <a:lnTo>
                        <a:pt x="0" y="939"/>
                      </a:lnTo>
                      <a:lnTo>
                        <a:pt x="367" y="781"/>
                      </a:lnTo>
                      <a:lnTo>
                        <a:pt x="734" y="939"/>
                      </a:lnTo>
                      <a:lnTo>
                        <a:pt x="734" y="105"/>
                      </a:lnTo>
                      <a:cubicBezTo>
                        <a:pt x="731" y="45"/>
                        <a:pt x="683" y="0"/>
                        <a:pt x="627" y="0"/>
                      </a:cubicBezTo>
                    </a:path>
                  </a:pathLst>
                </a:custGeom>
                <a:solidFill>
                  <a:srgbClr val="EA4335"/>
                </a:solidFill>
                <a:ln>
                  <a:noFill/>
                </a:ln>
              </p:spPr>
              <p:txBody>
                <a:bodyPr anchorCtr="0" anchor="ctr" bIns="34300" lIns="68625" spcFirstLastPara="1" rIns="68625" wrap="square" tIns="343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60"/>
                <p:cNvSpPr/>
                <p:nvPr/>
              </p:nvSpPr>
              <p:spPr>
                <a:xfrm>
                  <a:off x="2392006" y="2757800"/>
                  <a:ext cx="184200" cy="178500"/>
                </a:xfrm>
                <a:prstGeom prst="ellipse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68625" lIns="68625" spcFirstLastPara="1" rIns="68625" wrap="square" tIns="68625">
                  <a:noAutofit/>
                </a:bodyPr>
                <a:lstStyle/>
                <a:p>
                  <a:pPr indent="0" lvl="0" mar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descr="ic_brightness_low_white_48dp.png" id="430" name="Google Shape;430;p60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2317550" y="2668700"/>
                  <a:ext cx="343800" cy="343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431" name="Google Shape;431;p60"/>
            <p:cNvSpPr txBox="1"/>
            <p:nvPr/>
          </p:nvSpPr>
          <p:spPr>
            <a:xfrm>
              <a:off x="8884775" y="1614375"/>
              <a:ext cx="1131600" cy="40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625" lIns="68625" spcFirstLastPara="1" rIns="68625" wrap="square" tIns="686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SERVER KEYSTORE</a:t>
              </a:r>
              <a:endParaRPr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2" name="Google Shape;432;p60"/>
          <p:cNvSpPr txBox="1"/>
          <p:nvPr/>
        </p:nvSpPr>
        <p:spPr>
          <a:xfrm>
            <a:off x="3942248" y="2110500"/>
            <a:ext cx="7950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SERVER CERTIFICATE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3" name="Google Shape;433;p60"/>
          <p:cNvGrpSpPr/>
          <p:nvPr/>
        </p:nvGrpSpPr>
        <p:grpSpPr>
          <a:xfrm>
            <a:off x="3251712" y="2040975"/>
            <a:ext cx="690797" cy="491634"/>
            <a:chOff x="5161450" y="2897650"/>
            <a:chExt cx="847500" cy="571800"/>
          </a:xfrm>
        </p:grpSpPr>
        <p:sp>
          <p:nvSpPr>
            <p:cNvPr id="434" name="Google Shape;434;p60"/>
            <p:cNvSpPr/>
            <p:nvPr/>
          </p:nvSpPr>
          <p:spPr>
            <a:xfrm>
              <a:off x="5161450" y="2897650"/>
              <a:ext cx="847500" cy="571800"/>
            </a:xfrm>
            <a:prstGeom prst="frame">
              <a:avLst>
                <a:gd fmla="val 12500" name="adj1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0" anchor="ctr" bIns="68625" lIns="68625" spcFirstLastPara="1" rIns="68625" wrap="square" tIns="686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5" name="Google Shape;435;p60"/>
            <p:cNvCxnSpPr/>
            <p:nvPr/>
          </p:nvCxnSpPr>
          <p:spPr>
            <a:xfrm>
              <a:off x="5295957" y="3099410"/>
              <a:ext cx="410400" cy="0"/>
            </a:xfrm>
            <a:prstGeom prst="straightConnector1">
              <a:avLst/>
            </a:prstGeom>
            <a:noFill/>
            <a:ln cap="flat" cmpd="sng" w="28575">
              <a:solidFill>
                <a:srgbClr val="34A8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60"/>
            <p:cNvCxnSpPr/>
            <p:nvPr/>
          </p:nvCxnSpPr>
          <p:spPr>
            <a:xfrm>
              <a:off x="5295957" y="3165323"/>
              <a:ext cx="309300" cy="0"/>
            </a:xfrm>
            <a:prstGeom prst="straightConnector1">
              <a:avLst/>
            </a:prstGeom>
            <a:noFill/>
            <a:ln cap="flat" cmpd="sng" w="28575">
              <a:solidFill>
                <a:srgbClr val="34A8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60"/>
            <p:cNvCxnSpPr/>
            <p:nvPr/>
          </p:nvCxnSpPr>
          <p:spPr>
            <a:xfrm>
              <a:off x="5295957" y="3231235"/>
              <a:ext cx="201900" cy="0"/>
            </a:xfrm>
            <a:prstGeom prst="straightConnector1">
              <a:avLst/>
            </a:prstGeom>
            <a:noFill/>
            <a:ln cap="flat" cmpd="sng" w="28575">
              <a:solidFill>
                <a:srgbClr val="34A85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38" name="Google Shape;438;p60"/>
            <p:cNvGrpSpPr/>
            <p:nvPr/>
          </p:nvGrpSpPr>
          <p:grpSpPr>
            <a:xfrm>
              <a:off x="5672399" y="3152789"/>
              <a:ext cx="269402" cy="309956"/>
              <a:chOff x="2317550" y="2668700"/>
              <a:chExt cx="343800" cy="378549"/>
            </a:xfrm>
          </p:grpSpPr>
          <p:sp>
            <p:nvSpPr>
              <p:cNvPr id="439" name="Google Shape;439;p60"/>
              <p:cNvSpPr/>
              <p:nvPr/>
            </p:nvSpPr>
            <p:spPr>
              <a:xfrm>
                <a:off x="2400198" y="2868750"/>
                <a:ext cx="178500" cy="178499"/>
              </a:xfrm>
              <a:custGeom>
                <a:rect b="b" l="l" r="r" t="t"/>
                <a:pathLst>
                  <a:path extrusionOk="0" h="940" w="735">
                    <a:moveTo>
                      <a:pt x="627" y="0"/>
                    </a:moveTo>
                    <a:lnTo>
                      <a:pt x="105" y="0"/>
                    </a:lnTo>
                    <a:cubicBezTo>
                      <a:pt x="48" y="0"/>
                      <a:pt x="0" y="48"/>
                      <a:pt x="0" y="105"/>
                    </a:cubicBezTo>
                    <a:lnTo>
                      <a:pt x="0" y="939"/>
                    </a:lnTo>
                    <a:lnTo>
                      <a:pt x="367" y="781"/>
                    </a:lnTo>
                    <a:lnTo>
                      <a:pt x="734" y="939"/>
                    </a:lnTo>
                    <a:lnTo>
                      <a:pt x="734" y="105"/>
                    </a:lnTo>
                    <a:cubicBezTo>
                      <a:pt x="731" y="45"/>
                      <a:pt x="683" y="0"/>
                      <a:pt x="627" y="0"/>
                    </a:cubicBezTo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60"/>
              <p:cNvSpPr/>
              <p:nvPr/>
            </p:nvSpPr>
            <p:spPr>
              <a:xfrm>
                <a:off x="2392006" y="2757800"/>
                <a:ext cx="184200" cy="1785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68625" lIns="68625" spcFirstLastPara="1" rIns="68625" wrap="square" tIns="686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ic_brightness_low_white_48dp.png" id="441" name="Google Shape;441;p6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317550" y="2668700"/>
                <a:ext cx="343800" cy="3438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2" name="Google Shape;442;p60"/>
          <p:cNvSpPr txBox="1"/>
          <p:nvPr/>
        </p:nvSpPr>
        <p:spPr>
          <a:xfrm>
            <a:off x="3428375" y="1622694"/>
            <a:ext cx="972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TRUSTSTORE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3" name="Google Shape;443;p60"/>
          <p:cNvCxnSpPr/>
          <p:nvPr/>
        </p:nvCxnSpPr>
        <p:spPr>
          <a:xfrm>
            <a:off x="6640533" y="3401796"/>
            <a:ext cx="5685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4" name="Google Shape;444;p60"/>
          <p:cNvCxnSpPr/>
          <p:nvPr/>
        </p:nvCxnSpPr>
        <p:spPr>
          <a:xfrm flipH="1" rot="10800000">
            <a:off x="1687353" y="2293700"/>
            <a:ext cx="1552500" cy="403200"/>
          </a:xfrm>
          <a:prstGeom prst="bentConnector3">
            <a:avLst>
              <a:gd fmla="val 408" name="adj1"/>
            </a:avLst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60"/>
          <p:cNvSpPr txBox="1"/>
          <p:nvPr/>
        </p:nvSpPr>
        <p:spPr>
          <a:xfrm>
            <a:off x="1813381" y="1884470"/>
            <a:ext cx="14031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Verifies certificate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6" name="Google Shape;446;p60"/>
          <p:cNvCxnSpPr/>
          <p:nvPr/>
        </p:nvCxnSpPr>
        <p:spPr>
          <a:xfrm>
            <a:off x="1913919" y="3224213"/>
            <a:ext cx="40893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60"/>
          <p:cNvSpPr/>
          <p:nvPr/>
        </p:nvSpPr>
        <p:spPr>
          <a:xfrm>
            <a:off x="1961997" y="2863318"/>
            <a:ext cx="284400" cy="3000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0"/>
          <p:cNvSpPr txBox="1"/>
          <p:nvPr/>
        </p:nvSpPr>
        <p:spPr>
          <a:xfrm>
            <a:off x="1981569" y="2881501"/>
            <a:ext cx="24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60"/>
          <p:cNvSpPr txBox="1"/>
          <p:nvPr/>
        </p:nvSpPr>
        <p:spPr>
          <a:xfrm>
            <a:off x="2241001" y="2861566"/>
            <a:ext cx="15951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Requests protected resource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60"/>
          <p:cNvSpPr/>
          <p:nvPr/>
        </p:nvSpPr>
        <p:spPr>
          <a:xfrm>
            <a:off x="1706538" y="1882267"/>
            <a:ext cx="284400" cy="3000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0"/>
          <p:cNvSpPr txBox="1"/>
          <p:nvPr/>
        </p:nvSpPr>
        <p:spPr>
          <a:xfrm>
            <a:off x="1726119" y="1900446"/>
            <a:ext cx="2454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2" name="Google Shape;452;p60"/>
          <p:cNvCxnSpPr/>
          <p:nvPr/>
        </p:nvCxnSpPr>
        <p:spPr>
          <a:xfrm rot="10800000">
            <a:off x="1916707" y="3679778"/>
            <a:ext cx="41118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60"/>
          <p:cNvSpPr/>
          <p:nvPr/>
        </p:nvSpPr>
        <p:spPr>
          <a:xfrm>
            <a:off x="4200754" y="3304181"/>
            <a:ext cx="284400" cy="3000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0"/>
          <p:cNvSpPr txBox="1"/>
          <p:nvPr/>
        </p:nvSpPr>
        <p:spPr>
          <a:xfrm>
            <a:off x="4220326" y="3322365"/>
            <a:ext cx="24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60"/>
          <p:cNvSpPr txBox="1"/>
          <p:nvPr/>
        </p:nvSpPr>
        <p:spPr>
          <a:xfrm>
            <a:off x="4479757" y="3302429"/>
            <a:ext cx="1054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Presents certificate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6" name="Google Shape;456;p60"/>
          <p:cNvCxnSpPr/>
          <p:nvPr/>
        </p:nvCxnSpPr>
        <p:spPr>
          <a:xfrm>
            <a:off x="1913919" y="4228950"/>
            <a:ext cx="4095600" cy="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7" name="Google Shape;457;p60"/>
          <p:cNvSpPr/>
          <p:nvPr/>
        </p:nvSpPr>
        <p:spPr>
          <a:xfrm>
            <a:off x="3142036" y="3846024"/>
            <a:ext cx="284400" cy="3000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68625" lIns="68625" spcFirstLastPara="1" rIns="68625" wrap="square" tIns="686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60"/>
          <p:cNvSpPr txBox="1"/>
          <p:nvPr/>
        </p:nvSpPr>
        <p:spPr>
          <a:xfrm>
            <a:off x="3161608" y="3864207"/>
            <a:ext cx="2454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60"/>
          <p:cNvSpPr txBox="1"/>
          <p:nvPr/>
        </p:nvSpPr>
        <p:spPr>
          <a:xfrm>
            <a:off x="3421040" y="3837211"/>
            <a:ext cx="1515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68625" spcFirstLastPara="1" rIns="68625" wrap="square" tIns="68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Accesses protected resource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