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6" r:id="rId3"/>
    <p:sldMasterId id="2147483707" r:id="rId4"/>
    <p:sldMasterId id="214748370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ae1e89fa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ae1e89fa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http://apigee.com/docs/api-services/content/fault-handling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http://apigee.com/docs/api-services/content/fault-handling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http://apigee.com/docs/api-services/content/fault-handling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ae1e89fa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ae1e89fa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28" name="Google Shape;128;p1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29" name="Google Shape;129;p1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30" name="Google Shape;130;p1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5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134" name="Google Shape;134;p15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136" name="Google Shape;136;p1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137" name="Google Shape;137;p1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38" name="Google Shape;138;p1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144" name="Google Shape;144;p1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45" name="Google Shape;145;p1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146" name="Google Shape;14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7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150" name="Google Shape;150;p17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151" name="Google Shape;151;p17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152" name="Google Shape;152;p17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153" name="Google Shape;153;p1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154" name="Google Shape;154;p1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55" name="Google Shape;155;p1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156" name="Google Shape;15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60" name="Google Shape;160;p1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161" name="Google Shape;161;p1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62" name="Google Shape;162;p1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9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65" name="Google Shape;165;p19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166" name="Google Shape;166;p19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167" name="Google Shape;167;p1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0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172" name="Google Shape;172;p20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77" name="Google Shape;177;p20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5" name="Google Shape;185;p20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86" name="Google Shape;186;p20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93" name="Google Shape;193;p20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20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2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204" name="Google Shape;204;p22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09" name="Google Shape;209;p22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17" name="Google Shape;217;p22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218" name="Google Shape;218;p22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225" name="Google Shape;225;p22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22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6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241" name="Google Shape;241;p2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42" name="Google Shape;242;p2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43" name="Google Shape;24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6" name="Google Shape;246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9" name="Google Shape;249;p2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50" name="Google Shape;250;p2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1" name="Google Shape;2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6" name="Google Shape;256;p2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8" name="Google Shape;258;p28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259" name="Google Shape;25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3" name="Google Shape;263;p29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264" name="Google Shape;264;p2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265" name="Google Shape;26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7" name="Google Shape;267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70" name="Google Shape;270;p30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271" name="Google Shape;27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8" name="Google Shape;278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9" name="Google Shape;279;p31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280" name="Google Shape;280;p31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81" name="Google Shape;281;p31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82" name="Google Shape;28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5" name="Google Shape;285;p3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6" name="Google Shape;286;p3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87" name="Google Shape;287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8" name="Google Shape;28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91" name="Google Shape;291;p3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2" name="Google Shape;292;p33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93" name="Google Shape;293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7" name="Google Shape;297;p34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298" name="Google Shape;298;p3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299" name="Google Shape;299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300" name="Google Shape;30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3" name="Google Shape;303;p35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04" name="Google Shape;304;p3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305" name="Google Shape;305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309" name="Google Shape;309;p3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310" name="Google Shape;310;p3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312" name="Google Shape;31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7" name="Google Shape;317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9" name="Google Shape;329;p40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0" name="Google Shape;330;p40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Google Shape;331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6" name="Google Shape;336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2" name="Google Shape;342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8" name="Google Shape;348;p4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43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0" name="Google Shape;350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5" name="Google Shape;355;p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6" name="Google Shape;356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1" name="Google Shape;361;p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5" name="Google Shape;365;p4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7" name="Google Shape;367;p4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8" name="Google Shape;368;p4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9" name="Google Shape;369;p4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0" name="Google Shape;370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0" name="Google Shape;380;p4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6" name="Google Shape;386;p4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7" name="Google Shape;387;p4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8" name="Google Shape;388;p4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395" name="Google Shape;39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5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5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405" name="Google Shape;405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411" name="Google Shape;411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417" name="Google Shape;417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4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423" name="Google Shape;42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5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27" name="Google Shape;427;p5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428" name="Google Shape;428;p5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429" name="Google Shape;429;p55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5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34" name="Google Shape;434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35" name="Google Shape;435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36" name="Google Shape;43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40" name="Google Shape;440;p5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41" name="Google Shape;441;p5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42" name="Google Shape;442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45" name="Google Shape;445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46" name="Google Shape;446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47" name="Google Shape;447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5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450" name="Google Shape;450;p59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9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452" name="Google Shape;452;p5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53" name="Google Shape;453;p5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4" name="Google Shape;454;p5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55" name="Google Shape;455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60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59" name="Google Shape;459;p60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60" name="Google Shape;460;p60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61" name="Google Shape;461;p60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62" name="Google Shape;462;p60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63" name="Google Shape;463;p60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64" name="Google Shape;464;p60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5" name="Google Shape;465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0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6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37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  <p:sldLayoutId id="214748370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2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Advanced Bootcamp 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Fault Rules and Error Response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icy_process_fault_Example.png" id="480" name="Google Shape;48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92803"/>
            <a:ext cx="3317700" cy="161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ult_rules_example.png" id="481" name="Google Shape;48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0999" y="2379504"/>
            <a:ext cx="4910100" cy="23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3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Fault Handling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63"/>
          <p:cNvSpPr txBox="1"/>
          <p:nvPr>
            <p:ph idx="4294967295" type="body"/>
          </p:nvPr>
        </p:nvSpPr>
        <p:spPr>
          <a:xfrm>
            <a:off x="358575" y="937921"/>
            <a:ext cx="77985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Faults in </a:t>
            </a: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are similar to exceptions in programming languages.  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When a fault is raised, current policy processing is aborted and switches to error processing called 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&lt;FaultRules&gt;</a:t>
            </a: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is supported in 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Proxy Endpoint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Endpoint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configurations only.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8900" lvl="1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" lvl="0" marL="177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" lvl="1" marL="431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0" marL="177800" marR="0" rtl="0" algn="l"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" name="Google Shape;484;p63"/>
          <p:cNvSpPr/>
          <p:nvPr/>
        </p:nvSpPr>
        <p:spPr>
          <a:xfrm>
            <a:off x="3651250" y="2878204"/>
            <a:ext cx="723900" cy="361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4E83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5" name="Google Shape;485;p63"/>
          <p:cNvSpPr/>
          <p:nvPr/>
        </p:nvSpPr>
        <p:spPr>
          <a:xfrm>
            <a:off x="3870318" y="2392802"/>
            <a:ext cx="295200" cy="48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Google Shape;486;p63"/>
          <p:cNvSpPr/>
          <p:nvPr/>
        </p:nvSpPr>
        <p:spPr>
          <a:xfrm rot="5400000">
            <a:off x="4142640" y="3053012"/>
            <a:ext cx="465000" cy="892200"/>
          </a:xfrm>
          <a:prstGeom prst="bentUpArrow">
            <a:avLst>
              <a:gd fmla="val 25000" name="adj1"/>
              <a:gd fmla="val 21206" name="adj2"/>
              <a:gd fmla="val 38677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4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Fault Handling (cont’d)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64"/>
          <p:cNvSpPr txBox="1"/>
          <p:nvPr>
            <p:ph idx="4294967295" type="body"/>
          </p:nvPr>
        </p:nvSpPr>
        <p:spPr>
          <a:xfrm>
            <a:off x="358580" y="846594"/>
            <a:ext cx="46737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2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&lt;FaultRule&gt;</a:t>
            </a:r>
            <a:endParaRPr b="0" i="0" sz="1200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1" marL="431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–"/>
            </a:pPr>
            <a:r>
              <a:rPr b="0" i="0" lang="en-US" sz="11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Support for multiple fault rules, executed conditionally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1" marL="431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–"/>
            </a:pPr>
            <a:r>
              <a:rPr b="0" i="0" lang="en-US" sz="11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Raised manually or automatically upon policy failure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1" marL="431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–"/>
            </a:pPr>
            <a:r>
              <a:rPr b="0" i="0" lang="en-US" sz="11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multiple conditional FaultRules defined, their conditions are evaluated in reverse order (bottom up).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1" i="0" sz="600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2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&lt;DefaultFaultRule&gt;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0" marL="596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•"/>
            </a:pPr>
            <a:r>
              <a:rPr b="0" i="0" lang="en-US" sz="11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catch-all / post processing fault rule is available using the flow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1" marL="431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–"/>
            </a:pPr>
            <a:r>
              <a:rPr b="0" i="0" lang="en-US" sz="11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no FaultRule is matched, this flow will execute.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1" marL="431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–"/>
            </a:pPr>
            <a:r>
              <a:rPr b="0" i="0" lang="en-US" sz="11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&lt;AlwaysEnforce&gt;true&lt;/AlwaysEnforce&gt; to use this flow for post processing in error flows.  This will ensure the flow executes after a matched fault rule has completed its processing.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600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2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scenarios where processing will switch to fault processing: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5969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•"/>
            </a:pPr>
            <a:r>
              <a:rPr b="0" i="0" lang="en-US" sz="11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RaiseFault policy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5969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•"/>
            </a:pPr>
            <a:r>
              <a:rPr b="0" i="0" lang="en-US" sz="11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Any policy failure when contineOnError=false (default setting)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5969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Non-success response received from service callout or backend request (4XX, 5XX status codes).</a:t>
            </a:r>
            <a:r>
              <a:rPr b="0" i="0" lang="en-US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5969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Helvetica Neue"/>
              <a:buChar char="•"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fault_rules_example.png" id="494" name="Google Shape;49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181" y="1022968"/>
            <a:ext cx="3978900" cy="26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4"/>
          <p:cNvSpPr/>
          <p:nvPr/>
        </p:nvSpPr>
        <p:spPr>
          <a:xfrm flipH="1" rot="10800000">
            <a:off x="4996868" y="1164092"/>
            <a:ext cx="268200" cy="1688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5"/>
          <p:cNvSpPr/>
          <p:nvPr/>
        </p:nvSpPr>
        <p:spPr>
          <a:xfrm>
            <a:off x="4483825" y="2036375"/>
            <a:ext cx="3489600" cy="169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5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Rewriting Backend Error Responses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65"/>
          <p:cNvSpPr txBox="1"/>
          <p:nvPr>
            <p:ph idx="4294967295" type="body"/>
          </p:nvPr>
        </p:nvSpPr>
        <p:spPr>
          <a:xfrm>
            <a:off x="282375" y="1149000"/>
            <a:ext cx="31194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has a pre-defined fault response format: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can either: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366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AutoNum type="arabicPeriod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Rewrite backend error responses to match </a:t>
            </a: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Edge’s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format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36600" marR="0" rtl="0" algn="l"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AutoNum type="arabicPeriod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Rewrite </a:t>
            </a: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fault responses to match the backend error response format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65"/>
          <p:cNvSpPr txBox="1"/>
          <p:nvPr/>
        </p:nvSpPr>
        <p:spPr>
          <a:xfrm>
            <a:off x="4608100" y="2073600"/>
            <a:ext cx="41205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"fault":{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"faultstring":"%errorMessage#",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"detail":{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 "errorcode":"%errocode#"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6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Raising a Fault (error)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icymenu.jpg" id="510" name="Google Shape;51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001" y="1035431"/>
            <a:ext cx="1370100" cy="36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6"/>
          <p:cNvSpPr/>
          <p:nvPr/>
        </p:nvSpPr>
        <p:spPr>
          <a:xfrm>
            <a:off x="118160" y="2866726"/>
            <a:ext cx="765300" cy="424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75153"/>
              </a:gs>
              <a:gs pos="100000">
                <a:srgbClr val="F6A6A6"/>
              </a:gs>
            </a:gsLst>
            <a:lin ang="16200000" scaled="0"/>
          </a:gradFill>
          <a:ln cap="flat" cmpd="sng" w="9525">
            <a:solidFill>
              <a:srgbClr val="A9585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66"/>
          <p:cNvSpPr txBox="1"/>
          <p:nvPr/>
        </p:nvSpPr>
        <p:spPr>
          <a:xfrm>
            <a:off x="118147" y="784675"/>
            <a:ext cx="25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 a Raise Fault Policy</a:t>
            </a:r>
            <a:endParaRPr b="1"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66"/>
          <p:cNvSpPr txBox="1"/>
          <p:nvPr/>
        </p:nvSpPr>
        <p:spPr>
          <a:xfrm>
            <a:off x="2523043" y="1039712"/>
            <a:ext cx="4278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Name and Select the Proxy Endpoint (Ratings (Post)) from the flows, then press Add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aiseFaultDialog.tiff" id="514" name="Google Shape;51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7824" y="1247461"/>
            <a:ext cx="5258100" cy="152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urceRaiseFault.tiff" id="515" name="Google Shape;515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7824" y="3305469"/>
            <a:ext cx="6315300" cy="13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6"/>
          <p:cNvSpPr txBox="1"/>
          <p:nvPr/>
        </p:nvSpPr>
        <p:spPr>
          <a:xfrm>
            <a:off x="2617825" y="2989825"/>
            <a:ext cx="525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Modify the content to return an appropriate fault message</a:t>
            </a:r>
            <a:endParaRPr b="1"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Raise Fault Policy Details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67"/>
          <p:cNvSpPr txBox="1"/>
          <p:nvPr>
            <p:ph idx="4294967295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Fault Response Tag Format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empty it will redirect request / response flow to the fault rules for handling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Set – Allows you to build an inline response to fault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StatusCode – HTTP Status Code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ReasonPhrase – HTTP Reason Phrase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Payload – Message Contents for your fault (follows same spec as assign message)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Copy – Allows you to copy the request or the response into the fault response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Attr:source – request or response object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Note :  Raise Fault can also be used as a mechanism to stop the request flow before getting to the target in a success scenario.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2" marL="685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8900" lvl="1" marL="431800" marR="0" rtl="0" algn="l"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8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Raise Faults work with conditions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stRatingsResourceMenu.tiff" id="528" name="Google Shape;52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686" y="1177972"/>
            <a:ext cx="3020400" cy="14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8"/>
          <p:cNvSpPr/>
          <p:nvPr/>
        </p:nvSpPr>
        <p:spPr>
          <a:xfrm>
            <a:off x="228600" y="2148556"/>
            <a:ext cx="765300" cy="424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75153"/>
              </a:gs>
              <a:gs pos="100000">
                <a:srgbClr val="F6A6A6"/>
              </a:gs>
            </a:gsLst>
            <a:lin ang="16200000" scaled="0"/>
          </a:gradFill>
          <a:ln cap="flat" cmpd="sng" w="9525">
            <a:solidFill>
              <a:srgbClr val="A9585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0" name="Google Shape;530;p68"/>
          <p:cNvSpPr txBox="1"/>
          <p:nvPr/>
        </p:nvSpPr>
        <p:spPr>
          <a:xfrm>
            <a:off x="118150" y="784675"/>
            <a:ext cx="474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Select Post Ratings Resource from navigation pane</a:t>
            </a:r>
            <a:endParaRPr b="1"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stCondition.tiff" id="531" name="Google Shape;53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353" y="2935589"/>
            <a:ext cx="7855800" cy="14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8"/>
          <p:cNvSpPr txBox="1"/>
          <p:nvPr/>
        </p:nvSpPr>
        <p:spPr>
          <a:xfrm>
            <a:off x="786350" y="2670900"/>
            <a:ext cx="333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 a condition to the Step (policy)</a:t>
            </a:r>
            <a:endParaRPr b="1"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68"/>
          <p:cNvSpPr/>
          <p:nvPr/>
        </p:nvSpPr>
        <p:spPr>
          <a:xfrm>
            <a:off x="3151119" y="4000097"/>
            <a:ext cx="585000" cy="4317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75153"/>
              </a:gs>
              <a:gs pos="100000">
                <a:srgbClr val="F6A6A6"/>
              </a:gs>
            </a:gsLst>
            <a:lin ang="16200000" scaled="0"/>
          </a:gradFill>
          <a:ln cap="flat" cmpd="sng" w="9525">
            <a:solidFill>
              <a:srgbClr val="A9585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" name="Google Shape;534;p68"/>
          <p:cNvSpPr/>
          <p:nvPr/>
        </p:nvSpPr>
        <p:spPr>
          <a:xfrm>
            <a:off x="4366857" y="4000097"/>
            <a:ext cx="585000" cy="4317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75153"/>
              </a:gs>
              <a:gs pos="100000">
                <a:srgbClr val="F6A6A6"/>
              </a:gs>
            </a:gsLst>
            <a:lin ang="16200000" scaled="0"/>
          </a:gradFill>
          <a:ln cap="flat" cmpd="sng" w="9525">
            <a:solidFill>
              <a:srgbClr val="A9585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" name="Google Shape;535;p68"/>
          <p:cNvSpPr/>
          <p:nvPr/>
        </p:nvSpPr>
        <p:spPr>
          <a:xfrm>
            <a:off x="5605948" y="4000097"/>
            <a:ext cx="585000" cy="4317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75153"/>
              </a:gs>
              <a:gs pos="100000">
                <a:srgbClr val="F6A6A6"/>
              </a:gs>
            </a:gsLst>
            <a:lin ang="16200000" scaled="0"/>
          </a:gradFill>
          <a:ln cap="flat" cmpd="sng" w="9525">
            <a:solidFill>
              <a:srgbClr val="A9585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6" name="Google Shape;536;p68"/>
          <p:cNvSpPr/>
          <p:nvPr/>
        </p:nvSpPr>
        <p:spPr>
          <a:xfrm>
            <a:off x="6800189" y="4000097"/>
            <a:ext cx="585000" cy="4317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75153"/>
              </a:gs>
              <a:gs pos="100000">
                <a:srgbClr val="F6A6A6"/>
              </a:gs>
            </a:gsLst>
            <a:lin ang="16200000" scaled="0"/>
          </a:gradFill>
          <a:ln cap="flat" cmpd="sng" w="9525">
            <a:solidFill>
              <a:srgbClr val="A9585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9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