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0a7e0518a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20a7e0518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http://apigee.com/docs/api-services/content/customize-api-using-java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20a7e0518a_0_3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a7e0518a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0a7e0518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http://apigee.com/docs/gateway-services/content/best-practices-api-proxy-design-and-development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ADD: section on choosing extension policy vs. out of the box policy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20a7e0518a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a7e0518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so far all requests are always going to the backend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0a7e0518a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a7e0518a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0a7e0518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overview of capabilities of extension policies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use of include for including 3</a:t>
            </a:r>
            <a:r>
              <a:rPr b="0" baseline="3000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libraries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use of resources at org/env level so 3</a:t>
            </a:r>
            <a:r>
              <a:rPr b="0" baseline="3000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libraries don’t have to be included in proxy bundle but yet are still resolved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controlling extension policy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20a7e0518a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0a7e0518a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20a7e0518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http://apigee.com/docs/api-services/content/javascript-object-model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20a7e0518a_0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0a7e051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0a7e0518a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a7e0518a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0a7e0518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http://apigee.com/docs/api-services/content/javascript-object-model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20a7e0518a_0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0a7e0518a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0a7e0518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http://apigee.com/docs/api-services/content/javascript-object-model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20a7e0518a_0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a7e0518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20a7e0518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http://apigee.com/docs/api-services/content/customize-api-using-java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20a7e0518a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0a7e0518a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0a7e051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http://apigee.com/docs/api-services/content/customize-api-using-java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0a7e0518a_0_2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58580" y="896570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41701" y="896572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107" name="Google Shape;107;p1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116" name="Google Shape;116;p1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7" name="Google Shape;117;p1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118" name="Google Shape;118;p1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31" name="Google Shape;131;p1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36" name="Google Shape;136;p1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137" name="Google Shape;137;p1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144" name="Google Shape;144;p1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0" name="Google Shape;160;p1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1" name="Google Shape;161;p1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62" name="Google Shape;1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9" name="Google Shape;169;p1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18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78" name="Google Shape;1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Google Shape;182;p19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83" name="Google Shape;183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84" name="Google Shape;1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90" name="Google Shape;1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9" name="Google Shape;199;p21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0" name="Google Shape;200;p21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01" name="Google Shape;2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06" name="Google Shape;206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7" name="Google Shape;20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12" name="Google Shape;212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17" name="Google Shape;217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218" name="Google Shape;218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19" name="Google Shape;21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23" name="Google Shape;223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224" name="Google Shape;224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25" name="Google Shape;2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28" name="Google Shape;228;p2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31" name="Google Shape;2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0" name="Google Shape;25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4" name="Google Shape;274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Google Shape;28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Google Shape;29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7" name="Google Shape;307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14" name="Google Shape;31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24" name="Google Shape;3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0" name="Google Shape;33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6" name="Google Shape;33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42" name="Google Shape;34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6" name="Google Shape;346;p4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47" name="Google Shape;347;p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48" name="Google Shape;348;p4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4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3" name="Google Shape;353;p4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4" name="Google Shape;354;p4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5" name="Google Shape;35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59" name="Google Shape;359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60" name="Google Shape;360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61" name="Google Shape;361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64" name="Google Shape;364;p4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65" name="Google Shape;365;p4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66" name="Google Shape;366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69" name="Google Shape;369;p49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1" name="Google Shape;371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2" name="Google Shape;372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3" name="Google Shape;373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4" name="Google Shape;37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78" name="Google Shape;378;p50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9" name="Google Shape;379;p50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0" name="Google Shape;380;p50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81" name="Google Shape;381;p5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2" name="Google Shape;382;p50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3" name="Google Shape;383;p50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4" name="Google Shape;38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8" name="Google Shape;398;p5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99" name="Google Shape;399;p5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400" name="Google Shape;400;p5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404" name="Google Shape;404;p5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406" name="Google Shape;40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7" name="Google Shape;40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08" name="Google Shape;40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09" name="Google Shape;40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14" name="Google Shape;414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5" name="Google Shape;415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16" name="Google Shape;4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57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20" name="Google Shape;420;p57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21" name="Google Shape;421;p57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2" name="Google Shape;422;p57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23" name="Google Shape;423;p5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24" name="Google Shape;424;p5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25" name="Google Shape;425;p5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6" name="Google Shape;42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0" name="Google Shape;430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31" name="Google Shape;431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32" name="Google Shape;432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9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5" name="Google Shape;435;p59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36" name="Google Shape;436;p5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37" name="Google Shape;437;p5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60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42" name="Google Shape;442;p60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60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7" name="Google Shape;447;p60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60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60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60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60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60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5" name="Google Shape;455;p60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56" name="Google Shape;456;p60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60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60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60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60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63" name="Google Shape;463;p60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60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6" name="Google Shape;466;p6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phic" showMasterSp="0">
  <p:cSld name="Section Header graphic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1"/>
          <p:cNvPicPr preferRelativeResize="0"/>
          <p:nvPr/>
        </p:nvPicPr>
        <p:blipFill rotWithShape="1">
          <a:blip r:embed="rId2">
            <a:alphaModFix/>
          </a:blip>
          <a:srcRect b="0" l="0" r="32939" t="0"/>
          <a:stretch/>
        </p:blipFill>
        <p:spPr>
          <a:xfrm>
            <a:off x="6100475" y="1971868"/>
            <a:ext cx="3060300" cy="2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1"/>
          <p:cNvSpPr/>
          <p:nvPr/>
        </p:nvSpPr>
        <p:spPr>
          <a:xfrm>
            <a:off x="2894440" y="4158827"/>
            <a:ext cx="929400" cy="1058400"/>
          </a:xfrm>
          <a:custGeom>
            <a:rect b="b" l="l" r="r" t="t"/>
            <a:pathLst>
              <a:path extrusionOk="0" h="120000" w="120000">
                <a:moveTo>
                  <a:pt x="116379" y="29792"/>
                </a:moveTo>
                <a:lnTo>
                  <a:pt x="58084" y="29792"/>
                </a:lnTo>
                <a:cubicBezTo>
                  <a:pt x="55356" y="29792"/>
                  <a:pt x="53677" y="27214"/>
                  <a:pt x="55041" y="25141"/>
                </a:cubicBezTo>
                <a:lnTo>
                  <a:pt x="67267" y="6492"/>
                </a:lnTo>
                <a:cubicBezTo>
                  <a:pt x="68264" y="5019"/>
                  <a:pt x="67686" y="3085"/>
                  <a:pt x="66007" y="2256"/>
                </a:cubicBezTo>
                <a:lnTo>
                  <a:pt x="63279" y="874"/>
                </a:lnTo>
                <a:cubicBezTo>
                  <a:pt x="61547" y="0"/>
                  <a:pt x="59396" y="506"/>
                  <a:pt x="58399" y="2026"/>
                </a:cubicBezTo>
                <a:lnTo>
                  <a:pt x="29278" y="46323"/>
                </a:lnTo>
                <a:cubicBezTo>
                  <a:pt x="27914" y="48396"/>
                  <a:pt x="24503" y="48396"/>
                  <a:pt x="23139" y="46323"/>
                </a:cubicBezTo>
                <a:lnTo>
                  <a:pt x="10861" y="27674"/>
                </a:lnTo>
                <a:cubicBezTo>
                  <a:pt x="9864" y="26201"/>
                  <a:pt x="7713" y="25694"/>
                  <a:pt x="6034" y="26523"/>
                </a:cubicBezTo>
                <a:lnTo>
                  <a:pt x="3305" y="27904"/>
                </a:lnTo>
                <a:cubicBezTo>
                  <a:pt x="1574" y="28779"/>
                  <a:pt x="996" y="30667"/>
                  <a:pt x="1993" y="32187"/>
                </a:cubicBezTo>
                <a:lnTo>
                  <a:pt x="31167" y="76485"/>
                </a:lnTo>
                <a:cubicBezTo>
                  <a:pt x="32531" y="78557"/>
                  <a:pt x="30800" y="81135"/>
                  <a:pt x="28071" y="81135"/>
                </a:cubicBezTo>
                <a:lnTo>
                  <a:pt x="3567" y="81135"/>
                </a:lnTo>
                <a:cubicBezTo>
                  <a:pt x="1574" y="81135"/>
                  <a:pt x="0" y="82563"/>
                  <a:pt x="0" y="84267"/>
                </a:cubicBezTo>
                <a:lnTo>
                  <a:pt x="0" y="87029"/>
                </a:lnTo>
                <a:cubicBezTo>
                  <a:pt x="0" y="88733"/>
                  <a:pt x="1574" y="90115"/>
                  <a:pt x="3567" y="90115"/>
                </a:cubicBezTo>
                <a:lnTo>
                  <a:pt x="61862" y="90115"/>
                </a:lnTo>
                <a:cubicBezTo>
                  <a:pt x="64591" y="90115"/>
                  <a:pt x="66270" y="92739"/>
                  <a:pt x="64905" y="94811"/>
                </a:cubicBezTo>
                <a:lnTo>
                  <a:pt x="52680" y="113461"/>
                </a:lnTo>
                <a:cubicBezTo>
                  <a:pt x="51683" y="114934"/>
                  <a:pt x="52260" y="116822"/>
                  <a:pt x="53992" y="117697"/>
                </a:cubicBezTo>
                <a:lnTo>
                  <a:pt x="56668" y="119079"/>
                </a:lnTo>
                <a:cubicBezTo>
                  <a:pt x="58399" y="119953"/>
                  <a:pt x="60550" y="119401"/>
                  <a:pt x="61547" y="117927"/>
                </a:cubicBezTo>
                <a:lnTo>
                  <a:pt x="90668" y="73630"/>
                </a:lnTo>
                <a:cubicBezTo>
                  <a:pt x="92033" y="71557"/>
                  <a:pt x="95443" y="71557"/>
                  <a:pt x="96808" y="73630"/>
                </a:cubicBezTo>
                <a:lnTo>
                  <a:pt x="109086" y="92279"/>
                </a:lnTo>
                <a:cubicBezTo>
                  <a:pt x="110083" y="93752"/>
                  <a:pt x="112234" y="94259"/>
                  <a:pt x="113965" y="93384"/>
                </a:cubicBezTo>
                <a:lnTo>
                  <a:pt x="116641" y="92003"/>
                </a:lnTo>
                <a:cubicBezTo>
                  <a:pt x="118373" y="91174"/>
                  <a:pt x="118950" y="89240"/>
                  <a:pt x="117953" y="87766"/>
                </a:cubicBezTo>
                <a:lnTo>
                  <a:pt x="88832" y="43468"/>
                </a:lnTo>
                <a:cubicBezTo>
                  <a:pt x="87468" y="41396"/>
                  <a:pt x="89147" y="38772"/>
                  <a:pt x="91875" y="38772"/>
                </a:cubicBezTo>
                <a:lnTo>
                  <a:pt x="116379" y="38772"/>
                </a:lnTo>
                <a:cubicBezTo>
                  <a:pt x="118373" y="38772"/>
                  <a:pt x="119947" y="37390"/>
                  <a:pt x="119947" y="35686"/>
                </a:cubicBezTo>
                <a:lnTo>
                  <a:pt x="119947" y="32924"/>
                </a:lnTo>
                <a:cubicBezTo>
                  <a:pt x="119947" y="31220"/>
                  <a:pt x="118373" y="29792"/>
                  <a:pt x="116379" y="29792"/>
                </a:cubicBezTo>
                <a:close/>
                <a:moveTo>
                  <a:pt x="59554" y="70959"/>
                </a:moveTo>
                <a:cubicBezTo>
                  <a:pt x="52627" y="70959"/>
                  <a:pt x="47013" y="66032"/>
                  <a:pt x="47013" y="59953"/>
                </a:cubicBezTo>
                <a:cubicBezTo>
                  <a:pt x="47013" y="53921"/>
                  <a:pt x="52627" y="48994"/>
                  <a:pt x="59554" y="48994"/>
                </a:cubicBezTo>
                <a:cubicBezTo>
                  <a:pt x="66480" y="48994"/>
                  <a:pt x="72041" y="53921"/>
                  <a:pt x="72041" y="59953"/>
                </a:cubicBezTo>
                <a:cubicBezTo>
                  <a:pt x="72041" y="66032"/>
                  <a:pt x="66480" y="70959"/>
                  <a:pt x="59554" y="7095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61"/>
          <p:cNvSpPr/>
          <p:nvPr/>
        </p:nvSpPr>
        <p:spPr>
          <a:xfrm>
            <a:off x="4656747" y="3622049"/>
            <a:ext cx="1393500" cy="1588500"/>
          </a:xfrm>
          <a:custGeom>
            <a:rect b="b" l="l" r="r" t="t"/>
            <a:pathLst>
              <a:path extrusionOk="0" h="120000" w="120000">
                <a:moveTo>
                  <a:pt x="116398" y="29831"/>
                </a:moveTo>
                <a:lnTo>
                  <a:pt x="58111" y="29831"/>
                </a:lnTo>
                <a:cubicBezTo>
                  <a:pt x="55384" y="29831"/>
                  <a:pt x="53671" y="27222"/>
                  <a:pt x="55034" y="25135"/>
                </a:cubicBezTo>
                <a:lnTo>
                  <a:pt x="67272" y="6506"/>
                </a:lnTo>
                <a:cubicBezTo>
                  <a:pt x="68286" y="5002"/>
                  <a:pt x="67692" y="3099"/>
                  <a:pt x="65979" y="2240"/>
                </a:cubicBezTo>
                <a:lnTo>
                  <a:pt x="63251" y="859"/>
                </a:lnTo>
                <a:cubicBezTo>
                  <a:pt x="61573" y="0"/>
                  <a:pt x="59405" y="521"/>
                  <a:pt x="58426" y="2025"/>
                </a:cubicBezTo>
                <a:lnTo>
                  <a:pt x="29265" y="46342"/>
                </a:lnTo>
                <a:cubicBezTo>
                  <a:pt x="27902" y="48398"/>
                  <a:pt x="24475" y="48398"/>
                  <a:pt x="23111" y="46342"/>
                </a:cubicBezTo>
                <a:lnTo>
                  <a:pt x="10874" y="27682"/>
                </a:lnTo>
                <a:cubicBezTo>
                  <a:pt x="9895" y="26209"/>
                  <a:pt x="7692" y="25687"/>
                  <a:pt x="6013" y="26547"/>
                </a:cubicBezTo>
                <a:lnTo>
                  <a:pt x="3286" y="27928"/>
                </a:lnTo>
                <a:cubicBezTo>
                  <a:pt x="1608" y="28787"/>
                  <a:pt x="1013" y="30690"/>
                  <a:pt x="1993" y="32194"/>
                </a:cubicBezTo>
                <a:lnTo>
                  <a:pt x="31153" y="76511"/>
                </a:lnTo>
                <a:cubicBezTo>
                  <a:pt x="32517" y="78567"/>
                  <a:pt x="30804" y="81176"/>
                  <a:pt x="28076" y="81176"/>
                </a:cubicBezTo>
                <a:lnTo>
                  <a:pt x="3531" y="81176"/>
                </a:lnTo>
                <a:cubicBezTo>
                  <a:pt x="1573" y="81176"/>
                  <a:pt x="0" y="82588"/>
                  <a:pt x="0" y="84306"/>
                </a:cubicBezTo>
                <a:lnTo>
                  <a:pt x="0" y="87038"/>
                </a:lnTo>
                <a:cubicBezTo>
                  <a:pt x="0" y="88757"/>
                  <a:pt x="1573" y="90168"/>
                  <a:pt x="3531" y="90168"/>
                </a:cubicBezTo>
                <a:lnTo>
                  <a:pt x="61853" y="90168"/>
                </a:lnTo>
                <a:cubicBezTo>
                  <a:pt x="64580" y="90168"/>
                  <a:pt x="66293" y="92777"/>
                  <a:pt x="64930" y="94833"/>
                </a:cubicBezTo>
                <a:lnTo>
                  <a:pt x="52657" y="113493"/>
                </a:lnTo>
                <a:cubicBezTo>
                  <a:pt x="51678" y="114966"/>
                  <a:pt x="52272" y="116869"/>
                  <a:pt x="53951" y="117728"/>
                </a:cubicBezTo>
                <a:lnTo>
                  <a:pt x="56678" y="119109"/>
                </a:lnTo>
                <a:cubicBezTo>
                  <a:pt x="58391" y="119969"/>
                  <a:pt x="60559" y="119478"/>
                  <a:pt x="61538" y="117974"/>
                </a:cubicBezTo>
                <a:lnTo>
                  <a:pt x="90699" y="73657"/>
                </a:lnTo>
                <a:cubicBezTo>
                  <a:pt x="92062" y="71570"/>
                  <a:pt x="95454" y="71570"/>
                  <a:pt x="96853" y="73657"/>
                </a:cubicBezTo>
                <a:lnTo>
                  <a:pt x="109090" y="92286"/>
                </a:lnTo>
                <a:cubicBezTo>
                  <a:pt x="110069" y="93790"/>
                  <a:pt x="112237" y="94281"/>
                  <a:pt x="113951" y="93421"/>
                </a:cubicBezTo>
                <a:lnTo>
                  <a:pt x="116678" y="92040"/>
                </a:lnTo>
                <a:cubicBezTo>
                  <a:pt x="118356" y="91181"/>
                  <a:pt x="118951" y="89278"/>
                  <a:pt x="117972" y="87805"/>
                </a:cubicBezTo>
                <a:lnTo>
                  <a:pt x="88811" y="43488"/>
                </a:lnTo>
                <a:cubicBezTo>
                  <a:pt x="87447" y="41401"/>
                  <a:pt x="89160" y="38792"/>
                  <a:pt x="91888" y="38792"/>
                </a:cubicBezTo>
                <a:lnTo>
                  <a:pt x="116398" y="38792"/>
                </a:lnTo>
                <a:cubicBezTo>
                  <a:pt x="118356" y="38792"/>
                  <a:pt x="119965" y="37411"/>
                  <a:pt x="119965" y="35693"/>
                </a:cubicBezTo>
                <a:lnTo>
                  <a:pt x="119965" y="32930"/>
                </a:lnTo>
                <a:cubicBezTo>
                  <a:pt x="119965" y="31212"/>
                  <a:pt x="118356" y="29831"/>
                  <a:pt x="116398" y="29831"/>
                </a:cubicBezTo>
                <a:close/>
                <a:moveTo>
                  <a:pt x="59545" y="70987"/>
                </a:moveTo>
                <a:cubicBezTo>
                  <a:pt x="52622" y="70987"/>
                  <a:pt x="47027" y="66046"/>
                  <a:pt x="47027" y="60000"/>
                </a:cubicBezTo>
                <a:cubicBezTo>
                  <a:pt x="47027" y="53923"/>
                  <a:pt x="52622" y="49012"/>
                  <a:pt x="59545" y="49012"/>
                </a:cubicBezTo>
                <a:cubicBezTo>
                  <a:pt x="66468" y="49012"/>
                  <a:pt x="72062" y="53923"/>
                  <a:pt x="72062" y="60000"/>
                </a:cubicBezTo>
                <a:cubicBezTo>
                  <a:pt x="72062" y="66046"/>
                  <a:pt x="66468" y="70987"/>
                  <a:pt x="59545" y="70987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1"/>
          <p:cNvSpPr/>
          <p:nvPr/>
        </p:nvSpPr>
        <p:spPr>
          <a:xfrm>
            <a:off x="3863350" y="4597613"/>
            <a:ext cx="528300" cy="601800"/>
          </a:xfrm>
          <a:custGeom>
            <a:rect b="b" l="l" r="r" t="t"/>
            <a:pathLst>
              <a:path extrusionOk="0" h="120000" w="120000">
                <a:moveTo>
                  <a:pt x="116405" y="29777"/>
                </a:moveTo>
                <a:lnTo>
                  <a:pt x="58064" y="29777"/>
                </a:lnTo>
                <a:cubicBezTo>
                  <a:pt x="55391" y="29777"/>
                  <a:pt x="53640" y="27188"/>
                  <a:pt x="55023" y="25084"/>
                </a:cubicBezTo>
                <a:lnTo>
                  <a:pt x="67281" y="6473"/>
                </a:lnTo>
                <a:cubicBezTo>
                  <a:pt x="68294" y="5016"/>
                  <a:pt x="67649" y="3074"/>
                  <a:pt x="65990" y="2184"/>
                </a:cubicBezTo>
                <a:lnTo>
                  <a:pt x="63317" y="809"/>
                </a:lnTo>
                <a:cubicBezTo>
                  <a:pt x="61566" y="0"/>
                  <a:pt x="59447" y="485"/>
                  <a:pt x="58433" y="1942"/>
                </a:cubicBezTo>
                <a:lnTo>
                  <a:pt x="29308" y="46284"/>
                </a:lnTo>
                <a:cubicBezTo>
                  <a:pt x="27926" y="48388"/>
                  <a:pt x="24516" y="48388"/>
                  <a:pt x="23133" y="46284"/>
                </a:cubicBezTo>
                <a:lnTo>
                  <a:pt x="10875" y="27673"/>
                </a:lnTo>
                <a:cubicBezTo>
                  <a:pt x="9861" y="26136"/>
                  <a:pt x="7741" y="25650"/>
                  <a:pt x="5990" y="26540"/>
                </a:cubicBezTo>
                <a:lnTo>
                  <a:pt x="3317" y="27916"/>
                </a:lnTo>
                <a:cubicBezTo>
                  <a:pt x="1566" y="28725"/>
                  <a:pt x="1013" y="30667"/>
                  <a:pt x="2027" y="32124"/>
                </a:cubicBezTo>
                <a:lnTo>
                  <a:pt x="31152" y="76466"/>
                </a:lnTo>
                <a:cubicBezTo>
                  <a:pt x="32534" y="78570"/>
                  <a:pt x="30783" y="81159"/>
                  <a:pt x="28110" y="81159"/>
                </a:cubicBezTo>
                <a:lnTo>
                  <a:pt x="3594" y="81159"/>
                </a:lnTo>
                <a:cubicBezTo>
                  <a:pt x="1566" y="81159"/>
                  <a:pt x="0" y="82535"/>
                  <a:pt x="0" y="84234"/>
                </a:cubicBezTo>
                <a:lnTo>
                  <a:pt x="0" y="86985"/>
                </a:lnTo>
                <a:cubicBezTo>
                  <a:pt x="0" y="88766"/>
                  <a:pt x="1566" y="90141"/>
                  <a:pt x="3594" y="90141"/>
                </a:cubicBezTo>
                <a:lnTo>
                  <a:pt x="61843" y="90141"/>
                </a:lnTo>
                <a:cubicBezTo>
                  <a:pt x="64608" y="90141"/>
                  <a:pt x="66267" y="92730"/>
                  <a:pt x="64884" y="94834"/>
                </a:cubicBezTo>
                <a:lnTo>
                  <a:pt x="52626" y="113445"/>
                </a:lnTo>
                <a:cubicBezTo>
                  <a:pt x="51705" y="114902"/>
                  <a:pt x="52258" y="116844"/>
                  <a:pt x="54009" y="117734"/>
                </a:cubicBezTo>
                <a:lnTo>
                  <a:pt x="56682" y="119109"/>
                </a:lnTo>
                <a:cubicBezTo>
                  <a:pt x="58341" y="119919"/>
                  <a:pt x="60552" y="119433"/>
                  <a:pt x="61566" y="117977"/>
                </a:cubicBezTo>
                <a:lnTo>
                  <a:pt x="90691" y="73634"/>
                </a:lnTo>
                <a:cubicBezTo>
                  <a:pt x="92073" y="71530"/>
                  <a:pt x="95483" y="71530"/>
                  <a:pt x="96866" y="73634"/>
                </a:cubicBezTo>
                <a:lnTo>
                  <a:pt x="109124" y="92245"/>
                </a:lnTo>
                <a:cubicBezTo>
                  <a:pt x="110046" y="93782"/>
                  <a:pt x="112258" y="94268"/>
                  <a:pt x="113917" y="93378"/>
                </a:cubicBezTo>
                <a:lnTo>
                  <a:pt x="116682" y="92002"/>
                </a:lnTo>
                <a:cubicBezTo>
                  <a:pt x="118341" y="91193"/>
                  <a:pt x="118894" y="89251"/>
                  <a:pt x="117972" y="87795"/>
                </a:cubicBezTo>
                <a:lnTo>
                  <a:pt x="88847" y="43452"/>
                </a:lnTo>
                <a:cubicBezTo>
                  <a:pt x="87465" y="41348"/>
                  <a:pt x="89124" y="38759"/>
                  <a:pt x="91889" y="38759"/>
                </a:cubicBezTo>
                <a:lnTo>
                  <a:pt x="116405" y="38759"/>
                </a:lnTo>
                <a:cubicBezTo>
                  <a:pt x="118341" y="38759"/>
                  <a:pt x="119907" y="37383"/>
                  <a:pt x="119907" y="35684"/>
                </a:cubicBezTo>
                <a:lnTo>
                  <a:pt x="119907" y="32933"/>
                </a:lnTo>
                <a:cubicBezTo>
                  <a:pt x="119907" y="31153"/>
                  <a:pt x="118341" y="29777"/>
                  <a:pt x="116405" y="29777"/>
                </a:cubicBezTo>
                <a:close/>
                <a:moveTo>
                  <a:pt x="59539" y="70964"/>
                </a:moveTo>
                <a:cubicBezTo>
                  <a:pt x="52626" y="70964"/>
                  <a:pt x="47004" y="66028"/>
                  <a:pt x="47004" y="59959"/>
                </a:cubicBezTo>
                <a:cubicBezTo>
                  <a:pt x="47004" y="53890"/>
                  <a:pt x="52626" y="48954"/>
                  <a:pt x="59539" y="48954"/>
                </a:cubicBezTo>
                <a:cubicBezTo>
                  <a:pt x="66451" y="48954"/>
                  <a:pt x="72073" y="53890"/>
                  <a:pt x="72073" y="59959"/>
                </a:cubicBezTo>
                <a:cubicBezTo>
                  <a:pt x="72073" y="66028"/>
                  <a:pt x="66451" y="70964"/>
                  <a:pt x="59539" y="70964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4128413" y="4060324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6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6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6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6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61"/>
          <p:cNvSpPr/>
          <p:nvPr/>
        </p:nvSpPr>
        <p:spPr>
          <a:xfrm>
            <a:off x="6050116" y="4148176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2" name="Google Shape;482;p61"/>
          <p:cNvGrpSpPr/>
          <p:nvPr/>
        </p:nvGrpSpPr>
        <p:grpSpPr>
          <a:xfrm>
            <a:off x="752123" y="490049"/>
            <a:ext cx="1161911" cy="385310"/>
            <a:chOff x="2005661" y="1306799"/>
            <a:chExt cx="3098429" cy="1027493"/>
          </a:xfrm>
        </p:grpSpPr>
        <p:sp>
          <p:nvSpPr>
            <p:cNvPr id="483" name="Google Shape;483;p61"/>
            <p:cNvSpPr/>
            <p:nvPr/>
          </p:nvSpPr>
          <p:spPr>
            <a:xfrm>
              <a:off x="3385657" y="1511392"/>
              <a:ext cx="552600" cy="822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>
              <a:off x="2601698" y="1511378"/>
              <a:ext cx="555600" cy="8217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>
              <a:off x="2005661" y="1511388"/>
              <a:ext cx="555300" cy="6024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>
              <a:off x="4545490" y="1511381"/>
              <a:ext cx="558600" cy="6012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>
              <a:off x="3960212" y="1511388"/>
              <a:ext cx="555900" cy="5997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>
              <a:off x="3192359" y="1516751"/>
              <a:ext cx="156000" cy="5877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61"/>
            <p:cNvSpPr/>
            <p:nvPr/>
          </p:nvSpPr>
          <p:spPr>
            <a:xfrm>
              <a:off x="3187636" y="1306799"/>
              <a:ext cx="170100" cy="1719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0" name="Google Shape;490;p61"/>
          <p:cNvSpPr txBox="1"/>
          <p:nvPr>
            <p:ph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grpSp>
        <p:nvGrpSpPr>
          <p:cNvPr id="491" name="Google Shape;491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92" name="Google Shape;492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6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6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03" name="Google Shape;503;p62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4" name="Google Shape;504;p62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2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8" name="Google Shape;508;p63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63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10" name="Google Shape;510;p63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63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5" name="Google Shape;515;p63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63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23" name="Google Shape;523;p63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524" name="Google Shape;524;p63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531" name="Google Shape;531;p63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63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7" name="Google Shape;57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2" name="Google Shape;62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71" name="Google Shape;71;p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92" name="Google Shape;92;p1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93" name="Google Shape;93;p1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pigee/api-platform-samples/tree/master/doc-samples/java-cookboo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Mediation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73"/>
          <p:cNvSpPr txBox="1"/>
          <p:nvPr/>
        </p:nvSpPr>
        <p:spPr>
          <a:xfrm>
            <a:off x="559825" y="879675"/>
            <a:ext cx="83460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Python Script policy lets you add customized Python functionality to your API proxy flow, especially when the functionality you need is beyond what the Edge out-of-the-box policies provide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482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available in free Edge organizations and available in Edge Enterprise plan only</a:t>
            </a:r>
            <a:endParaRPr sz="1500">
              <a:solidFill>
                <a:srgbClr val="6D6E7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Network I/O, file system read/writes, current user info, process list, and CPU/memory utilization are not permitted by the security model.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73"/>
          <p:cNvSpPr txBox="1"/>
          <p:nvPr/>
        </p:nvSpPr>
        <p:spPr>
          <a:xfrm>
            <a:off x="358575" y="2886375"/>
            <a:ext cx="3730800" cy="1235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&lt;Script name="Python-1"&gt;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&lt;DisplayName&gt;Python-1&lt;/DisplayName&gt;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&lt;ResourceURL&gt;py://myscript.py&lt;/ResourceURL&gt;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73"/>
          <p:cNvSpPr txBox="1"/>
          <p:nvPr/>
        </p:nvSpPr>
        <p:spPr>
          <a:xfrm>
            <a:off x="4216575" y="2880800"/>
            <a:ext cx="4743600" cy="1671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import base64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username = flow.getVariable("request.formparam.client_id")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pwd= flow.getVariable("request.formparam.client_secret")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base64string = base64.encodestring('%s:%s' % (username, pwd))[:-1]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authorization = "Basic "+base64string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flow.setVariable("authorizationParam",authorization)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Choosing Which Extension Policy to Use…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74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built-in policies first and foremost (when possible)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JavaScript: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mashing up responses/manipulating json and non-complex XML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looping /switching through datasets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it’s more intuitive than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policies (for example, when setting target.url for many different URI routing combinations)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ost preferred option for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developers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Java/Pyth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performance is the highest priority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the solution requires functionality that is best served in Java (e.g. email notification service)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5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idx="4294967295"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Extend with Programming</a:t>
            </a:r>
            <a:br>
              <a:rPr b="0" i="0" lang="en" sz="45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Extreme Flexibility with 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Extension policies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6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you need more flexibility than supported by the out-of-the box policies, Edge has the ability for a developer to use server-side JavaScript or Java or Python.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External libraries can be included at the organization level or via proxy.  This is defined with &lt;IncludeURL&gt; defined in the policy.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Execution time limits available in policy to avoid infinite loop or slow performing code.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Object Model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67"/>
          <p:cNvSpPr txBox="1"/>
          <p:nvPr/>
        </p:nvSpPr>
        <p:spPr>
          <a:xfrm>
            <a:off x="559836" y="811090"/>
            <a:ext cx="77475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context object (context) is created for each request/response.  Within the context, you can access variables and the HTTP message. 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getVariable(), setVariable() – </a:t>
            </a: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context.getVariable(“myVar”);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Messages Objects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request, response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proxyRequest, proxyResponse,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targetRequest, targetResponse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7" name="Google Shape;55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657" y="2686050"/>
            <a:ext cx="4675800" cy="1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8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Overview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68"/>
          <p:cNvSpPr txBox="1"/>
          <p:nvPr>
            <p:ph idx="4294967295" type="body"/>
          </p:nvPr>
        </p:nvSpPr>
        <p:spPr>
          <a:xfrm>
            <a:off x="358580" y="937919"/>
            <a:ext cx="7798500" cy="3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Allows you to run server-side JavaScript to extend the capability of proxy processing.  Important when needing to use loops/switches/complex logic.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431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43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1" marL="520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Preferred choice of callout amongst developers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1" marL="520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used to leverage asynchronous httpclient requests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1" marL="520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on Rhino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1" marL="520700" marR="0" rtl="0" algn="l">
              <a:lnSpc>
                <a:spcPct val="90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uses E4X, extending capability for XML support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s_snippet.png" id="564" name="Google Shape;56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338" y="823065"/>
            <a:ext cx="6362700" cy="1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Object Model (cont’d)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69"/>
          <p:cNvSpPr txBox="1"/>
          <p:nvPr/>
        </p:nvSpPr>
        <p:spPr>
          <a:xfrm>
            <a:off x="559836" y="1003495"/>
            <a:ext cx="77475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Object Properties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HTTP message objects contain properties for each part of the HTTP Message: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queryParameters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body/content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httpClient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70"/>
          <p:cNvSpPr txBox="1"/>
          <p:nvPr/>
        </p:nvSpPr>
        <p:spPr>
          <a:xfrm>
            <a:off x="559836" y="1003494"/>
            <a:ext cx="77475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JavaScript http client can be used to make asynchronous http requests.  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 methods exposed: 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method returns an exchange object that exposes additional methods: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isError()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isSuccess()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isComplete()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waitForComplete()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getResponse()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getError()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254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Callout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71"/>
          <p:cNvSpPr txBox="1"/>
          <p:nvPr/>
        </p:nvSpPr>
        <p:spPr>
          <a:xfrm>
            <a:off x="559824" y="879675"/>
            <a:ext cx="83460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Same principle as JavaScript, but using the java programming language.  Java is typically used when needing extreme performance with complex logic.  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482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available in free Edge organizations.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on two libraries: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expressions-1.0.0.jar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5207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message-flow-1.0.0.jar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6D6E7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https://github.com/apigee/api-platform-samples/tree/master/doc-samples/java-cookbook</a:t>
            </a:r>
            <a:endParaRPr sz="1500">
              <a:solidFill>
                <a:srgbClr val="6D6E7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520700" marR="0" rtl="0" algn="l"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D6E7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Network I/O, file system read/writes, current user info, process list, and CPU/memory utilization are not permitted by the security model.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Callout (cont’d)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72"/>
          <p:cNvSpPr txBox="1"/>
          <p:nvPr/>
        </p:nvSpPr>
        <p:spPr>
          <a:xfrm>
            <a:off x="406401" y="3508569"/>
            <a:ext cx="7747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 sure to import the necessary Edge libraries.  When compiling the jar for upload into Edge, however, do *not* include these as they already exist within the platform.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_Example-1.png" id="593" name="Google Shape;593;p72"/>
          <p:cNvPicPr preferRelativeResize="0"/>
          <p:nvPr/>
        </p:nvPicPr>
        <p:blipFill/>
        <p:spPr>
          <a:xfrm>
            <a:off x="965199" y="790576"/>
            <a:ext cx="7061700" cy="26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java_Example-1.png" id="594" name="Google Shape;59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790576"/>
            <a:ext cx="7061700" cy="26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