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3"/>
    <p:sldMasterId id="214748369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19" Type="http://schemas.openxmlformats.org/officeDocument/2006/relationships/font" Target="fonts/HelveticaNeue-boldItalic.fntdata"/><Relationship Id="rId1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bc8c1d5c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bc8c1d5c4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cdf8665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cdf86656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93bfe9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293bfe9b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a2fd2a5e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a2fd2a5e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nkyou_art.png" id="100" name="Google Shape;10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240000" cy="5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"/>
          <p:cNvSpPr txBox="1"/>
          <p:nvPr/>
        </p:nvSpPr>
        <p:spPr>
          <a:xfrm>
            <a:off x="2286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4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 txBox="1"/>
          <p:nvPr>
            <p:ph idx="1" type="body"/>
          </p:nvPr>
        </p:nvSpPr>
        <p:spPr>
          <a:xfrm>
            <a:off x="228600" y="4742425"/>
            <a:ext cx="21363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2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5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18" name="Google Shape;118;p15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1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26" name="Google Shape;126;p1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" name="Google Shape;129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2" name="Google Shape;132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4" name="Google Shape;134;p17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35" name="Google Shape;13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9" name="Google Shape;139;p18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40" name="Google Shape;140;p1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46" name="Google Shape;146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47" name="Google Shape;14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56" name="Google Shape;156;p2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57" name="Google Shape;157;p2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2" name="Google Shape;162;p2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63" name="Google Shape;163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64" name="Google Shape;16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8" name="Google Shape;18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9" name="Google Shape;19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8" name="Google Shape;168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69" name="Google Shape;169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3" name="Google Shape;173;p23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74" name="Google Shape;174;p2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75" name="Google Shape;175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76" name="Google Shape;17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9" name="Google Shape;179;p24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80" name="Google Shape;180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81" name="Google Shape;181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2" name="Google Shape;18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85" name="Google Shape;185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3" name="Google Shape;193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5" name="Google Shape;205;p2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6" name="Google Shape;206;p2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Google Shape;207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" name="Google Shape;212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8" name="Google Shape;218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4" name="Google Shape;24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" name="Google Shape;26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7" name="Google Shape;27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4" name="Google Shape;224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5" name="Google Shape;225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6" name="Google Shape;226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1" name="Google Shape;231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7" name="Google Shape;237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3" name="Google Shape;243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4" name="Google Shape;244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5" name="Google Shape;245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0" name="Google Shape;250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1" name="Google Shape;25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6" name="Google Shape;256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2" name="Google Shape;262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3" name="Google Shape;263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4" name="Google Shape;264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71" name="Google Shape;27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81" name="Google Shape;281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87" name="Google Shape;287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" name="Google Shape;34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3" name="Google Shape;293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9" name="Google Shape;29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4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03" name="Google Shape;303;p4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04" name="Google Shape;304;p4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05" name="Google Shape;305;p4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10" name="Google Shape;310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11" name="Google Shape;311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12" name="Google Shape;312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6" name="Google Shape;316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17" name="Google Shape;317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18" name="Google Shape;318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21" name="Google Shape;321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22" name="Google Shape;322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23" name="Google Shape;323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48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26" name="Google Shape;326;p4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8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28" name="Google Shape;328;p4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9" name="Google Shape;329;p4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30" name="Google Shape;330;p4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31" name="Google Shape;33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35" name="Google Shape;335;p49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36" name="Google Shape;336;p49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37" name="Google Shape;337;p49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38" name="Google Shape;338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39" name="Google Shape;339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0" name="Google Shape;340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1" name="Google Shape;341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5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" name="Google Shape;40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Google Shape;42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Google Shape;43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4" name="Google Shape;44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0" name="Google Shape;50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Google Shape;52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5" name="Google Shape;55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Google Shape;56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Google Shape;57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5A5A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61" name="Google Shape;61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6" name="Google Shape;66;p9"/>
          <p:cNvSpPr/>
          <p:nvPr/>
        </p:nvSpPr>
        <p:spPr>
          <a:xfrm>
            <a:off x="2446054" y="4745554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1148555" y="4297172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507386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2045324" y="4866859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-31977" y="4758551"/>
            <a:ext cx="2817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22825" lIns="45675" spcFirstLastPara="1" rIns="45675" wrap="square" tIns="22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4" name="Google Shape;74;p9"/>
          <p:cNvGrpSpPr/>
          <p:nvPr/>
        </p:nvGrpSpPr>
        <p:grpSpPr>
          <a:xfrm>
            <a:off x="6110410" y="1971709"/>
            <a:ext cx="4552896" cy="2961747"/>
            <a:chOff x="17821247" y="7239530"/>
            <a:chExt cx="10158180" cy="6608091"/>
          </a:xfrm>
        </p:grpSpPr>
        <p:sp>
          <p:nvSpPr>
            <p:cNvPr id="75" name="Google Shape;75;p9"/>
            <p:cNvSpPr/>
            <p:nvPr/>
          </p:nvSpPr>
          <p:spPr>
            <a:xfrm>
              <a:off x="18921633" y="9347882"/>
              <a:ext cx="4707600" cy="2928600"/>
            </a:xfrm>
            <a:custGeom>
              <a:rect b="b" l="l" r="r" t="t"/>
              <a:pathLst>
                <a:path extrusionOk="0" h="120000" w="120000">
                  <a:moveTo>
                    <a:pt x="93062" y="32483"/>
                  </a:moveTo>
                  <a:cubicBezTo>
                    <a:pt x="86687" y="12671"/>
                    <a:pt x="73835" y="0"/>
                    <a:pt x="59983" y="0"/>
                  </a:cubicBezTo>
                  <a:cubicBezTo>
                    <a:pt x="41023" y="0"/>
                    <a:pt x="25168" y="22926"/>
                    <a:pt x="22998" y="52832"/>
                  </a:cubicBezTo>
                  <a:cubicBezTo>
                    <a:pt x="22264" y="52724"/>
                    <a:pt x="21563" y="52671"/>
                    <a:pt x="20862" y="52671"/>
                  </a:cubicBezTo>
                  <a:cubicBezTo>
                    <a:pt x="9346" y="52671"/>
                    <a:pt x="0" y="67758"/>
                    <a:pt x="0" y="86335"/>
                  </a:cubicBezTo>
                  <a:cubicBezTo>
                    <a:pt x="0" y="119570"/>
                    <a:pt x="21196" y="119946"/>
                    <a:pt x="22097" y="119946"/>
                  </a:cubicBezTo>
                  <a:lnTo>
                    <a:pt x="95265" y="119946"/>
                  </a:lnTo>
                  <a:lnTo>
                    <a:pt x="95532" y="119892"/>
                  </a:lnTo>
                  <a:cubicBezTo>
                    <a:pt x="95766" y="119838"/>
                    <a:pt x="119966" y="114362"/>
                    <a:pt x="119966" y="76187"/>
                  </a:cubicBezTo>
                  <a:cubicBezTo>
                    <a:pt x="119966" y="52241"/>
                    <a:pt x="107916" y="32697"/>
                    <a:pt x="93062" y="32483"/>
                  </a:cubicBezTo>
                </a:path>
              </a:pathLst>
            </a:custGeom>
            <a:solidFill>
              <a:srgbClr val="800000">
                <a:alpha val="31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21076727" y="7239530"/>
              <a:ext cx="6902700" cy="4291800"/>
            </a:xfrm>
            <a:custGeom>
              <a:rect b="b" l="l" r="r" t="t"/>
              <a:pathLst>
                <a:path extrusionOk="0" h="120000" w="120000">
                  <a:moveTo>
                    <a:pt x="93090" y="32490"/>
                  </a:moveTo>
                  <a:cubicBezTo>
                    <a:pt x="86715" y="12673"/>
                    <a:pt x="73853" y="0"/>
                    <a:pt x="59988" y="0"/>
                  </a:cubicBezTo>
                  <a:cubicBezTo>
                    <a:pt x="41024" y="0"/>
                    <a:pt x="25179" y="22967"/>
                    <a:pt x="22993" y="52857"/>
                  </a:cubicBezTo>
                  <a:cubicBezTo>
                    <a:pt x="22287" y="52747"/>
                    <a:pt x="21582" y="52673"/>
                    <a:pt x="20876" y="52673"/>
                  </a:cubicBezTo>
                  <a:cubicBezTo>
                    <a:pt x="9356" y="52673"/>
                    <a:pt x="0" y="67765"/>
                    <a:pt x="0" y="86336"/>
                  </a:cubicBezTo>
                  <a:cubicBezTo>
                    <a:pt x="0" y="119597"/>
                    <a:pt x="21195" y="119963"/>
                    <a:pt x="22105" y="119963"/>
                  </a:cubicBezTo>
                  <a:lnTo>
                    <a:pt x="95276" y="119963"/>
                  </a:lnTo>
                  <a:lnTo>
                    <a:pt x="95526" y="119926"/>
                  </a:lnTo>
                  <a:cubicBezTo>
                    <a:pt x="95776" y="119890"/>
                    <a:pt x="119977" y="114395"/>
                    <a:pt x="119977" y="76190"/>
                  </a:cubicBezTo>
                  <a:cubicBezTo>
                    <a:pt x="119977" y="52234"/>
                    <a:pt x="107933" y="32710"/>
                    <a:pt x="93090" y="32490"/>
                  </a:cubicBezTo>
                </a:path>
              </a:pathLst>
            </a:custGeom>
            <a:solidFill>
              <a:srgbClr val="8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19467416" y="11531321"/>
              <a:ext cx="3021000" cy="2316300"/>
            </a:xfrm>
            <a:custGeom>
              <a:rect b="b" l="l" r="r" t="t"/>
              <a:pathLst>
                <a:path extrusionOk="0" h="120000" w="120000">
                  <a:moveTo>
                    <a:pt x="108338" y="61460"/>
                  </a:moveTo>
                  <a:cubicBezTo>
                    <a:pt x="110577" y="52292"/>
                    <a:pt x="109848" y="43531"/>
                    <a:pt x="106203" y="36740"/>
                  </a:cubicBezTo>
                  <a:cubicBezTo>
                    <a:pt x="102507" y="29745"/>
                    <a:pt x="96104" y="25670"/>
                    <a:pt x="89336" y="25942"/>
                  </a:cubicBezTo>
                  <a:cubicBezTo>
                    <a:pt x="84442" y="10118"/>
                    <a:pt x="73093" y="0"/>
                    <a:pt x="59973" y="0"/>
                  </a:cubicBezTo>
                  <a:cubicBezTo>
                    <a:pt x="43262" y="0"/>
                    <a:pt x="28997" y="18879"/>
                    <a:pt x="28008" y="41765"/>
                  </a:cubicBezTo>
                  <a:cubicBezTo>
                    <a:pt x="12390" y="43123"/>
                    <a:pt x="0" y="60101"/>
                    <a:pt x="0" y="80814"/>
                  </a:cubicBezTo>
                  <a:cubicBezTo>
                    <a:pt x="0" y="102410"/>
                    <a:pt x="13431" y="119932"/>
                    <a:pt x="29986" y="119932"/>
                  </a:cubicBezTo>
                  <a:lnTo>
                    <a:pt x="95947" y="119932"/>
                  </a:lnTo>
                  <a:cubicBezTo>
                    <a:pt x="109639" y="119932"/>
                    <a:pt x="119947" y="106485"/>
                    <a:pt x="119947" y="88624"/>
                  </a:cubicBezTo>
                  <a:cubicBezTo>
                    <a:pt x="119947" y="78438"/>
                    <a:pt x="115366" y="67775"/>
                    <a:pt x="108338" y="61460"/>
                  </a:cubicBezTo>
                </a:path>
              </a:pathLst>
            </a:custGeom>
            <a:solidFill>
              <a:srgbClr val="800000">
                <a:alpha val="219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7821247" y="10274499"/>
              <a:ext cx="2200800" cy="1686600"/>
            </a:xfrm>
            <a:custGeom>
              <a:rect b="b" l="l" r="r" t="t"/>
              <a:pathLst>
                <a:path extrusionOk="0" h="120000" w="120000">
                  <a:moveTo>
                    <a:pt x="108343" y="61493"/>
                  </a:moveTo>
                  <a:cubicBezTo>
                    <a:pt x="110560" y="52255"/>
                    <a:pt x="109773" y="43576"/>
                    <a:pt x="106197" y="36765"/>
                  </a:cubicBezTo>
                  <a:cubicBezTo>
                    <a:pt x="102479" y="29766"/>
                    <a:pt x="96042" y="25660"/>
                    <a:pt x="89249" y="25940"/>
                  </a:cubicBezTo>
                  <a:cubicBezTo>
                    <a:pt x="84386" y="10077"/>
                    <a:pt x="73015" y="0"/>
                    <a:pt x="59928" y="0"/>
                  </a:cubicBezTo>
                  <a:cubicBezTo>
                    <a:pt x="43194" y="0"/>
                    <a:pt x="29034" y="18849"/>
                    <a:pt x="28033" y="41804"/>
                  </a:cubicBezTo>
                  <a:cubicBezTo>
                    <a:pt x="12371" y="43110"/>
                    <a:pt x="0" y="60093"/>
                    <a:pt x="0" y="80808"/>
                  </a:cubicBezTo>
                  <a:cubicBezTo>
                    <a:pt x="0" y="102363"/>
                    <a:pt x="13444" y="119906"/>
                    <a:pt x="29964" y="119906"/>
                  </a:cubicBezTo>
                  <a:lnTo>
                    <a:pt x="95899" y="119906"/>
                  </a:lnTo>
                  <a:cubicBezTo>
                    <a:pt x="109558" y="119906"/>
                    <a:pt x="119928" y="106469"/>
                    <a:pt x="119928" y="88646"/>
                  </a:cubicBezTo>
                  <a:cubicBezTo>
                    <a:pt x="119928" y="78382"/>
                    <a:pt x="115280" y="67744"/>
                    <a:pt x="108343" y="61493"/>
                  </a:cubicBezTo>
                </a:path>
              </a:pathLst>
            </a:custGeom>
            <a:solidFill>
              <a:srgbClr val="800000">
                <a:alpha val="2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79" name="Google Shape;79;p9"/>
          <p:cNvGrpSpPr/>
          <p:nvPr/>
        </p:nvGrpSpPr>
        <p:grpSpPr>
          <a:xfrm>
            <a:off x="744161" y="489663"/>
            <a:ext cx="1162148" cy="384953"/>
            <a:chOff x="5813496" y="4786016"/>
            <a:chExt cx="12756843" cy="4230255"/>
          </a:xfrm>
        </p:grpSpPr>
        <p:sp>
          <p:nvSpPr>
            <p:cNvPr id="80" name="Google Shape;80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" name="Google Shape;87;p9"/>
          <p:cNvCxnSpPr/>
          <p:nvPr/>
        </p:nvCxnSpPr>
        <p:spPr>
          <a:xfrm>
            <a:off x="718751" y="2977768"/>
            <a:ext cx="8425200" cy="0"/>
          </a:xfrm>
          <a:prstGeom prst="straightConnector1">
            <a:avLst/>
          </a:prstGeom>
          <a:noFill/>
          <a:ln cap="flat" cmpd="sng" w="9525">
            <a:solidFill>
              <a:srgbClr val="FFD9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9"/>
          <p:cNvSpPr txBox="1"/>
          <p:nvPr>
            <p:ph idx="11" type="ftr"/>
          </p:nvPr>
        </p:nvSpPr>
        <p:spPr>
          <a:xfrm>
            <a:off x="5556931" y="484286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FF7E6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type="ctrTitle"/>
          </p:nvPr>
        </p:nvSpPr>
        <p:spPr>
          <a:xfrm>
            <a:off x="713929" y="1872983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713929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/>
          <p:nvPr/>
        </p:nvSpPr>
        <p:spPr>
          <a:xfrm>
            <a:off x="0" y="4917186"/>
            <a:ext cx="9144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 txBox="1"/>
          <p:nvPr/>
        </p:nvSpPr>
        <p:spPr>
          <a:xfrm>
            <a:off x="194436" y="4917186"/>
            <a:ext cx="58254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© 2013 Apigee Confidential – All Rights Reserved</a:t>
            </a:r>
            <a:endParaRPr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228600" y="857250"/>
            <a:ext cx="86757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22222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header.png" id="95" name="Google Shape;9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474"/>
            <a:ext cx="9144000" cy="67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0"/>
          <p:cNvCxnSpPr/>
          <p:nvPr/>
        </p:nvCxnSpPr>
        <p:spPr>
          <a:xfrm>
            <a:off x="0" y="671975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0"/>
          <p:cNvSpPr txBox="1"/>
          <p:nvPr>
            <p:ph type="title"/>
          </p:nvPr>
        </p:nvSpPr>
        <p:spPr>
          <a:xfrm>
            <a:off x="228600" y="333570"/>
            <a:ext cx="6756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98" name="Google Shape;98;p10"/>
          <p:cNvSpPr txBox="1"/>
          <p:nvPr>
            <p:ph idx="12" type="sldNum"/>
          </p:nvPr>
        </p:nvSpPr>
        <p:spPr>
          <a:xfrm>
            <a:off x="6770688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mmunity.apigee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/>
        </p:nvSpPr>
        <p:spPr>
          <a:xfrm>
            <a:off x="541000" y="1660300"/>
            <a:ext cx="80883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Analytics &amp; Logging Bootcamp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/>
          <p:nvPr>
            <p:ph idx="4294967295" type="title"/>
          </p:nvPr>
        </p:nvSpPr>
        <p:spPr>
          <a:xfrm>
            <a:off x="228600" y="333579"/>
            <a:ext cx="67563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</a:t>
            </a: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r>
              <a:rPr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Services</a:t>
            </a:r>
            <a:endParaRPr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2"/>
          <p:cNvSpPr txBox="1"/>
          <p:nvPr/>
        </p:nvSpPr>
        <p:spPr>
          <a:xfrm>
            <a:off x="680900" y="1210525"/>
            <a:ext cx="8386800" cy="3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•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One of the best ways to track issues, problems is through log messages.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•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 log custom messages to disk (Private Cloud) or to Syslog, you can use the Message Logging policy.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•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File logging is supported only in Edge for Private Cloud deployments. It's not available in Edge cloud. However, Syslog is available in both Edge Cloud and Edge for Private Cloud.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•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different options available are: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Syslog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Syslog (over TLS)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File Rotation - time, size, both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/>
          <p:nvPr>
            <p:ph idx="4294967295" type="title"/>
          </p:nvPr>
        </p:nvSpPr>
        <p:spPr>
          <a:xfrm>
            <a:off x="228600" y="333578"/>
            <a:ext cx="6756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</a:t>
            </a: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r>
              <a:rPr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Services</a:t>
            </a:r>
            <a:endParaRPr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53"/>
          <p:cNvSpPr txBox="1"/>
          <p:nvPr/>
        </p:nvSpPr>
        <p:spPr>
          <a:xfrm>
            <a:off x="147500" y="1210525"/>
            <a:ext cx="42600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•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Consider placing the policy in the ProxyEndpoint response, in a special flow called PostClientFlow.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•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PostClientFlow executes </a:t>
            </a:r>
            <a:r>
              <a:rPr b="1"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after</a:t>
            </a: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the response is sent to the requesting client, which ensures that all metrics are available for logging and does not impact the response time to the client.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3" name="Google Shape;3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900" y="906878"/>
            <a:ext cx="4431700" cy="3084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/>
          <p:nvPr>
            <p:ph idx="4294967295" type="title"/>
          </p:nvPr>
        </p:nvSpPr>
        <p:spPr>
          <a:xfrm>
            <a:off x="228600" y="333578"/>
            <a:ext cx="6756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</a:t>
            </a: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Logging</a:t>
            </a:r>
            <a:r>
              <a:rPr i="0" lang="en-US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Services</a:t>
            </a:r>
            <a:endParaRPr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54"/>
          <p:cNvSpPr txBox="1"/>
          <p:nvPr/>
        </p:nvSpPr>
        <p:spPr>
          <a:xfrm>
            <a:off x="680900" y="1210525"/>
            <a:ext cx="8386800" cy="21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•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Message Logging policy lets you send syslog messages to third-party log management services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•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Some of the log management service providers are: 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Splunk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Sumo Logic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Loggly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Stackdriver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•"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can find all the above integrations on </a:t>
            </a:r>
            <a:r>
              <a:rPr lang="en-U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Apigee community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5"/>
          <p:cNvSpPr txBox="1"/>
          <p:nvPr>
            <p:ph idx="4294967295" type="title"/>
          </p:nvPr>
        </p:nvSpPr>
        <p:spPr>
          <a:xfrm>
            <a:off x="228600" y="333578"/>
            <a:ext cx="67563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Message Logging Policy</a:t>
            </a:r>
            <a:endParaRPr i="0" sz="2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55"/>
          <p:cNvSpPr txBox="1"/>
          <p:nvPr/>
        </p:nvSpPr>
        <p:spPr>
          <a:xfrm>
            <a:off x="680900" y="1210525"/>
            <a:ext cx="83868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marR="76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008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&lt;MessageLogging</a:t>
            </a:r>
            <a: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>
                <a:solidFill>
                  <a:srgbClr val="660066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name</a:t>
            </a:r>
            <a:r>
              <a:rPr lang="en-US" sz="1200">
                <a:solidFill>
                  <a:srgbClr val="6666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-US" sz="1200">
                <a:solidFill>
                  <a:srgbClr val="008800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"LogToSyslog"</a:t>
            </a:r>
            <a:r>
              <a:rPr lang="en-US" sz="1200">
                <a:solidFill>
                  <a:srgbClr val="00008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b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200">
                <a:solidFill>
                  <a:srgbClr val="00008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&lt;Syslog&gt;</a:t>
            </a:r>
            <a:b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200">
                <a:solidFill>
                  <a:srgbClr val="00008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&lt;Message&gt;</a:t>
            </a:r>
            <a: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[3f509b58 tag="{organization.name}.{apiproxy.name}.{environment.name}"] Weather request for WOEID {request.queryparam.w}.</a:t>
            </a:r>
            <a:r>
              <a:rPr lang="en-US" sz="1200">
                <a:solidFill>
                  <a:srgbClr val="00008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&lt;/Message&gt;</a:t>
            </a:r>
            <a:b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200">
                <a:solidFill>
                  <a:srgbClr val="00008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&lt;Host&gt;</a:t>
            </a:r>
            <a: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logs-01.loggly.com</a:t>
            </a:r>
            <a:r>
              <a:rPr lang="en-US" sz="1200">
                <a:solidFill>
                  <a:srgbClr val="00008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&lt;/Host&gt;</a:t>
            </a:r>
            <a:b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200">
                <a:solidFill>
                  <a:srgbClr val="00008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&lt;Port&gt;</a:t>
            </a:r>
            <a: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514</a:t>
            </a:r>
            <a:r>
              <a:rPr lang="en-US" sz="1200">
                <a:solidFill>
                  <a:srgbClr val="00008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&lt;/Port&gt;</a:t>
            </a:r>
            <a:b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200">
                <a:solidFill>
                  <a:srgbClr val="00008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&lt;Protocol&gt;</a:t>
            </a:r>
            <a: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TCP</a:t>
            </a:r>
            <a:r>
              <a:rPr lang="en-US" sz="1200">
                <a:solidFill>
                  <a:srgbClr val="00008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&lt;/Protocol&gt;</a:t>
            </a:r>
            <a:b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200">
                <a:solidFill>
                  <a:srgbClr val="00008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&lt;FormatMessage&gt;</a:t>
            </a:r>
            <a: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-US" sz="1200">
                <a:solidFill>
                  <a:srgbClr val="00008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&lt;/FormatMessage&gt;</a:t>
            </a:r>
            <a:b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200">
                <a:solidFill>
                  <a:srgbClr val="00008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&lt;/Syslog&gt;</a:t>
            </a:r>
            <a:b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200">
                <a:solidFill>
                  <a:srgbClr val="00008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&lt;logLevel&gt;</a:t>
            </a:r>
            <a: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ALERT</a:t>
            </a:r>
            <a:r>
              <a:rPr lang="en-US" sz="1200">
                <a:solidFill>
                  <a:srgbClr val="00008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&lt;/logLevel&gt;</a:t>
            </a:r>
            <a:br>
              <a:rPr lang="en-US" sz="1200">
                <a:solidFill>
                  <a:schemeClr val="dk1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>
                <a:solidFill>
                  <a:srgbClr val="000088"/>
                </a:solidFill>
                <a:highlight>
                  <a:srgbClr val="F7F7F7"/>
                </a:highlight>
                <a:latin typeface="Verdana"/>
                <a:ea typeface="Verdana"/>
                <a:cs typeface="Verdana"/>
                <a:sym typeface="Verdana"/>
              </a:rPr>
              <a:t>&lt;/MessageLogging&gt;</a:t>
            </a:r>
            <a:endParaRPr sz="1200">
              <a:solidFill>
                <a:srgbClr val="000088"/>
              </a:solidFill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/>
        </p:nvSpPr>
        <p:spPr>
          <a:xfrm>
            <a:off x="0" y="187820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