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7" r:id="rId3"/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a2fd2a5e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a2fd2a5e2_0_5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a2fd2a5e2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a2fd2a5e2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a2fd2a5e2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a2fd2a5e2_0_6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a2fd2a5e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a2fd2a5e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a2fd2a5e2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a2fd2a5e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a2fd2a5e2_0_2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a2fd2a5e2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a2fd2a5e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a2fd2a5e2_0_2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a2fd2a5e2_0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a2fd2a5e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a2fd2a5e2_0_2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a2fd2a5e2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a2fd2a5e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a2fd2a5e2_0_2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you_art.png" id="100" name="Google Shape;10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40000" cy="5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/>
        </p:nvSpPr>
        <p:spPr>
          <a:xfrm>
            <a:off x="2286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228600" y="4742425"/>
            <a:ext cx="21363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6" name="Google Shape;126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" name="Google Shape;132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6" name="Google Shape;146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56" name="Google Shape;156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57" name="Google Shape;157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63" name="Google Shape;163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64" name="Google Shape;16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69" name="Google Shape;169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74" name="Google Shape;174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75" name="Google Shape;175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6" name="Google Shape;1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9" name="Google Shape;179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80" name="Google Shape;180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81" name="Google Shape;181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2" name="Google Shape;1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85" name="Google Shape;185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4" name="Google Shape;244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71" name="Google Shape;2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81" name="Google Shape;28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87" name="Google Shape;28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3" name="Google Shape;29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9" name="Google Shape;29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03" name="Google Shape;303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04" name="Google Shape;304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05" name="Google Shape;305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10" name="Google Shape;310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1" name="Google Shape;311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12" name="Google Shape;31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6" name="Google Shape;316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17" name="Google Shape;317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18" name="Google Shape;318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1" name="Google Shape;321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22" name="Google Shape;322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23" name="Google Shape;323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26" name="Google Shape;326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28" name="Google Shape;328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9" name="Google Shape;329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30" name="Google Shape;330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31" name="Google Shape;33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35" name="Google Shape;335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36" name="Google Shape;336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37" name="Google Shape;337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38" name="Google Shape;338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39" name="Google Shape;339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0" name="Google Shape;340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1" name="Google Shape;341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55" name="Google Shape;355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56" name="Google Shape;356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57" name="Google Shape;357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61" name="Google Shape;361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63" name="Google Shape;363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64" name="Google Shape;364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65" name="Google Shape;365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6" name="Google Shape;366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1" name="Google Shape;371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2" name="Google Shape;372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3" name="Google Shape;37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77" name="Google Shape;377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8" name="Google Shape;378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79" name="Google Shape;379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80" name="Google Shape;380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1" name="Google Shape;381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2" name="Google Shape;382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3" name="Google Shape;383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87" name="Google Shape;387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88" name="Google Shape;388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89" name="Google Shape;389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2" name="Google Shape;392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93" name="Google Shape;393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94" name="Google Shape;394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7" name="Google Shape;397;p5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398" name="Google Shape;398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03" name="Google Shape;403;p5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4" name="Google Shape;404;p5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5" name="Google Shape;405;p59"/>
          <p:cNvSpPr/>
          <p:nvPr/>
        </p:nvSpPr>
        <p:spPr>
          <a:xfrm>
            <a:off x="1625099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5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5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5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5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59"/>
          <p:cNvSpPr/>
          <p:nvPr/>
        </p:nvSpPr>
        <p:spPr>
          <a:xfrm>
            <a:off x="-31977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1" name="Google Shape;411;p59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412" name="Google Shape;412;p5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5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5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16" name="Google Shape;416;p5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417" name="Google Shape;417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424" name="Google Shape;424;p5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5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6" name="Google Shape;426;p5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713928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1" name="Google Shape;431;p60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6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33" name="Google Shape;433;p6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34" name="Google Shape;434;p6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6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6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6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6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6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6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idx="1" type="body"/>
          </p:nvPr>
        </p:nvSpPr>
        <p:spPr>
          <a:xfrm>
            <a:off x="358580" y="896570"/>
            <a:ext cx="3943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3" name="Google Shape;443;p61"/>
          <p:cNvSpPr txBox="1"/>
          <p:nvPr>
            <p:ph idx="2" type="body"/>
          </p:nvPr>
        </p:nvSpPr>
        <p:spPr>
          <a:xfrm>
            <a:off x="4541701" y="896572"/>
            <a:ext cx="41031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4" name="Google Shape;444;p61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445" name="Google Shape;445;p61"/>
          <p:cNvSpPr txBox="1"/>
          <p:nvPr>
            <p:ph idx="12" type="sldNum"/>
          </p:nvPr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61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447" name="Google Shape;447;p61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448" name="Google Shape;448;p61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61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61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61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61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61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61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62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457" name="Google Shape;457;p62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58" name="Google Shape;458;p62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459" name="Google Shape;459;p62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0" name="Google Shape;460;p62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1" name="Google Shape;461;p62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2" name="Google Shape;462;p62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3" name="Google Shape;463;p62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464" name="Google Shape;464;p62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62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62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62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62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62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62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Google Shape;471;p62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472" name="Google Shape;472;p62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473" name="Google Shape;473;p62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77" name="Google Shape;477;p62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478" name="Google Shape;478;p62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80" name="Google Shape;480;p62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81" name="Google Shape;481;p62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82" name="Google Shape;482;p62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83" name="Google Shape;483;p62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84" name="Google Shape;484;p62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485" name="Google Shape;485;p62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6" name="Google Shape;486;p62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1" name="Google Shape;61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6" name="Google Shape;66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48555" y="4297172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507386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045324" y="4866859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-31977" y="4758551"/>
            <a:ext cx="2817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" name="Google Shape;74;p9"/>
          <p:cNvGrpSpPr/>
          <p:nvPr/>
        </p:nvGrpSpPr>
        <p:grpSpPr>
          <a:xfrm>
            <a:off x="6110410" y="1971709"/>
            <a:ext cx="4552896" cy="2961747"/>
            <a:chOff x="17821247" y="7239530"/>
            <a:chExt cx="10158180" cy="6608091"/>
          </a:xfrm>
        </p:grpSpPr>
        <p:sp>
          <p:nvSpPr>
            <p:cNvPr id="75" name="Google Shape;75;p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744161" y="489663"/>
            <a:ext cx="1162148" cy="384953"/>
            <a:chOff x="5813496" y="4786016"/>
            <a:chExt cx="12756843" cy="4230255"/>
          </a:xfrm>
        </p:grpSpPr>
        <p:sp>
          <p:nvSpPr>
            <p:cNvPr id="80" name="Google Shape;80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87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9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5556931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type="ctrTitle"/>
          </p:nvPr>
        </p:nvSpPr>
        <p:spPr>
          <a:xfrm>
            <a:off x="713929" y="1872983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713929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194436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2013 Apigee Confidential – All Rights Reserved</a:t>
            </a:r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eader.png" id="95" name="Google Shape;9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474"/>
            <a:ext cx="9144000" cy="6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0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0"/>
          <p:cNvSpPr txBox="1"/>
          <p:nvPr>
            <p:ph type="title"/>
          </p:nvPr>
        </p:nvSpPr>
        <p:spPr>
          <a:xfrm>
            <a:off x="228600" y="333570"/>
            <a:ext cx="675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6770688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apigee.com/api/stats" TargetMode="External"/><Relationship Id="rId4" Type="http://schemas.openxmlformats.org/officeDocument/2006/relationships/hyperlink" Target="https://docs.apigee.com/management/apis/get/organizations/%7Borg_name%7D/stats" TargetMode="External"/><Relationship Id="rId5" Type="http://schemas.openxmlformats.org/officeDocument/2006/relationships/hyperlink" Target="https://docs.apigee.com/analytics-services/reference/analytics-command-referenc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3"/>
          <p:cNvSpPr txBox="1"/>
          <p:nvPr/>
        </p:nvSpPr>
        <p:spPr>
          <a:xfrm>
            <a:off x="541000" y="1660300"/>
            <a:ext cx="8088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Analytics &amp; Logging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Reports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5" name="Google Shape;56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86874"/>
            <a:ext cx="6517200" cy="26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5220" y="726142"/>
            <a:ext cx="1328700" cy="419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7" name="Google Shape;567;p72"/>
          <p:cNvCxnSpPr/>
          <p:nvPr/>
        </p:nvCxnSpPr>
        <p:spPr>
          <a:xfrm>
            <a:off x="1565160" y="3357646"/>
            <a:ext cx="5280000" cy="1481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8" name="Google Shape;568;p72"/>
          <p:cNvCxnSpPr/>
          <p:nvPr/>
        </p:nvCxnSpPr>
        <p:spPr>
          <a:xfrm flipH="1" rot="10800000">
            <a:off x="1565160" y="759397"/>
            <a:ext cx="5280000" cy="2482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3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Statistics Collect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Policy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73"/>
          <p:cNvSpPr txBox="1"/>
          <p:nvPr/>
        </p:nvSpPr>
        <p:spPr>
          <a:xfrm>
            <a:off x="171629" y="4041539"/>
            <a:ext cx="8389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20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r>
              <a:rPr b="0" i="0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allows developers to send any custom data in its out-of-box Analytics engine.  This is available through a policy, and even a wizard to set up for you.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ustom_ax_wizard.png" id="575" name="Google Shape;57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252" y="752350"/>
            <a:ext cx="6601200" cy="31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4"/>
          <p:cNvSpPr txBox="1"/>
          <p:nvPr>
            <p:ph idx="4294967295"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b="0"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Statistics Collect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Policy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74"/>
          <p:cNvSpPr txBox="1"/>
          <p:nvPr/>
        </p:nvSpPr>
        <p:spPr>
          <a:xfrm>
            <a:off x="171629" y="775372"/>
            <a:ext cx="85689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olicies are auto-generated by the wizard</a:t>
            </a:r>
            <a:endParaRPr>
              <a:solidFill>
                <a:srgbClr val="666666"/>
              </a:solidFill>
            </a:endParaRPr>
          </a:p>
          <a:p>
            <a:pPr indent="-165100" lvl="0" marL="177800" marR="0" rtl="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be manually customized to extract any part of the HTTP message for used in the StatisticsCollector policy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descr="stats_collect_extract.png" id="582" name="Google Shape;58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72" y="1922128"/>
            <a:ext cx="8380800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s_collect_example.png" id="583" name="Google Shape;58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72" y="3479575"/>
            <a:ext cx="7614000" cy="9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74"/>
          <p:cNvSpPr/>
          <p:nvPr/>
        </p:nvSpPr>
        <p:spPr>
          <a:xfrm>
            <a:off x="4884428" y="2674008"/>
            <a:ext cx="1041000" cy="758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68AAE"/>
              </a:gs>
              <a:gs pos="100000">
                <a:srgbClr val="A5D3F2"/>
              </a:gs>
            </a:gsLst>
            <a:lin ang="16200038" scaled="0"/>
          </a:gradFill>
          <a:ln cap="flat" cmpd="sng" w="9525">
            <a:solidFill>
              <a:srgbClr val="4E83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5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Analytics Data 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75"/>
          <p:cNvSpPr txBox="1"/>
          <p:nvPr/>
        </p:nvSpPr>
        <p:spPr>
          <a:xfrm>
            <a:off x="6867475" y="857250"/>
            <a:ext cx="20478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dd custom analytics data during API execution, then report on it using custom reports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analytics data can come from any portion of the inbound request or outbound response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1" name="Google Shape;591;p75"/>
          <p:cNvPicPr preferRelativeResize="0"/>
          <p:nvPr/>
        </p:nvPicPr>
        <p:blipFill rotWithShape="1">
          <a:blip r:embed="rId3">
            <a:alphaModFix/>
          </a:blip>
          <a:srcRect b="0" l="0" r="1273" t="0"/>
          <a:stretch/>
        </p:blipFill>
        <p:spPr>
          <a:xfrm>
            <a:off x="328600" y="947350"/>
            <a:ext cx="6321000" cy="34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6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API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76"/>
          <p:cNvSpPr txBox="1"/>
          <p:nvPr/>
        </p:nvSpPr>
        <p:spPr>
          <a:xfrm>
            <a:off x="236200" y="877550"/>
            <a:ext cx="87720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Edge Analytics Services exposes a RESTful API. 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Can be used to automate certain Analytics functions, such as retrieving metrics periodically using an automation client or script. 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Roboto"/>
              <a:buChar char="●"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Can also  be used to build your own visualizations in the form of custom widgets that you can embed in portals or custom apps.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76"/>
          <p:cNvSpPr txBox="1"/>
          <p:nvPr/>
        </p:nvSpPr>
        <p:spPr>
          <a:xfrm>
            <a:off x="236200" y="2020550"/>
            <a:ext cx="8772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The  base URL that you invoke to retrieve statistics for dimensions is the following: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76"/>
          <p:cNvSpPr txBox="1"/>
          <p:nvPr/>
        </p:nvSpPr>
        <p:spPr>
          <a:xfrm>
            <a:off x="356525" y="2358950"/>
            <a:ext cx="6861300" cy="2745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https://api.enterprise.apigee.com/v1/o/{org_name}/e/{env_name}/stats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880000"/>
              </a:solidFill>
              <a:highlight>
                <a:srgbClr val="FDF6E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76"/>
          <p:cNvSpPr txBox="1"/>
          <p:nvPr/>
        </p:nvSpPr>
        <p:spPr>
          <a:xfrm>
            <a:off x="236200" y="2630150"/>
            <a:ext cx="87720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The following dimensions are supported :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69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Consolas"/>
              <a:buChar char="●"/>
            </a:pPr>
            <a:r>
              <a:rPr lang="en-U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434D00"/>
                </a:solidFill>
                <a:latin typeface="Consolas"/>
                <a:ea typeface="Consolas"/>
                <a:cs typeface="Consolas"/>
                <a:sym typeface="Consolas"/>
              </a:rPr>
              <a:t>apis</a:t>
            </a:r>
            <a:endParaRPr sz="1200">
              <a:solidFill>
                <a:srgbClr val="434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9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Consolas"/>
              <a:buChar char="●"/>
            </a:pPr>
            <a:r>
              <a:rPr lang="en-U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434D00"/>
                </a:solidFill>
                <a:latin typeface="Consolas"/>
                <a:ea typeface="Consolas"/>
                <a:cs typeface="Consolas"/>
                <a:sym typeface="Consolas"/>
              </a:rPr>
              <a:t>apiproducts</a:t>
            </a:r>
            <a:endParaRPr sz="1200">
              <a:solidFill>
                <a:srgbClr val="434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9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Consolas"/>
              <a:buChar char="●"/>
            </a:pPr>
            <a:r>
              <a:rPr lang="en-U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434D00"/>
                </a:solidFill>
                <a:latin typeface="Consolas"/>
                <a:ea typeface="Consolas"/>
                <a:cs typeface="Consolas"/>
                <a:sym typeface="Consolas"/>
              </a:rPr>
              <a:t>apps</a:t>
            </a:r>
            <a:endParaRPr sz="1200">
              <a:solidFill>
                <a:srgbClr val="434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69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200"/>
              <a:buFont typeface="Consolas"/>
              <a:buChar char="●"/>
            </a:pPr>
            <a:r>
              <a:rPr lang="en-US" sz="12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200">
                <a:solidFill>
                  <a:srgbClr val="434D00"/>
                </a:solidFill>
                <a:latin typeface="Consolas"/>
                <a:ea typeface="Consolas"/>
                <a:cs typeface="Consolas"/>
                <a:sym typeface="Consolas"/>
              </a:rPr>
              <a:t>devs</a:t>
            </a:r>
            <a:endParaRPr sz="1200">
              <a:solidFill>
                <a:srgbClr val="434D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8484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76"/>
          <p:cNvSpPr txBox="1"/>
          <p:nvPr/>
        </p:nvSpPr>
        <p:spPr>
          <a:xfrm>
            <a:off x="236200" y="3620750"/>
            <a:ext cx="8772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For more info on the API, refer the following links: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https://docs.apigee.com/api/stats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https://docs.apigee.com/management/apis/get/organizations/%7Borg_name%7D/stats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https://docs.apigee.com/analytics-services/reference/analytics-command-reference</a:t>
            </a:r>
            <a:r>
              <a:rPr lang="en-US" sz="1200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7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4"/>
          <p:cNvSpPr/>
          <p:nvPr/>
        </p:nvSpPr>
        <p:spPr>
          <a:xfrm>
            <a:off x="581000" y="1621197"/>
            <a:ext cx="2607600" cy="2928300"/>
          </a:xfrm>
          <a:prstGeom prst="roundRect">
            <a:avLst>
              <a:gd fmla="val 7341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00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4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Analytics Services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64"/>
          <p:cNvSpPr txBox="1"/>
          <p:nvPr/>
        </p:nvSpPr>
        <p:spPr>
          <a:xfrm>
            <a:off x="407300" y="1009650"/>
            <a:ext cx="803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Understand API usage, see long-term API usage trends, and segment audiences.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64"/>
          <p:cNvSpPr txBox="1"/>
          <p:nvPr/>
        </p:nvSpPr>
        <p:spPr>
          <a:xfrm>
            <a:off x="3657600" y="1943100"/>
            <a:ext cx="4724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Check API adoption rates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64"/>
          <p:cNvSpPr txBox="1"/>
          <p:nvPr/>
        </p:nvSpPr>
        <p:spPr>
          <a:xfrm>
            <a:off x="3672919" y="2571750"/>
            <a:ext cx="4724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Evaluate performance of APIs used by apps; verify </a:t>
            </a: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conformance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64"/>
          <p:cNvSpPr txBox="1"/>
          <p:nvPr/>
        </p:nvSpPr>
        <p:spPr>
          <a:xfrm>
            <a:off x="3672919" y="3314700"/>
            <a:ext cx="4724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Evaluate bottom-line impact and ROI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64"/>
          <p:cNvSpPr txBox="1"/>
          <p:nvPr/>
        </p:nvSpPr>
        <p:spPr>
          <a:xfrm>
            <a:off x="3672919" y="4000500"/>
            <a:ext cx="4724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Verify SLA conformance; plan capacity expansion</a:t>
            </a:r>
            <a:endParaRPr sz="1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03" name="Google Shape;503;p64"/>
          <p:cNvGrpSpPr/>
          <p:nvPr/>
        </p:nvGrpSpPr>
        <p:grpSpPr>
          <a:xfrm>
            <a:off x="799611" y="1755377"/>
            <a:ext cx="2170524" cy="2659960"/>
            <a:chOff x="799611" y="2373647"/>
            <a:chExt cx="2170524" cy="3546613"/>
          </a:xfrm>
        </p:grpSpPr>
        <p:sp>
          <p:nvSpPr>
            <p:cNvPr id="504" name="Google Shape;504;p64"/>
            <p:cNvSpPr/>
            <p:nvPr/>
          </p:nvSpPr>
          <p:spPr>
            <a:xfrm>
              <a:off x="799611" y="2373647"/>
              <a:ext cx="2170524" cy="73945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Dashboards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64"/>
            <p:cNvSpPr/>
            <p:nvPr/>
          </p:nvSpPr>
          <p:spPr>
            <a:xfrm>
              <a:off x="799611" y="3309351"/>
              <a:ext cx="2170524" cy="739455"/>
            </a:xfrm>
            <a:prstGeom prst="roundRect">
              <a:avLst>
                <a:gd fmla="val 16667" name="adj"/>
              </a:avLst>
            </a:prstGeom>
            <a:solidFill>
              <a:srgbClr val="EA433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Developer Metrics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64"/>
            <p:cNvSpPr/>
            <p:nvPr/>
          </p:nvSpPr>
          <p:spPr>
            <a:xfrm>
              <a:off x="799611" y="4245055"/>
              <a:ext cx="2170524" cy="739455"/>
            </a:xfrm>
            <a:prstGeom prst="roundRect">
              <a:avLst>
                <a:gd fmla="val 16667" name="adj"/>
              </a:avLst>
            </a:prstGeom>
            <a:solidFill>
              <a:srgbClr val="FBBC0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Custom</a:t>
              </a:r>
              <a:r>
                <a:rPr lang="en-US" sz="1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Reports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799611" y="5180760"/>
              <a:ext cx="2170500" cy="7395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Analytics Services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5"/>
          <p:cNvSpPr txBox="1"/>
          <p:nvPr/>
        </p:nvSpPr>
        <p:spPr>
          <a:xfrm>
            <a:off x="5486400" y="1210537"/>
            <a:ext cx="35814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erves as the repository for analytics data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dashboards give information about all APIs or only specific APIs, and support drill-down to allow deeper analysis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provides statistical graphs that can be customized to meet specific requirements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allows statistics to be extracted using APIs and imported into other systems for further analysis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4" name="Google Shape;5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5" y="1159601"/>
            <a:ext cx="5181600" cy="32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Analytics Services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66"/>
          <p:cNvSpPr txBox="1"/>
          <p:nvPr/>
        </p:nvSpPr>
        <p:spPr>
          <a:xfrm>
            <a:off x="236200" y="877550"/>
            <a:ext cx="8772000" cy="3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Analyze trends for your API program, inspect and diagnose problems, and generate reports.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 of the box reports include: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Proxy Performance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visualize how much traffic your APIs generate and how long it takes for API calls to be processed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Business Transactions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helps you understand changes in API traffic that might be caused by specific business, marketing, or partner events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Cache Performance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visualize the benefit of the cache in terms of lower latency and reduced load backend servers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Developer Engagement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tells you which of your registered app developers are generating the most API traffic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tells you about the devices and servers that are being used to access your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Error Code Analysis 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tells you about error rates for API proxies and targets.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Geomap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tracks traffic patterns, error patterns, and quality of service across geographical locations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Latency Analysis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can alert you to any latency issues your API proxies may be experiencing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Performance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helps you visualize traffic patterns and performance metrics for API proxy backend targets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Composition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measures the relative contribution of your top APIs, apps, developers, and products to your overall API program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Reports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- way to specify precisely what you want to measure across your API program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Proxy Performance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7" name="Google Shape;52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4550"/>
            <a:ext cx="4460650" cy="29545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8" name="Google Shape;5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50" y="1293877"/>
            <a:ext cx="4226150" cy="2935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Error Code Analysis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5" name="Google Shape;5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0" y="890400"/>
            <a:ext cx="4460650" cy="3618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6" name="Google Shape;53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50" y="890400"/>
            <a:ext cx="4380401" cy="3618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Performance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3" name="Google Shape;54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25" y="1108275"/>
            <a:ext cx="4417750" cy="3400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4" name="Google Shape;54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025" y="1108275"/>
            <a:ext cx="4240625" cy="3400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Composition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1" name="Google Shape;5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5" y="1108276"/>
            <a:ext cx="4427225" cy="34005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2" name="Google Shape;55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75" y="1108275"/>
            <a:ext cx="4342526" cy="34005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1"/>
          <p:cNvSpPr txBox="1"/>
          <p:nvPr>
            <p:ph idx="4294967295" type="title"/>
          </p:nvPr>
        </p:nvSpPr>
        <p:spPr>
          <a:xfrm>
            <a:off x="228600" y="333570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Reports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71"/>
          <p:cNvSpPr txBox="1"/>
          <p:nvPr/>
        </p:nvSpPr>
        <p:spPr>
          <a:xfrm>
            <a:off x="6554825" y="1309725"/>
            <a:ext cx="23607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custom report is a way to specify precisely what you want to measure across your API program. For instance, you can measure all API traffic generated from a specific client IP address.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Custom reports provide both chart and table views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After API calls are made to proxies, it takes about </a:t>
            </a:r>
            <a:r>
              <a:rPr b="1"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12 minutes</a:t>
            </a:r>
            <a:r>
              <a:rPr lang="en-US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the data to appear in dashboards, custom reports, and management API calls</a:t>
            </a:r>
            <a:r>
              <a:rPr lang="en-US" sz="12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9" name="Google Shape;5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12875"/>
            <a:ext cx="6250025" cy="3605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