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3"/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Condensed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regular.fntdata"/><Relationship Id="rId22" Type="http://schemas.openxmlformats.org/officeDocument/2006/relationships/font" Target="fonts/RobotoCondensed-italic.fntdata"/><Relationship Id="rId21" Type="http://schemas.openxmlformats.org/officeDocument/2006/relationships/font" Target="fonts/RobotoCondensed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RobotoCondensed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d37714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bd37714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bd37714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bd37714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bd377140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bd377140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d377140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bd377140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d377140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bd377140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d37714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bd37714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d377140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bd377140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bd377140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bd377140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2" name="Google Shape;92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" name="Google Shape;97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06" name="Google Shape;106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3" name="Google Shape;113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6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30" name="Google Shape;130;p1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1" name="Google Shape;131;p1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40" name="Google Shape;14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2" name="Google Shape;142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5" name="Google Shape;145;p18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48" name="Google Shape;1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2" name="Google Shape;152;p19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3" name="Google Shape;153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4" name="Google Shape;1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59" name="Google Shape;159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60" name="Google Shape;16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3" name="Google Shape;163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7" name="Google Shape;167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8" name="Google Shape;168;p21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9" name="Google Shape;169;p21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70" name="Google Shape;170;p21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5" name="Google Shape;175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6" name="Google Shape;176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1" name="Google Shape;181;p23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2" name="Google Shape;182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6" name="Google Shape;186;p2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87" name="Google Shape;187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88" name="Google Shape;188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9" name="Google Shape;18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25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3" name="Google Shape;193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4" name="Google Shape;194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5" name="Google Shape;19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98" name="Google Shape;198;p2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99" name="Google Shape;199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1" name="Google Shape;20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2" name="Google Shape;212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0" name="Google Shape;220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5" name="Google Shape;225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1" name="Google Shape;231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9" name="Google Shape;239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4" name="Google Shape;244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0" name="Google Shape;250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6" name="Google Shape;256;p3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9" name="Google Shape;26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Google Shape;275;p3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3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7" name="Google Shape;277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4" name="Google Shape;284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1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4" name="Google Shape;294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0" name="Google Shape;30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6" name="Google Shape;306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4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2" name="Google Shape;31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45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6" name="Google Shape;316;p45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17" name="Google Shape;317;p45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18" name="Google Shape;318;p45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4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3" name="Google Shape;323;p4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4" name="Google Shape;324;p4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5" name="Google Shape;32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9" name="Google Shape;329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30" name="Google Shape;330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1" name="Google Shape;331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4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4" name="Google Shape;334;p4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5" name="Google Shape;335;p4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6" name="Google Shape;336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49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39" name="Google Shape;339;p49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9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1" name="Google Shape;341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2" name="Google Shape;342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3" name="Google Shape;343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4" name="Google Shape;34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50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48" name="Google Shape;348;p50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49" name="Google Shape;349;p50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50" name="Google Shape;350;p50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1" name="Google Shape;351;p50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2" name="Google Shape;352;p50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3" name="Google Shape;353;p50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4" name="Google Shape;35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8" name="Google Shape;58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2" name="Google Shape;72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9" name="Google Shape;79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dzuluaga/apigee-tutorials/tree/master/apiproxies/sample-api-smartdocs" TargetMode="External"/><Relationship Id="rId4" Type="http://schemas.openxmlformats.org/officeDocument/2006/relationships/hyperlink" Target="https://community.apigee.com/articles/30739/apis-for-publishing-smartdocs-on-developer-port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API Lifecycle and Tools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API Design &amp; Documentation using OpenAPI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API Initiative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69" name="Google Shape;369;p53"/>
          <p:cNvGrpSpPr/>
          <p:nvPr/>
        </p:nvGrpSpPr>
        <p:grpSpPr>
          <a:xfrm>
            <a:off x="1485387" y="1485863"/>
            <a:ext cx="6173213" cy="2476563"/>
            <a:chOff x="1485387" y="1333463"/>
            <a:chExt cx="6173213" cy="2476563"/>
          </a:xfrm>
        </p:grpSpPr>
        <p:sp>
          <p:nvSpPr>
            <p:cNvPr id="370" name="Google Shape;370;p53"/>
            <p:cNvSpPr txBox="1"/>
            <p:nvPr/>
          </p:nvSpPr>
          <p:spPr>
            <a:xfrm>
              <a:off x="1485463" y="1333463"/>
              <a:ext cx="1600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285F4"/>
                </a:buClr>
                <a:buFont typeface="Roboto Condensed"/>
                <a:buNone/>
              </a:pPr>
              <a:r>
                <a:rPr lang="en" sz="4400">
                  <a:solidFill>
                    <a:srgbClr val="4285F4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What?</a:t>
              </a:r>
              <a:endParaRPr b="0" i="0" sz="4400" u="none" cap="none" strike="noStrike">
                <a:solidFill>
                  <a:srgbClr val="4285F4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1" name="Google Shape;371;p53"/>
            <p:cNvSpPr txBox="1"/>
            <p:nvPr/>
          </p:nvSpPr>
          <p:spPr>
            <a:xfrm>
              <a:off x="3285500" y="1387750"/>
              <a:ext cx="4373100" cy="5754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200">
                  <a:solidFill>
                    <a:srgbClr val="666666"/>
                  </a:solidFill>
                  <a:highlight>
                    <a:srgbClr val="F6F6F6"/>
                  </a:highlight>
                  <a:latin typeface="Roboto"/>
                  <a:ea typeface="Roboto"/>
                  <a:cs typeface="Roboto"/>
                  <a:sym typeface="Roboto"/>
                </a:rPr>
                <a:t>Open governance structure under the Linux Foundation focused on </a:t>
              </a: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standardizing how REST APIs are described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2" name="Google Shape;372;p53"/>
            <p:cNvSpPr txBox="1"/>
            <p:nvPr/>
          </p:nvSpPr>
          <p:spPr>
            <a:xfrm>
              <a:off x="1485632" y="2244963"/>
              <a:ext cx="1600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688"/>
                </a:buClr>
                <a:buFont typeface="Roboto Condensed"/>
                <a:buNone/>
              </a:pPr>
              <a:r>
                <a:rPr lang="en" sz="4400">
                  <a:solidFill>
                    <a:srgbClr val="0F9D5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Who?</a:t>
              </a:r>
              <a:endParaRPr b="0" i="0" sz="4400" u="none" cap="none" strike="noStrike">
                <a:solidFill>
                  <a:srgbClr val="0F9D5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3" name="Google Shape;373;p53"/>
            <p:cNvSpPr txBox="1"/>
            <p:nvPr/>
          </p:nvSpPr>
          <p:spPr>
            <a:xfrm>
              <a:off x="3285500" y="2307914"/>
              <a:ext cx="4373100" cy="6297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3scale, Apiary, </a:t>
              </a:r>
              <a:r>
                <a:rPr b="1" lang="en" sz="12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Apigee</a:t>
              </a: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, Atlassian, CapitalOne, Cloud Elements, </a:t>
              </a:r>
              <a:r>
                <a:rPr b="1" lang="en" sz="12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, Hart, IBM, Isa, Mashape, Microsoft, Paypal, Restlet, Artik Cloud, SmartBear, Tyk.io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53"/>
            <p:cNvSpPr txBox="1"/>
            <p:nvPr/>
          </p:nvSpPr>
          <p:spPr>
            <a:xfrm>
              <a:off x="1485387" y="3126038"/>
              <a:ext cx="1600800" cy="6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4B400"/>
                </a:buClr>
                <a:buFont typeface="Roboto Condensed"/>
                <a:buNone/>
              </a:pPr>
              <a:r>
                <a:rPr lang="en" sz="4400">
                  <a:solidFill>
                    <a:srgbClr val="F4B4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How?</a:t>
              </a:r>
              <a:endParaRPr b="0" i="0" sz="4400" u="none" cap="none" strike="noStrike">
                <a:solidFill>
                  <a:srgbClr val="F4B4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75" name="Google Shape;375;p53"/>
            <p:cNvSpPr txBox="1"/>
            <p:nvPr/>
          </p:nvSpPr>
          <p:spPr>
            <a:xfrm>
              <a:off x="3285500" y="3234625"/>
              <a:ext cx="4373100" cy="575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3336"/>
                </a:buClr>
                <a:buFont typeface="Roboto Condensed"/>
                <a:buNone/>
              </a:pPr>
              <a:r>
                <a:rPr lang="en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This vendor agnostic API description format is based in the OpenAPI specification donated by SmartBear.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OpenAPI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Specification (OAS)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54"/>
          <p:cNvSpPr txBox="1"/>
          <p:nvPr/>
        </p:nvSpPr>
        <p:spPr>
          <a:xfrm>
            <a:off x="167100" y="1125675"/>
            <a:ext cx="85011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 source framework backed by a large ecosystem of tools helping design, build, document, and consume RESTful APIs.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54"/>
          <p:cNvSpPr/>
          <p:nvPr/>
        </p:nvSpPr>
        <p:spPr>
          <a:xfrm>
            <a:off x="1336588" y="2273875"/>
            <a:ext cx="1976400" cy="220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 APIs in an editor  visually rendering the definition with real time feedback and error handling.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54"/>
          <p:cNvSpPr/>
          <p:nvPr/>
        </p:nvSpPr>
        <p:spPr>
          <a:xfrm>
            <a:off x="3429438" y="2273875"/>
            <a:ext cx="1976400" cy="220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Quickly build APIs turning a OpenAPI definition into code (server stubs, client libraries). Over 40 languages supported.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4"/>
          <p:cNvSpPr/>
          <p:nvPr/>
        </p:nvSpPr>
        <p:spPr>
          <a:xfrm>
            <a:off x="5522313" y="2273875"/>
            <a:ext cx="1976400" cy="2200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Generate interactive documentation allowing end consumers to easily use the API.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9AC526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4"/>
          <p:cNvSpPr/>
          <p:nvPr/>
        </p:nvSpPr>
        <p:spPr>
          <a:xfrm>
            <a:off x="4129581" y="1970232"/>
            <a:ext cx="608700" cy="608700"/>
          </a:xfrm>
          <a:prstGeom prst="ellipse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4"/>
          <p:cNvSpPr/>
          <p:nvPr/>
        </p:nvSpPr>
        <p:spPr>
          <a:xfrm>
            <a:off x="6168803" y="1970234"/>
            <a:ext cx="608700" cy="608700"/>
          </a:xfrm>
          <a:prstGeom prst="ellipse">
            <a:avLst/>
          </a:prstGeom>
          <a:solidFill>
            <a:srgbClr val="DB4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4"/>
          <p:cNvSpPr/>
          <p:nvPr/>
        </p:nvSpPr>
        <p:spPr>
          <a:xfrm>
            <a:off x="2057780" y="1970232"/>
            <a:ext cx="608700" cy="6087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4"/>
          <p:cNvSpPr txBox="1"/>
          <p:nvPr/>
        </p:nvSpPr>
        <p:spPr>
          <a:xfrm>
            <a:off x="1397975" y="2585300"/>
            <a:ext cx="188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3455375" y="2585300"/>
            <a:ext cx="188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Build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5588975" y="2585300"/>
            <a:ext cx="188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c_build_white_48dp_2x.png" id="391" name="Google Shape;3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425" y="2128352"/>
            <a:ext cx="310463" cy="310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color_lens_white_48dp_2x.png" id="392" name="Google Shape;39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8738" y="2051188"/>
            <a:ext cx="446800" cy="44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mode_edit_white_48dp_2x.png" id="393" name="Google Shape;39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324" y="2073888"/>
            <a:ext cx="401400" cy="4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OpenAPI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Specification (OAS)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wagger.png" id="399" name="Google Shape;39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5" y="1827675"/>
            <a:ext cx="1593825" cy="159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5"/>
          <p:cNvSpPr txBox="1"/>
          <p:nvPr/>
        </p:nvSpPr>
        <p:spPr>
          <a:xfrm>
            <a:off x="4568750" y="1722000"/>
            <a:ext cx="3722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General information about the API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Available paths (/resources)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Available operations on each path (get /resources)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Input/Output for each operation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OpenAPI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Specification </a:t>
            </a: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(OAS)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56"/>
          <p:cNvSpPr txBox="1"/>
          <p:nvPr/>
        </p:nvSpPr>
        <p:spPr>
          <a:xfrm>
            <a:off x="4661650" y="702200"/>
            <a:ext cx="41769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swagger: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'2.0'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info: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version: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EA4335"/>
                </a:solidFill>
                <a:latin typeface="Courier New"/>
                <a:ea typeface="Courier New"/>
                <a:cs typeface="Courier New"/>
                <a:sym typeface="Courier New"/>
              </a:rPr>
              <a:t>1.0.0</a:t>
            </a:r>
            <a:endParaRPr sz="900">
              <a:solidFill>
                <a:srgbClr val="EA43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endParaRPr sz="9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    #Echos back every URL, method, parameter and header</a:t>
            </a:r>
            <a:endParaRPr sz="900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schemes: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- http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host: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mazimi-prod.apigee.net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basePath: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/echo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paths: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 /: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get: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responses: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200: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Echo GET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post: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      responses: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200: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description: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Echo POST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parameters:</a:t>
            </a:r>
            <a:endParaRPr sz="900">
              <a:solidFill>
                <a:srgbClr val="3367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-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in: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formData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-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in: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formData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900">
                <a:solidFill>
                  <a:srgbClr val="3367D6"/>
                </a:solidFill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F9D58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900">
              <a:solidFill>
                <a:srgbClr val="0F9D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wagger.png" id="407" name="Google Shape;4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5" y="1827675"/>
            <a:ext cx="1593825" cy="15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Specs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167100" y="1448825"/>
            <a:ext cx="3722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Embedded OAS editor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Specs Management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Generate new API Proxies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400" y="1333114"/>
            <a:ext cx="4655574" cy="2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Smartdocs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58"/>
          <p:cNvSpPr txBox="1"/>
          <p:nvPr/>
        </p:nvSpPr>
        <p:spPr>
          <a:xfrm>
            <a:off x="167100" y="1330325"/>
            <a:ext cx="3994500" cy="2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SmartDocs lets you document APIs on the Developer Portal so the API documentation is fully interactive, meaning that users can: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Read about your APIs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Send a live request to your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View a live response returned from the API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58"/>
          <p:cNvSpPr txBox="1"/>
          <p:nvPr/>
        </p:nvSpPr>
        <p:spPr>
          <a:xfrm>
            <a:off x="4648199" y="1330325"/>
            <a:ext cx="4141200" cy="3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general steps that you follow to use SmartDocs are: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Drupal SmartDocs module on the portal.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 SmartDocs model.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APIs to the model</a:t>
            </a: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from a WADL file, OpenAPI specification, or manually.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Render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model as a collection of Drupal nodes.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Publish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the Drupal nodes. Once published, your developer portal users can view and interact with your API.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Enable TLS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SmartDocs can send authentication credentials to the backend as part of making a request to the APIs. This way we ensure that those credentials are secure. 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Smartdocs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evportal-viewapi (1).png"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25" y="2840288"/>
            <a:ext cx="2902777" cy="174892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evportal-helloworldapi.png"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25" y="566400"/>
            <a:ext cx="2902774" cy="1904491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martdocs_upgrade_auth (1).png" id="429" name="Google Shape;42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375" y="1773500"/>
            <a:ext cx="3221049" cy="1748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59"/>
          <p:cNvSpPr txBox="1"/>
          <p:nvPr/>
        </p:nvSpPr>
        <p:spPr>
          <a:xfrm>
            <a:off x="280425" y="1402225"/>
            <a:ext cx="35829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Model Creation and OAS Import</a:t>
            </a:r>
            <a:endParaRPr sz="12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59"/>
          <p:cNvSpPr txBox="1"/>
          <p:nvPr/>
        </p:nvSpPr>
        <p:spPr>
          <a:xfrm>
            <a:off x="6096250" y="208200"/>
            <a:ext cx="22788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Rendered API Documentation</a:t>
            </a:r>
            <a:endParaRPr sz="12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6096250" y="2476500"/>
            <a:ext cx="22788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rPr>
              <a:t>Interactive</a:t>
            </a:r>
            <a:endParaRPr sz="1200">
              <a:solidFill>
                <a:srgbClr val="3367D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4279325" y="2133038"/>
            <a:ext cx="1053900" cy="10539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Developer Portal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59"/>
          <p:cNvCxnSpPr>
            <a:stCxn id="433" idx="7"/>
            <a:endCxn id="428" idx="1"/>
          </p:cNvCxnSpPr>
          <p:nvPr/>
        </p:nvCxnSpPr>
        <p:spPr>
          <a:xfrm flipH="1" rot="10800000">
            <a:off x="5178885" y="1518778"/>
            <a:ext cx="640800" cy="768600"/>
          </a:xfrm>
          <a:prstGeom prst="straightConnector1">
            <a:avLst/>
          </a:prstGeom>
          <a:noFill/>
          <a:ln cap="flat" cmpd="sng" w="38100">
            <a:solidFill>
              <a:srgbClr val="3367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9"/>
          <p:cNvCxnSpPr>
            <a:stCxn id="433" idx="2"/>
            <a:endCxn id="429" idx="3"/>
          </p:cNvCxnSpPr>
          <p:nvPr/>
        </p:nvCxnSpPr>
        <p:spPr>
          <a:xfrm rot="10800000">
            <a:off x="3640325" y="2647988"/>
            <a:ext cx="639000" cy="12000"/>
          </a:xfrm>
          <a:prstGeom prst="straightConnector1">
            <a:avLst/>
          </a:prstGeom>
          <a:noFill/>
          <a:ln cap="flat" cmpd="sng" w="38100">
            <a:solidFill>
              <a:srgbClr val="3367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9"/>
          <p:cNvCxnSpPr>
            <a:stCxn id="433" idx="5"/>
            <a:endCxn id="427" idx="1"/>
          </p:cNvCxnSpPr>
          <p:nvPr/>
        </p:nvCxnSpPr>
        <p:spPr>
          <a:xfrm>
            <a:off x="5178885" y="3032597"/>
            <a:ext cx="640800" cy="682200"/>
          </a:xfrm>
          <a:prstGeom prst="straightConnector1">
            <a:avLst/>
          </a:prstGeom>
          <a:noFill/>
          <a:ln cap="flat" cmpd="sng" w="38100">
            <a:solidFill>
              <a:srgbClr val="3367D6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/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SmartDocs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60"/>
          <p:cNvSpPr txBox="1"/>
          <p:nvPr/>
        </p:nvSpPr>
        <p:spPr>
          <a:xfrm>
            <a:off x="167100" y="1448825"/>
            <a:ext cx="89769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 SmartDocs using Management API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https://github.com/dzuluaga/apigee-tutorials/tree/master/apiproxies/sample-api-smartdocs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Publish to Developer Portal via API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https://community.apigee.com/articles/30739/apis-for-publishing-smartdocs-on-developer-portal.html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