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1ebd6acc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1ebd6acc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Apigee places certain restrictions on various operations, processes and protocols to be executed on Edge platform. These are mostly for security purposes.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c1ebd6acc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c1ebd6acc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c1ebd6acc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c1ebd6acc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1ebd6acc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1ebd6acc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c1ebd6acc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c1ebd6acc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c1ebd6acc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c1ebd6acc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c1ebd6acc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c1ebd6acc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There is a module already written for the functionality that you want to implement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c1ebd6acc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c1ebd6acc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async module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1ebd6acc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1ebd6acc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1ebd6acc_0_1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1ebd6acc_0_1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aa3eb01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baa3eb01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1ebd6acc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1ebd6acc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c1ebd6acc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c1ebd6acc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c1ebd6acc_0_1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c1ebd6acc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Grunt, Mocha, Chai – TDD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TDD == Test Driven Development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86868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http://code.tutsplus.com/tutorials/testing-in-nodejs--net-35018 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TDD reduces development time and time to market</a:t>
            </a:r>
            <a:endParaRPr sz="1400">
              <a:solidFill>
                <a:schemeClr val="accent2"/>
              </a:solidFill>
            </a:endParaRPr>
          </a:p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Increases accuracy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aa3eb01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baa3eb01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aa3eb01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aa3eb01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1ebd6ac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1ebd6ac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Understanding of Node.js runtime (Trireme) becomes very important when designing/architecting a Node.js project that will be running on Edge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c1ebd6acc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c1ebd6acc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c1ebd6acc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c1ebd6acc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Comparison of implementation between “standard” node.js and Trireme</a:t>
            </a:r>
            <a:endParaRPr sz="1200">
              <a:solidFill>
                <a:srgbClr val="686868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c1ebd6acc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c1ebd6acc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Compare Apigee Node.js implementation (i.e. it being a target) to other platforms supported (i.e. as a step)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</a:rPr>
              <a:t>Briefly mention the differences between steps and targets in Apigee Edge</a:t>
            </a:r>
            <a:endParaRPr sz="1200">
              <a:solidFill>
                <a:srgbClr val="686868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c1ebd6acc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c1ebd6acc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>
              <a:spcBef>
                <a:spcPts val="0"/>
              </a:spcBef>
              <a:spcAft>
                <a:spcPts val="0"/>
              </a:spcAft>
              <a:buClr>
                <a:srgbClr val="686868"/>
              </a:buClr>
              <a:buSzPts val="1200"/>
              <a:buChar char="-"/>
            </a:pPr>
            <a:r>
              <a:rPr lang="en" sz="1200">
                <a:solidFill>
                  <a:srgbClr val="686868"/>
                </a:solidFill>
              </a:rPr>
              <a:t>You can define multiple routes within the proxy definition and conditionally route traffic to either routes (you can’t route traffic to more than 1 target for the same request)</a:t>
            </a:r>
            <a:endParaRPr sz="1200">
              <a:solidFill>
                <a:srgbClr val="686868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help/how-to-ask" TargetMode="External"/><Relationship Id="rId4" Type="http://schemas.openxmlformats.org/officeDocument/2006/relationships/hyperlink" Target="http://apigee.com/docs/api-services/content/getting-started-nodejs-apigee-edg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NodeJS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NodeJS Integration with Edge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Apigee Access</a:t>
            </a:r>
            <a:endParaRPr sz="3000"/>
          </a:p>
        </p:txBody>
      </p:sp>
      <p:sp>
        <p:nvSpPr>
          <p:cNvPr id="332" name="Google Shape;332;p49"/>
          <p:cNvSpPr txBox="1"/>
          <p:nvPr>
            <p:ph idx="4294967295" type="body"/>
          </p:nvPr>
        </p:nvSpPr>
        <p:spPr>
          <a:xfrm>
            <a:off x="176225" y="1305875"/>
            <a:ext cx="86256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apigee-access open source Node.js module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Provides Node.js applications running on the Edge platform a way to access </a:t>
            </a:r>
            <a:r>
              <a:rPr lang="en"/>
              <a:t>Edge </a:t>
            </a:r>
            <a:r>
              <a:rPr lang="en" sz="1400"/>
              <a:t>specific</a:t>
            </a:r>
            <a:r>
              <a:rPr lang="en" sz="1400"/>
              <a:t> functionality. You can use this module to: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Access and modify "flow variables" within the </a:t>
            </a:r>
            <a:r>
              <a:rPr lang="en"/>
              <a:t>Edge</a:t>
            </a:r>
            <a:r>
              <a:rPr lang="en" sz="1400"/>
              <a:t> message context.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Retrieve sensitive data from the the secure store.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the built-in distributed cache.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the built-in distributed quota service.</a:t>
            </a:r>
            <a:endParaRPr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Use the OAuth service.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http://apigee.com/docs/api-services/content/using-apigee-access</a:t>
            </a:r>
            <a:endParaRPr sz="1400"/>
          </a:p>
        </p:txBody>
      </p:sp>
      <p:sp>
        <p:nvSpPr>
          <p:cNvPr id="333" name="Google Shape;333;p49"/>
          <p:cNvSpPr txBox="1"/>
          <p:nvPr/>
        </p:nvSpPr>
        <p:spPr>
          <a:xfrm>
            <a:off x="3713500" y="4437675"/>
            <a:ext cx="5088300" cy="356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https://github.com/apigee/apigee-access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39" name="Google Shape;339;p50"/>
          <p:cNvSpPr txBox="1"/>
          <p:nvPr/>
        </p:nvSpPr>
        <p:spPr>
          <a:xfrm>
            <a:off x="4462450" y="1754375"/>
            <a:ext cx="4352100" cy="1599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&lt;Quota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"Quota.DailyPerApp"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&lt;Interval&gt;1&lt;/Interval&gt;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&lt;TimeUnit&gt;day&lt;/TimeUnit&gt;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&lt;Distributed&gt;true&lt;/Distributed&gt; 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&lt;Synchronous&gt;true&lt;/Synchronous&gt;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&lt;Identifier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ref=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"request.queryparam.apikey"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 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&lt;Allow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count=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"100"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&lt;/Quota&gt;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A6E22E"/>
              </a:buClr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0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Try out of the box policies first</a:t>
            </a:r>
            <a:endParaRPr b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Configuration over code, aka policy over code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Speed / Agility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Let’s implement a distributed </a:t>
            </a:r>
            <a:r>
              <a:rPr lang="en">
                <a:solidFill>
                  <a:srgbClr val="6D6E71"/>
                </a:solidFill>
              </a:rPr>
              <a:t>q</a:t>
            </a:r>
            <a:r>
              <a:rPr lang="en" sz="1400">
                <a:solidFill>
                  <a:srgbClr val="6D6E71"/>
                </a:solidFill>
              </a:rPr>
              <a:t>uota</a:t>
            </a:r>
            <a:endParaRPr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>
                <a:solidFill>
                  <a:srgbClr val="6D6E71"/>
                </a:solidFill>
              </a:rPr>
              <a:t>U</a:t>
            </a:r>
            <a:r>
              <a:rPr lang="en" sz="1400">
                <a:solidFill>
                  <a:srgbClr val="6D6E71"/>
                </a:solidFill>
              </a:rPr>
              <a:t>se an </a:t>
            </a:r>
            <a:r>
              <a:rPr lang="en">
                <a:solidFill>
                  <a:srgbClr val="6D6E71"/>
                </a:solidFill>
              </a:rPr>
              <a:t>Edge</a:t>
            </a:r>
            <a:r>
              <a:rPr lang="en" sz="1400">
                <a:solidFill>
                  <a:srgbClr val="6D6E71"/>
                </a:solidFill>
              </a:rPr>
              <a:t> policy</a:t>
            </a:r>
            <a:r>
              <a:rPr lang="en">
                <a:solidFill>
                  <a:srgbClr val="6D6E71"/>
                </a:solidFill>
              </a:rPr>
              <a:t> </a:t>
            </a:r>
            <a:r>
              <a:rPr lang="en" sz="1400">
                <a:solidFill>
                  <a:srgbClr val="6D6E71"/>
                </a:solidFill>
              </a:rPr>
              <a:t>implement from scratch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Quality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“Developed/Tested” once, “configured” everywhere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Maintained centrally</a:t>
            </a:r>
            <a:endParaRPr sz="1400"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46" name="Google Shape;346;p51"/>
          <p:cNvSpPr txBox="1"/>
          <p:nvPr/>
        </p:nvSpPr>
        <p:spPr>
          <a:xfrm>
            <a:off x="4170575" y="1517700"/>
            <a:ext cx="4806300" cy="21405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Font typeface="Consolas"/>
              <a:buNone/>
            </a:pP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//offset parameter validation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 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context.getVariable(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'request.queryparam.offset');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null) 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if (offset </a:t>
            </a:r>
            <a:r>
              <a:rPr b="1"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&lt; 1) 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context.setVariable(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'errorCode', '400.02.001');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context.setVariable(</a:t>
            </a:r>
            <a:r>
              <a:rPr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'errorMessage', 'offset query parameter value is invalid');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A6E22E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51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Then consider callout policies</a:t>
            </a:r>
            <a:endParaRPr b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Simple functionality which can be visualized as a step?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Get/set variable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Make custom/simple modifications to request/response?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Request/response data validations?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Edge supports Java, JavaScript, Python as callout policies</a:t>
            </a:r>
            <a:endParaRPr sz="1400"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53" name="Google Shape;353;p52"/>
          <p:cNvSpPr txBox="1"/>
          <p:nvPr>
            <p:ph idx="4294967295" type="body"/>
          </p:nvPr>
        </p:nvSpPr>
        <p:spPr>
          <a:xfrm>
            <a:off x="76800" y="897075"/>
            <a:ext cx="3534000" cy="3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Consider</a:t>
            </a:r>
            <a:r>
              <a:rPr b="1" lang="en" sz="1400">
                <a:solidFill>
                  <a:srgbClr val="980000"/>
                </a:solidFill>
              </a:rPr>
              <a:t> Node.js if</a:t>
            </a:r>
            <a:endParaRPr b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980000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Edge</a:t>
            </a:r>
            <a:r>
              <a:rPr lang="en" sz="1400">
                <a:solidFill>
                  <a:srgbClr val="6D6E71"/>
                </a:solidFill>
              </a:rPr>
              <a:t> doesn’t have an existing policy to do the work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You need intelligent asynchronous processing logic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Implementation can be visualized as an API proxy target, rather than as a step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Legacy backend protocols (non HTTP)</a:t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354" name="Google Shape;354;p52"/>
          <p:cNvSpPr txBox="1"/>
          <p:nvPr>
            <p:ph idx="4294967295" type="body"/>
          </p:nvPr>
        </p:nvSpPr>
        <p:spPr>
          <a:xfrm>
            <a:off x="5093775" y="788625"/>
            <a:ext cx="3534000" cy="32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  <a:p>
            <a: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Non-http backend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Async execution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Complex mashups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Job scheduling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Bulk operations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Retry logic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Mockups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User interface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Quick demonstrations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PoC development</a:t>
            </a:r>
            <a:endParaRPr sz="1400">
              <a:solidFill>
                <a:srgbClr val="6D6E7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60" name="Google Shape;360;p53"/>
          <p:cNvSpPr txBox="1"/>
          <p:nvPr>
            <p:ph idx="4294967295" type="body"/>
          </p:nvPr>
        </p:nvSpPr>
        <p:spPr>
          <a:xfrm>
            <a:off x="76800" y="1104825"/>
            <a:ext cx="35340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Non-HTTP backend</a:t>
            </a:r>
            <a:endParaRPr b="1" sz="1400">
              <a:solidFill>
                <a:srgbClr val="980000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361" name="Google Shape;361;p53"/>
          <p:cNvSpPr/>
          <p:nvPr/>
        </p:nvSpPr>
        <p:spPr>
          <a:xfrm rot="5400000">
            <a:off x="5864570" y="2494045"/>
            <a:ext cx="901200" cy="514800"/>
          </a:xfrm>
          <a:prstGeom prst="rect">
            <a:avLst/>
          </a:prstGeom>
          <a:solidFill>
            <a:srgbClr val="494949"/>
          </a:solidFill>
          <a:ln>
            <a:noFill/>
          </a:ln>
        </p:spPr>
        <p:txBody>
          <a:bodyPr anchorCtr="0" anchor="ctr" bIns="41150" lIns="82300" spcFirstLastPara="1" rIns="82300" wrap="square" tIns="41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870" y="2544146"/>
            <a:ext cx="385500" cy="3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/>
          <p:nvPr/>
        </p:nvSpPr>
        <p:spPr>
          <a:xfrm>
            <a:off x="4092749" y="2305600"/>
            <a:ext cx="1965000" cy="9012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41150" lIns="82300" spcFirstLastPara="1" rIns="82300" wrap="square" tIns="41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3"/>
          <p:cNvSpPr/>
          <p:nvPr/>
        </p:nvSpPr>
        <p:spPr>
          <a:xfrm>
            <a:off x="7505700" y="1218916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3"/>
          <p:cNvSpPr/>
          <p:nvPr/>
        </p:nvSpPr>
        <p:spPr>
          <a:xfrm>
            <a:off x="7505700" y="1746294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USERGRID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3"/>
          <p:cNvSpPr/>
          <p:nvPr/>
        </p:nvSpPr>
        <p:spPr>
          <a:xfrm>
            <a:off x="7505700" y="2273671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ZOOKEEPER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3"/>
          <p:cNvSpPr/>
          <p:nvPr/>
        </p:nvSpPr>
        <p:spPr>
          <a:xfrm>
            <a:off x="7505700" y="2801048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RABBITMQ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3"/>
          <p:cNvSpPr/>
          <p:nvPr/>
        </p:nvSpPr>
        <p:spPr>
          <a:xfrm>
            <a:off x="7505700" y="3328425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53"/>
          <p:cNvCxnSpPr>
            <a:stCxn id="361" idx="0"/>
            <a:endCxn id="364" idx="1"/>
          </p:cNvCxnSpPr>
          <p:nvPr/>
        </p:nvCxnSpPr>
        <p:spPr>
          <a:xfrm flipH="1" rot="10800000">
            <a:off x="6572570" y="1414645"/>
            <a:ext cx="933000" cy="1336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70" name="Google Shape;370;p53"/>
          <p:cNvCxnSpPr>
            <a:stCxn id="361" idx="0"/>
            <a:endCxn id="365" idx="1"/>
          </p:cNvCxnSpPr>
          <p:nvPr/>
        </p:nvCxnSpPr>
        <p:spPr>
          <a:xfrm flipH="1" rot="10800000">
            <a:off x="6572570" y="1941745"/>
            <a:ext cx="933000" cy="80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71" name="Google Shape;371;p53"/>
          <p:cNvCxnSpPr>
            <a:stCxn id="361" idx="0"/>
            <a:endCxn id="366" idx="1"/>
          </p:cNvCxnSpPr>
          <p:nvPr/>
        </p:nvCxnSpPr>
        <p:spPr>
          <a:xfrm flipH="1" rot="10800000">
            <a:off x="6572570" y="2469145"/>
            <a:ext cx="933000" cy="282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72" name="Google Shape;372;p53"/>
          <p:cNvCxnSpPr>
            <a:stCxn id="361" idx="0"/>
            <a:endCxn id="367" idx="1"/>
          </p:cNvCxnSpPr>
          <p:nvPr/>
        </p:nvCxnSpPr>
        <p:spPr>
          <a:xfrm>
            <a:off x="6572570" y="2751445"/>
            <a:ext cx="933000" cy="245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73" name="Google Shape;373;p53"/>
          <p:cNvCxnSpPr>
            <a:stCxn id="361" idx="0"/>
            <a:endCxn id="368" idx="1"/>
          </p:cNvCxnSpPr>
          <p:nvPr/>
        </p:nvCxnSpPr>
        <p:spPr>
          <a:xfrm>
            <a:off x="6572570" y="2751445"/>
            <a:ext cx="933000" cy="772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74" name="Google Shape;374;p53"/>
          <p:cNvSpPr/>
          <p:nvPr/>
        </p:nvSpPr>
        <p:spPr>
          <a:xfrm>
            <a:off x="7493000" y="4319583"/>
            <a:ext cx="1422300" cy="391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WORLD OF NPM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 txBox="1"/>
          <p:nvPr/>
        </p:nvSpPr>
        <p:spPr>
          <a:xfrm>
            <a:off x="8089900" y="3719508"/>
            <a:ext cx="23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cxnSp>
        <p:nvCxnSpPr>
          <p:cNvPr id="376" name="Google Shape;376;p53"/>
          <p:cNvCxnSpPr>
            <a:stCxn id="361" idx="0"/>
            <a:endCxn id="374" idx="1"/>
          </p:cNvCxnSpPr>
          <p:nvPr/>
        </p:nvCxnSpPr>
        <p:spPr>
          <a:xfrm>
            <a:off x="6572570" y="2751445"/>
            <a:ext cx="920400" cy="1763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77" name="Google Shape;377;p53"/>
          <p:cNvSpPr txBox="1"/>
          <p:nvPr/>
        </p:nvSpPr>
        <p:spPr>
          <a:xfrm>
            <a:off x="4507850" y="2523100"/>
            <a:ext cx="1245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Edge</a:t>
            </a:r>
            <a:endParaRPr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383" name="Google Shape;383;p54"/>
          <p:cNvSpPr txBox="1"/>
          <p:nvPr>
            <p:ph idx="4294967295" type="body"/>
          </p:nvPr>
        </p:nvSpPr>
        <p:spPr>
          <a:xfrm>
            <a:off x="76800" y="1104825"/>
            <a:ext cx="35340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Async operations</a:t>
            </a:r>
            <a:endParaRPr sz="1400">
              <a:solidFill>
                <a:srgbClr val="6D6E71"/>
              </a:solidFill>
            </a:endParaRPr>
          </a:p>
        </p:txBody>
      </p:sp>
      <p:grpSp>
        <p:nvGrpSpPr>
          <p:cNvPr id="384" name="Google Shape;384;p54"/>
          <p:cNvGrpSpPr/>
          <p:nvPr/>
        </p:nvGrpSpPr>
        <p:grpSpPr>
          <a:xfrm>
            <a:off x="4183430" y="2148463"/>
            <a:ext cx="2236550" cy="905955"/>
            <a:chOff x="3940349" y="2300845"/>
            <a:chExt cx="2479820" cy="905955"/>
          </a:xfrm>
        </p:grpSpPr>
        <p:sp>
          <p:nvSpPr>
            <p:cNvPr id="385" name="Google Shape;385;p54"/>
            <p:cNvSpPr/>
            <p:nvPr/>
          </p:nvSpPr>
          <p:spPr>
            <a:xfrm rot="5400000">
              <a:off x="5712170" y="2494045"/>
              <a:ext cx="901200" cy="514800"/>
            </a:xfrm>
            <a:prstGeom prst="rect">
              <a:avLst/>
            </a:prstGeom>
            <a:solidFill>
              <a:srgbClr val="494949"/>
            </a:solidFill>
            <a:ln>
              <a:noFill/>
            </a:ln>
          </p:spPr>
          <p:txBody>
            <a:bodyPr anchorCtr="0" anchor="ctr" bIns="41150" lIns="82300" spcFirstLastPara="1" rIns="82300" wrap="square" tIns="41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6" name="Google Shape;386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9470" y="2544146"/>
              <a:ext cx="385500" cy="38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54"/>
            <p:cNvSpPr/>
            <p:nvPr/>
          </p:nvSpPr>
          <p:spPr>
            <a:xfrm>
              <a:off x="3940349" y="2305600"/>
              <a:ext cx="1965000" cy="9012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41150" lIns="82300" spcFirstLastPara="1" rIns="82300" wrap="square" tIns="41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4"/>
            <p:cNvSpPr txBox="1"/>
            <p:nvPr/>
          </p:nvSpPr>
          <p:spPr>
            <a:xfrm>
              <a:off x="4355450" y="2523100"/>
              <a:ext cx="1245300" cy="3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Edge</a:t>
              </a:r>
              <a:endParaRPr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9" name="Google Shape;389;p54"/>
          <p:cNvSpPr/>
          <p:nvPr/>
        </p:nvSpPr>
        <p:spPr>
          <a:xfrm>
            <a:off x="6251000" y="1350397"/>
            <a:ext cx="1285200" cy="3045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TARGET A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4"/>
          <p:cNvSpPr/>
          <p:nvPr/>
        </p:nvSpPr>
        <p:spPr>
          <a:xfrm>
            <a:off x="7595250" y="1350397"/>
            <a:ext cx="1503000" cy="3054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AD6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rgbClr val="1C9AD6"/>
                </a:solidFill>
                <a:latin typeface="Arial"/>
                <a:ea typeface="Arial"/>
                <a:cs typeface="Arial"/>
                <a:sym typeface="Arial"/>
              </a:rPr>
              <a:t>TARGET B</a:t>
            </a:r>
            <a:endParaRPr b="0" i="0" sz="1400" u="none" cap="none" strike="noStrike">
              <a:solidFill>
                <a:srgbClr val="1C9AD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4"/>
          <p:cNvSpPr/>
          <p:nvPr/>
        </p:nvSpPr>
        <p:spPr>
          <a:xfrm>
            <a:off x="6798723" y="1676447"/>
            <a:ext cx="179100" cy="17223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4"/>
          <p:cNvSpPr/>
          <p:nvPr/>
        </p:nvSpPr>
        <p:spPr>
          <a:xfrm>
            <a:off x="8248140" y="1670337"/>
            <a:ext cx="209400" cy="1728300"/>
          </a:xfrm>
          <a:prstGeom prst="rect">
            <a:avLst/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54"/>
          <p:cNvCxnSpPr/>
          <p:nvPr/>
        </p:nvCxnSpPr>
        <p:spPr>
          <a:xfrm flipH="1" rot="10800000">
            <a:off x="6414775" y="2305625"/>
            <a:ext cx="384000" cy="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4" name="Google Shape;394;p54"/>
          <p:cNvCxnSpPr/>
          <p:nvPr/>
        </p:nvCxnSpPr>
        <p:spPr>
          <a:xfrm flipH="1" rot="10800000">
            <a:off x="6440725" y="2399575"/>
            <a:ext cx="1816200" cy="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5" name="Google Shape;395;p54"/>
          <p:cNvCxnSpPr/>
          <p:nvPr/>
        </p:nvCxnSpPr>
        <p:spPr>
          <a:xfrm rot="10800000">
            <a:off x="6427748" y="2879757"/>
            <a:ext cx="1820400" cy="1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6" name="Google Shape;396;p54"/>
          <p:cNvCxnSpPr/>
          <p:nvPr/>
        </p:nvCxnSpPr>
        <p:spPr>
          <a:xfrm rot="10800000">
            <a:off x="6427798" y="2977271"/>
            <a:ext cx="337800" cy="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397" name="Google Shape;397;p54"/>
          <p:cNvSpPr/>
          <p:nvPr/>
        </p:nvSpPr>
        <p:spPr>
          <a:xfrm>
            <a:off x="6489550" y="2467651"/>
            <a:ext cx="73200" cy="304500"/>
          </a:xfrm>
          <a:prstGeom prst="righ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54"/>
          <p:cNvCxnSpPr/>
          <p:nvPr/>
        </p:nvCxnSpPr>
        <p:spPr>
          <a:xfrm flipH="1" rot="10800000">
            <a:off x="4196525" y="2250750"/>
            <a:ext cx="1770600" cy="12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399" name="Google Shape;399;p54"/>
          <p:cNvCxnSpPr/>
          <p:nvPr/>
        </p:nvCxnSpPr>
        <p:spPr>
          <a:xfrm flipH="1">
            <a:off x="4183450" y="2944700"/>
            <a:ext cx="1783800" cy="6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405" name="Google Shape;405;p55"/>
          <p:cNvSpPr txBox="1"/>
          <p:nvPr>
            <p:ph idx="4294967295" type="body"/>
          </p:nvPr>
        </p:nvSpPr>
        <p:spPr>
          <a:xfrm>
            <a:off x="76800" y="1104825"/>
            <a:ext cx="35340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980000"/>
                </a:solidFill>
              </a:rPr>
              <a:t>Module reuse</a:t>
            </a:r>
            <a:endParaRPr sz="1400">
              <a:solidFill>
                <a:srgbClr val="6D6E71"/>
              </a:solidFill>
            </a:endParaRPr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25" y="141375"/>
            <a:ext cx="2482925" cy="46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idx="4294967295" type="title"/>
          </p:nvPr>
        </p:nvSpPr>
        <p:spPr>
          <a:xfrm>
            <a:off x="167100" y="141375"/>
            <a:ext cx="8187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to use NodeJS?</a:t>
            </a:r>
            <a:endParaRPr sz="3000"/>
          </a:p>
        </p:txBody>
      </p:sp>
      <p:sp>
        <p:nvSpPr>
          <p:cNvPr id="412" name="Google Shape;412;p56"/>
          <p:cNvSpPr txBox="1"/>
          <p:nvPr/>
        </p:nvSpPr>
        <p:spPr>
          <a:xfrm>
            <a:off x="4651700" y="1308150"/>
            <a:ext cx="4416000" cy="316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async.parallel([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setTimeout(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'one');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},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200);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setTimeout(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'two');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}, </a:t>
            </a:r>
            <a:r>
              <a:rPr lang="en" sz="1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100);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408080"/>
              </a:buClr>
              <a:buFont typeface="Consolas"/>
              <a:buNone/>
            </a:pP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optional callback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function(err, results){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the results array will equal ['one','two'] even though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the second function had a shorter timeout.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i="1" sz="1200">
              <a:solidFill>
                <a:srgbClr val="4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56"/>
          <p:cNvSpPr txBox="1"/>
          <p:nvPr>
            <p:ph idx="4294967295" type="body"/>
          </p:nvPr>
        </p:nvSpPr>
        <p:spPr>
          <a:xfrm>
            <a:off x="76800" y="876225"/>
            <a:ext cx="40830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0000"/>
                </a:solidFill>
              </a:rPr>
              <a:t>Module reuse</a:t>
            </a:r>
            <a:r>
              <a:rPr lang="en" sz="1400">
                <a:solidFill>
                  <a:srgbClr val="6D6E71"/>
                </a:solidFill>
              </a:rPr>
              <a:t> - </a:t>
            </a:r>
            <a:r>
              <a:rPr b="1" lang="en" sz="1400">
                <a:solidFill>
                  <a:srgbClr val="980000"/>
                </a:solidFill>
              </a:rPr>
              <a:t>async example</a:t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414" name="Google Shape;414;p56"/>
          <p:cNvSpPr txBox="1"/>
          <p:nvPr/>
        </p:nvSpPr>
        <p:spPr>
          <a:xfrm>
            <a:off x="167100" y="1308225"/>
            <a:ext cx="4361700" cy="316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async.waterfall([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'one', 'two');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function(arg1, arg2, 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i="1" lang="en" sz="11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arg1 now equals 'one' and arg2 now equals 'two'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'three');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function(arg1, callback){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arg1 now equals 'three'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    callback(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null, 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'done');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 (err, result) {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408080"/>
                </a:solidFill>
                <a:latin typeface="Consolas"/>
                <a:ea typeface="Consolas"/>
                <a:cs typeface="Consolas"/>
                <a:sym typeface="Consolas"/>
              </a:rPr>
              <a:t>// result now equals 'done'    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When NOT to use NodeJS?</a:t>
            </a:r>
            <a:endParaRPr sz="3000"/>
          </a:p>
        </p:txBody>
      </p:sp>
      <p:sp>
        <p:nvSpPr>
          <p:cNvPr id="420" name="Google Shape;420;p57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are existing Edge policies that can do the job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Cannot be visualized as an API proxy “target”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Node.js is implemented as a target, so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cannot execute an </a:t>
            </a:r>
            <a:r>
              <a:rPr lang="en"/>
              <a:t>Edge</a:t>
            </a:r>
            <a:r>
              <a:rPr lang="en" sz="1400"/>
              <a:t> policy in the middle of your Node.js script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You cannot execute full Node.js script multiple times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Testing</a:t>
            </a:r>
            <a:r>
              <a:rPr lang="en" sz="3000"/>
              <a:t> NodeJS</a:t>
            </a:r>
            <a:endParaRPr sz="3000"/>
          </a:p>
        </p:txBody>
      </p:sp>
      <p:sp>
        <p:nvSpPr>
          <p:cNvPr id="426" name="Google Shape;426;p58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 Node.js applications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Grunt.js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Mocha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Chai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TDD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NodeJS?</a:t>
            </a:r>
            <a:endParaRPr sz="3000"/>
          </a:p>
        </p:txBody>
      </p:sp>
      <p:sp>
        <p:nvSpPr>
          <p:cNvPr id="258" name="Google Shape;258;p41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source, cross platform runtime environment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server-side networking applications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Written in JavaScript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building fast, scalable network applications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Capable of handling a huge number of simultaneous connections with high throughput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Event-driven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Non-blocking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Troubleshooting</a:t>
            </a:r>
            <a:r>
              <a:rPr lang="en" sz="3000"/>
              <a:t> NodeJS</a:t>
            </a:r>
            <a:endParaRPr sz="3000"/>
          </a:p>
        </p:txBody>
      </p:sp>
      <p:sp>
        <p:nvSpPr>
          <p:cNvPr id="432" name="Google Shape;432;p59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Troubleshooting Node.js using the Edge Trace tool { hands on }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Inspecting requests, responses, and HTTP status codes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console.log()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screenshot_321.png" id="433" name="Google Shape;4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28" y="1737156"/>
            <a:ext cx="6553199" cy="125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0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Troubleshooting NodeJS</a:t>
            </a:r>
            <a:endParaRPr sz="3000"/>
          </a:p>
        </p:txBody>
      </p:sp>
      <p:sp>
        <p:nvSpPr>
          <p:cNvPr id="439" name="Google Shape;439;p60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  node-inspector tool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Browser-based Node.js debugger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Navigate in your source files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Set breakpoints (and specify trigger conditions)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over, step in, step out, resume (continue)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Inspect scopes, variables, object properties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IntelliJ IDEA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feature-rich GUI builder for Node.js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1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Troubleshooting NodeJS</a:t>
            </a:r>
            <a:endParaRPr sz="3000"/>
          </a:p>
        </p:txBody>
      </p:sp>
      <p:sp>
        <p:nvSpPr>
          <p:cNvPr id="445" name="Google Shape;445;p61"/>
          <p:cNvSpPr txBox="1"/>
          <p:nvPr>
            <p:ph idx="4294967295" type="body"/>
          </p:nvPr>
        </p:nvSpPr>
        <p:spPr>
          <a:xfrm>
            <a:off x="176225" y="1305875"/>
            <a:ext cx="76860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Getting help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StackOverflow has an incredible wealth of Node.js knowledge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ask: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http://stackoverflow.com/help/how-to-ask</a:t>
            </a:r>
            <a:r>
              <a:rPr lang="en"/>
              <a:t> 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Edge docs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http://apigee.com/docs/api-services/content/getting-started-nodejs-apigee-edge</a:t>
            </a:r>
            <a:r>
              <a:rPr lang="en" sz="1400"/>
              <a:t>   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idx="4294967295" type="title"/>
          </p:nvPr>
        </p:nvSpPr>
        <p:spPr>
          <a:xfrm>
            <a:off x="15775" y="330800"/>
            <a:ext cx="44475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Node package management</a:t>
            </a:r>
            <a:endParaRPr sz="2600"/>
          </a:p>
        </p:txBody>
      </p:sp>
      <p:sp>
        <p:nvSpPr>
          <p:cNvPr id="264" name="Google Shape;264;p42"/>
          <p:cNvSpPr txBox="1"/>
          <p:nvPr>
            <p:ph idx="4294967295" type="body"/>
          </p:nvPr>
        </p:nvSpPr>
        <p:spPr>
          <a:xfrm>
            <a:off x="76800" y="1104825"/>
            <a:ext cx="35340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NPM is the package manager for Node.js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It is bundled and installed automatically with Node.js 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Comes with a command line tool to manage packages</a:t>
            </a:r>
            <a:endParaRPr sz="1400">
              <a:solidFill>
                <a:srgbClr val="6D6E71"/>
              </a:solidFill>
            </a:endParaRPr>
          </a:p>
          <a:p>
            <a:pPr indent="-3175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>
                <a:solidFill>
                  <a:srgbClr val="6D6E71"/>
                </a:solidFill>
              </a:rPr>
              <a:t>There are A LOT of packages for Node.js – community is very active.</a:t>
            </a:r>
            <a:endParaRPr sz="1400">
              <a:solidFill>
                <a:srgbClr val="6D6E71"/>
              </a:solidFill>
            </a:endParaRPr>
          </a:p>
          <a:p>
            <a:pPr indent="-3175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○"/>
            </a:pPr>
            <a:r>
              <a:rPr lang="en" sz="1400">
                <a:solidFill>
                  <a:srgbClr val="6D6E71"/>
                </a:solidFill>
              </a:rPr>
              <a:t>Here is how to install postgres node.js driver</a:t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1023300" y="3600475"/>
            <a:ext cx="2116800" cy="534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 npm install pg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$ npm install –g pg 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875" y="259475"/>
            <a:ext cx="2255275" cy="4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Non-blocking JavaScript</a:t>
            </a:r>
            <a:endParaRPr sz="3000"/>
          </a:p>
        </p:txBody>
      </p:sp>
      <p:sp>
        <p:nvSpPr>
          <p:cNvPr id="272" name="Google Shape;272;p43"/>
          <p:cNvSpPr txBox="1"/>
          <p:nvPr/>
        </p:nvSpPr>
        <p:spPr>
          <a:xfrm>
            <a:off x="679525" y="1492475"/>
            <a:ext cx="6150300" cy="7908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var result 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database.query(</a:t>
            </a:r>
            <a:r>
              <a:rPr b="1"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'select * from hugetable'</a:t>
            </a: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>
              <a:solidFill>
                <a:srgbClr val="BA212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console.log(result);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'hello');</a:t>
            </a:r>
            <a:endParaRPr>
              <a:solidFill>
                <a:srgbClr val="BA212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679525" y="2859375"/>
            <a:ext cx="6150300" cy="9414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onsolas"/>
              <a:buNone/>
            </a:pPr>
            <a:r>
              <a:rPr b="1"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database.query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'select * from hugetable',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function(result) {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console.log(result); </a:t>
            </a:r>
            <a:endParaRPr>
              <a:solidFill>
                <a:schemeClr val="accent2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console.log(</a:t>
            </a:r>
            <a:r>
              <a:rPr lang="en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'hello');</a:t>
            </a:r>
            <a:endParaRPr b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43"/>
          <p:cNvSpPr txBox="1"/>
          <p:nvPr/>
        </p:nvSpPr>
        <p:spPr>
          <a:xfrm>
            <a:off x="3255606" y="2497684"/>
            <a:ext cx="43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 b="0" i="0" sz="1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idx="4294967295" type="title"/>
          </p:nvPr>
        </p:nvSpPr>
        <p:spPr>
          <a:xfrm>
            <a:off x="15775" y="330800"/>
            <a:ext cx="4447500" cy="62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NodeJS runtime</a:t>
            </a:r>
            <a:endParaRPr sz="2600"/>
          </a:p>
        </p:txBody>
      </p:sp>
      <p:sp>
        <p:nvSpPr>
          <p:cNvPr id="280" name="Google Shape;280;p44"/>
          <p:cNvSpPr txBox="1"/>
          <p:nvPr>
            <p:ph idx="4294967295" type="body"/>
          </p:nvPr>
        </p:nvSpPr>
        <p:spPr>
          <a:xfrm>
            <a:off x="76800" y="1104825"/>
            <a:ext cx="35340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1400"/>
              <a:buChar char="●"/>
            </a:pPr>
            <a:r>
              <a:rPr lang="en" sz="1400"/>
              <a:t>NodeJS runtime on Edge is Trireme</a:t>
            </a:r>
            <a:endParaRPr sz="1400">
              <a:solidFill>
                <a:srgbClr val="6D6E71"/>
              </a:solidFill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4780300" y="2608875"/>
            <a:ext cx="4170600" cy="356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http://github.com/apigee/trireme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Trireme</a:t>
            </a:r>
            <a:endParaRPr sz="3000"/>
          </a:p>
        </p:txBody>
      </p:sp>
      <p:sp>
        <p:nvSpPr>
          <p:cNvPr id="287" name="Google Shape;287;p45"/>
          <p:cNvSpPr txBox="1"/>
          <p:nvPr>
            <p:ph idx="4294967295" type="body"/>
          </p:nvPr>
        </p:nvSpPr>
        <p:spPr>
          <a:xfrm>
            <a:off x="176225" y="1305875"/>
            <a:ext cx="76860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Edge open-source project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 of libraries for running node.js scripts inside JVM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Specifically designed to be embeddable within any Java program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“HTTP Adapter” lets it run inside existing containers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“Sandbox” restricts file and network I/O access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/>
        </p:nvSpPr>
        <p:spPr>
          <a:xfrm>
            <a:off x="541000" y="645475"/>
            <a:ext cx="794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 as a Target Endpoint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541000" y="1410150"/>
            <a:ext cx="38823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Target Endpoint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p46"/>
          <p:cNvCxnSpPr/>
          <p:nvPr/>
        </p:nvCxnSpPr>
        <p:spPr>
          <a:xfrm>
            <a:off x="4507506" y="1837152"/>
            <a:ext cx="300" cy="21777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46"/>
          <p:cNvSpPr txBox="1"/>
          <p:nvPr/>
        </p:nvSpPr>
        <p:spPr>
          <a:xfrm>
            <a:off x="4676825" y="1410150"/>
            <a:ext cx="39870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NodeJS</a:t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330800" y="1804600"/>
            <a:ext cx="4053900" cy="2424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&lt;HTTPTargetConnection&gt;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&lt;Properties&gt;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&lt;Property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"success.codes"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&gt;2XX,3XX,4XX&lt;/Property&gt;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&lt;/Properties&gt;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&lt;LoadBalancer&gt;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&lt;Algorithm&gt;RoundRobin&lt;/Algorithm&gt;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&lt;Server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"server1"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&lt;Server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"server2"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&lt;/LoadBalancer&gt;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&lt;Path&gt;/resource&lt;/Path&gt;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&lt;/HTTPTargetConnection&gt;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6"/>
          <p:cNvSpPr txBox="1"/>
          <p:nvPr/>
        </p:nvSpPr>
        <p:spPr>
          <a:xfrm>
            <a:off x="4676825" y="1837150"/>
            <a:ext cx="4053900" cy="15486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&lt;ScriptTarget&gt;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&lt;Properties&gt;</a:t>
            </a:r>
            <a:endParaRPr i="1" sz="1000">
              <a:solidFill>
                <a:srgbClr val="4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&lt;Property </a:t>
            </a:r>
            <a:r>
              <a:rPr b="1" lang="en" sz="10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0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"success.codes"</a:t>
            </a: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&gt;2XX,3XX,4XX&lt;/Property&gt;          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&lt;/Properties&gt;   </a:t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&lt;ResourceURL&gt;node://app.js&lt;/ResourceURL&gt;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&lt;/ScriptTarget&gt;</a:t>
            </a:r>
            <a:endParaRPr sz="1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t/>
            </a:r>
            <a:endParaRPr b="1" sz="10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/>
              <a:t>NodeJS as a Target Endpoint</a:t>
            </a:r>
            <a:endParaRPr sz="3000"/>
          </a:p>
        </p:txBody>
      </p:sp>
      <p:sp>
        <p:nvSpPr>
          <p:cNvPr id="303" name="Google Shape;303;p47"/>
          <p:cNvSpPr txBox="1"/>
          <p:nvPr>
            <p:ph idx="4294967295" type="body"/>
          </p:nvPr>
        </p:nvSpPr>
        <p:spPr>
          <a:xfrm>
            <a:off x="176225" y="1305875"/>
            <a:ext cx="8625600" cy="17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Other languages are extension policies and placed on the flow as a step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JavaScript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Python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Node.js implemented as a target not as a policy</a:t>
            </a:r>
            <a:endParaRPr sz="1400"/>
          </a:p>
        </p:txBody>
      </p:sp>
      <p:grpSp>
        <p:nvGrpSpPr>
          <p:cNvPr id="304" name="Google Shape;304;p47"/>
          <p:cNvGrpSpPr/>
          <p:nvPr/>
        </p:nvGrpSpPr>
        <p:grpSpPr>
          <a:xfrm>
            <a:off x="415071" y="3171825"/>
            <a:ext cx="8489040" cy="857250"/>
            <a:chOff x="546100" y="2857500"/>
            <a:chExt cx="8385894" cy="1143000"/>
          </a:xfrm>
        </p:grpSpPr>
        <p:sp>
          <p:nvSpPr>
            <p:cNvPr id="305" name="Google Shape;305;p47"/>
            <p:cNvSpPr txBox="1"/>
            <p:nvPr/>
          </p:nvSpPr>
          <p:spPr>
            <a:xfrm>
              <a:off x="8138494" y="3196745"/>
              <a:ext cx="793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Node.js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Target</a:t>
              </a:r>
              <a:endParaRPr b="0" i="0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6" name="Google Shape;306;p47"/>
            <p:cNvGrpSpPr/>
            <p:nvPr/>
          </p:nvGrpSpPr>
          <p:grpSpPr>
            <a:xfrm>
              <a:off x="546100" y="2857500"/>
              <a:ext cx="7566200" cy="1143000"/>
              <a:chOff x="546100" y="2857500"/>
              <a:chExt cx="7566200" cy="1143000"/>
            </a:xfrm>
          </p:grpSpPr>
          <p:grpSp>
            <p:nvGrpSpPr>
              <p:cNvPr id="307" name="Google Shape;307;p47"/>
              <p:cNvGrpSpPr/>
              <p:nvPr/>
            </p:nvGrpSpPr>
            <p:grpSpPr>
              <a:xfrm>
                <a:off x="927100" y="2857500"/>
                <a:ext cx="6997800" cy="1143000"/>
                <a:chOff x="1066800" y="5130800"/>
                <a:chExt cx="6997800" cy="1143000"/>
              </a:xfrm>
            </p:grpSpPr>
            <p:pic>
              <p:nvPicPr>
                <p:cNvPr id="308" name="Google Shape;308;p4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066800" y="5130800"/>
                  <a:ext cx="6997800" cy="1130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09" name="Google Shape;309;p4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5400000">
                  <a:off x="6432500" y="5219650"/>
                  <a:ext cx="304800" cy="444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10" name="Google Shape;310;p4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-5400000">
                  <a:off x="6400850" y="5899100"/>
                  <a:ext cx="304800" cy="444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311" name="Google Shape;311;p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46100" y="3196745"/>
                <a:ext cx="381000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4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219200" y="2965450"/>
                <a:ext cx="419100" cy="355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" name="Google Shape;313;p47"/>
              <p:cNvSpPr/>
              <p:nvPr/>
            </p:nvSpPr>
            <p:spPr>
              <a:xfrm>
                <a:off x="8039100" y="3016250"/>
                <a:ext cx="73200" cy="914400"/>
              </a:xfrm>
              <a:prstGeom prst="rightBracket">
                <a:avLst>
                  <a:gd fmla="val 8333" name="adj"/>
                </a:avLst>
              </a:prstGeom>
              <a:noFill/>
              <a:ln cap="flat" cmpd="sng" w="254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6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7"/>
              <p:cNvSpPr txBox="1"/>
              <p:nvPr/>
            </p:nvSpPr>
            <p:spPr>
              <a:xfrm>
                <a:off x="2525588" y="3424210"/>
                <a:ext cx="843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JavaScript</a:t>
                </a:r>
                <a:endParaRPr b="0" i="0" sz="11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7"/>
              <p:cNvSpPr txBox="1"/>
              <p:nvPr/>
            </p:nvSpPr>
            <p:spPr>
              <a:xfrm>
                <a:off x="3239725" y="3424209"/>
                <a:ext cx="623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Python</a:t>
                </a:r>
                <a:endParaRPr b="0" i="0" sz="11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47"/>
              <p:cNvSpPr txBox="1"/>
              <p:nvPr/>
            </p:nvSpPr>
            <p:spPr>
              <a:xfrm>
                <a:off x="3863564" y="3424208"/>
                <a:ext cx="4827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chemeClr val="accent3"/>
                    </a:solidFill>
                    <a:latin typeface="Arial"/>
                    <a:ea typeface="Arial"/>
                    <a:cs typeface="Arial"/>
                    <a:sym typeface="Arial"/>
                  </a:rPr>
                  <a:t>Java</a:t>
                </a:r>
                <a:endParaRPr b="0" i="0" sz="1100" u="none" cap="none" strike="noStrike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/>
              <a:t>NodeJS as a Target Endpoint</a:t>
            </a:r>
            <a:endParaRPr sz="3000"/>
          </a:p>
        </p:txBody>
      </p:sp>
      <p:sp>
        <p:nvSpPr>
          <p:cNvPr id="322" name="Google Shape;322;p48"/>
          <p:cNvSpPr txBox="1"/>
          <p:nvPr/>
        </p:nvSpPr>
        <p:spPr>
          <a:xfrm>
            <a:off x="350275" y="1705850"/>
            <a:ext cx="4624500" cy="262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&lt;ProxyEndpoint&gt;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&lt;RouteRule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"node"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&lt;Condition&gt;proxy.pathsuffix MatchesPath “/queue”&lt;/Condition&gt;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&lt;TargetEndpoint&gt;node&lt;/TargetEndpoint&gt;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&lt;/RouteRule&gt;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&lt;RouteRule </a:t>
            </a:r>
            <a:r>
              <a:rPr b="1" lang="en" sz="1200">
                <a:solidFill>
                  <a:srgbClr val="7D9029"/>
                </a:solidFill>
                <a:latin typeface="Consolas"/>
                <a:ea typeface="Consolas"/>
                <a:cs typeface="Consolas"/>
                <a:sym typeface="Consolas"/>
              </a:rPr>
              <a:t>name=</a:t>
            </a:r>
            <a:r>
              <a:rPr b="1" lang="en" sz="12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"directToBackend"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&lt;TargetEndpoint&gt;backend&lt;/TargetEndpoint&gt;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onsolas"/>
              <a:buNone/>
            </a:pPr>
            <a:r>
              <a:rPr lang="en" sz="12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&lt;/RouteRule&gt;</a:t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rPr b="1"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&lt;/ProxyEndpoint&gt;</a:t>
            </a:r>
            <a:endParaRPr sz="12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Font typeface="Consolas"/>
              <a:buNone/>
            </a:pPr>
            <a:r>
              <a:t/>
            </a:r>
            <a:endParaRPr b="1"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636" y="2021671"/>
            <a:ext cx="528900" cy="52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48"/>
          <p:cNvCxnSpPr>
            <a:endCxn id="323" idx="1"/>
          </p:cNvCxnSpPr>
          <p:nvPr/>
        </p:nvCxnSpPr>
        <p:spPr>
          <a:xfrm>
            <a:off x="3689336" y="2286121"/>
            <a:ext cx="2991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id="325" name="Google Shape;32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200" y="3308261"/>
            <a:ext cx="558900" cy="40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48"/>
          <p:cNvCxnSpPr/>
          <p:nvPr/>
        </p:nvCxnSpPr>
        <p:spPr>
          <a:xfrm flipH="1" rot="10800000">
            <a:off x="3646125" y="3511061"/>
            <a:ext cx="30777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