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ontent 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12" name="Google Shape;12;p2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  <a:lnTo>
                    <a:pt x="80299" y="12000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>
              <a:off x="-3" y="4529829"/>
              <a:ext cx="3682000" cy="6136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Roboto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1" name="Google Shape;21;p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2" name="Google Shape;22;p4"/>
            <p:cNvSpPr/>
            <p:nvPr/>
          </p:nvSpPr>
          <p:spPr>
            <a:xfrm rot="10800000">
              <a:off x="-10311" y="2150"/>
              <a:ext cx="9164625" cy="51596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-2870" r="0" t="-20844"/>
          <a:stretch/>
        </p:blipFill>
        <p:spPr>
          <a:xfrm>
            <a:off x="606400" y="741150"/>
            <a:ext cx="1438801" cy="301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/>
        </p:nvSpPr>
        <p:spPr>
          <a:xfrm>
            <a:off x="7408152" y="440298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Roboto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ontent 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5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7" name="Google Shape;27;p5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120000" w="120000">
                  <a:moveTo>
                    <a:pt x="119999" y="13"/>
                  </a:moveTo>
                  <a:lnTo>
                    <a:pt x="30" y="0"/>
                  </a:lnTo>
                  <a:lnTo>
                    <a:pt x="0" y="120000"/>
                  </a:lnTo>
                  <a:lnTo>
                    <a:pt x="81110" y="12000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9" name="Google Shape;29;p5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30" name="Google Shape;30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  <a:lnTo>
                    <a:pt x="80299" y="12000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-3" y="4529829"/>
              <a:ext cx="3682000" cy="6136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Roboto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6" name="Google Shape;36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20000" w="120000">
                  <a:moveTo>
                    <a:pt x="120000" y="119982"/>
                  </a:moveTo>
                  <a:lnTo>
                    <a:pt x="0" y="119999"/>
                  </a:lnTo>
                  <a:lnTo>
                    <a:pt x="0" y="0"/>
                  </a:lnTo>
                  <a:lnTo>
                    <a:pt x="89144" y="2347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7" name="Google Shape;37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120000" w="120000">
                  <a:moveTo>
                    <a:pt x="0" y="64828"/>
                  </a:moveTo>
                  <a:lnTo>
                    <a:pt x="13" y="0"/>
                  </a:lnTo>
                  <a:lnTo>
                    <a:pt x="119999" y="69"/>
                  </a:lnTo>
                  <a:lnTo>
                    <a:pt x="73002" y="120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8" name="Google Shape;38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120000" w="120000">
                  <a:moveTo>
                    <a:pt x="21891" y="120000"/>
                  </a:moveTo>
                  <a:lnTo>
                    <a:pt x="120000" y="119986"/>
                  </a:lnTo>
                  <a:lnTo>
                    <a:pt x="119987" y="41"/>
                  </a:lnTo>
                  <a:lnTo>
                    <a:pt x="40742" y="0"/>
                  </a:lnTo>
                  <a:lnTo>
                    <a:pt x="0" y="415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" name="Google Shape;39;p6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40" name="Google Shape;40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  <a:lnTo>
                    <a:pt x="80299" y="12000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3" y="4529829"/>
              <a:ext cx="3682000" cy="6136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Roboto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Main Divi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6" name="Google Shape;46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7" name="Google Shape;47;p7"/>
            <p:cNvSpPr/>
            <p:nvPr/>
          </p:nvSpPr>
          <p:spPr>
            <a:xfrm rot="10800000">
              <a:off x="-10311" y="2150"/>
              <a:ext cx="9164625" cy="51596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8" name="Google Shape;48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"/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Sub Divi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1" name="Google Shape;51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2" name="Google Shape;52;p8"/>
            <p:cNvSpPr/>
            <p:nvPr/>
          </p:nvSpPr>
          <p:spPr>
            <a:xfrm rot="10800000">
              <a:off x="-10311" y="2150"/>
              <a:ext cx="9164625" cy="51596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3" name="Google Shape;53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"/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Apigee Developer Training</a:t>
            </a:r>
            <a:endParaRPr/>
          </a:p>
        </p:txBody>
      </p:sp>
      <p:sp>
        <p:nvSpPr>
          <p:cNvPr id="59" name="Google Shape;59;p9"/>
          <p:cNvSpPr txBox="1"/>
          <p:nvPr>
            <p:ph idx="4294967295" type="subTitle"/>
          </p:nvPr>
        </p:nvSpPr>
        <p:spPr>
          <a:xfrm>
            <a:off x="311700" y="18485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/>
        </p:nvSpPr>
        <p:spPr>
          <a:xfrm>
            <a:off x="643850" y="154575"/>
            <a:ext cx="8013600" cy="4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None/>
            </a:pPr>
            <a:r>
              <a:rPr b="1" i="0" lang="en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Day 1</a:t>
            </a:r>
            <a:endParaRPr b="1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Product Overview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Technology Stack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Fundamental Concepts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Building block of </a:t>
            </a: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REST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Proxy &amp; Policy Overview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Lab - Developing your first API proxy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Anatomy of an  Proxy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Policies Overview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Using Named Target Servers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Lab - Target Servers</a:t>
            </a:r>
            <a:endParaRPr i="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Publishing APIs using Products, Developers, and Apps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Lab - API Product, Lab - Securing your API using apikeys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Shared FLows &amp; Flow Hooks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Lab - Connecting to a secured backend with a shared flow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/>
        </p:nvSpPr>
        <p:spPr>
          <a:xfrm>
            <a:off x="643850" y="154575"/>
            <a:ext cx="80136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None/>
            </a:pPr>
            <a:r>
              <a:rPr b="1" i="0" lang="en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Day 2</a:t>
            </a:r>
            <a:endParaRPr b="1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Fundamentals of Authentication and Authorization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OAuth to secure Apigee proxies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OAuth grant types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Lab - Generating and using an OAuth access token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Protection against Content-based attacks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Lab - Threat Protection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Transport security considerations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Traffic Management and Rate Limiting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Lab - Spike Arrest and Quota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Fault Handling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Lab - Fault rules and error response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/>
        </p:nvSpPr>
        <p:spPr>
          <a:xfrm>
            <a:off x="643850" y="154575"/>
            <a:ext cx="80136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None/>
            </a:pPr>
            <a:r>
              <a:rPr b="1" i="0" lang="en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Day 3</a:t>
            </a:r>
            <a:endParaRPr b="1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Using Service Callouts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Lab - Service Callout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Advanced Mediation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Extensions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Lab - Mashup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Caching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Lab - Response Caching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&amp; </a:t>
            </a:r>
            <a:r>
              <a:rPr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Analytics Services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Design and Documentation using OpenAPI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NodeJS Intergration with Edge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Lab - Node.js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Maven Deploy, Config plugins &amp; Apigeetool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Testing &amp; Mocking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