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8"/>
  </p:notesMasterIdLst>
  <p:sldIdLst>
    <p:sldId id="508" r:id="rId6"/>
    <p:sldId id="612" r:id="rId7"/>
    <p:sldId id="304" r:id="rId8"/>
    <p:sldId id="613" r:id="rId9"/>
    <p:sldId id="614" r:id="rId10"/>
    <p:sldId id="615" r:id="rId11"/>
    <p:sldId id="616" r:id="rId12"/>
    <p:sldId id="617" r:id="rId13"/>
    <p:sldId id="618" r:id="rId14"/>
    <p:sldId id="619" r:id="rId15"/>
    <p:sldId id="620" r:id="rId16"/>
    <p:sldId id="285" r:id="rId1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440"/>
    <a:srgbClr val="1A2E52"/>
    <a:srgbClr val="1946BA"/>
    <a:srgbClr val="B4C7E7"/>
    <a:srgbClr val="088CD6"/>
    <a:srgbClr val="FFC000"/>
    <a:srgbClr val="0000CC"/>
    <a:srgbClr val="DAE3F3"/>
    <a:srgbClr val="66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84" autoAdjust="0"/>
  </p:normalViewPr>
  <p:slideViewPr>
    <p:cSldViewPr snapToGrid="0">
      <p:cViewPr varScale="1">
        <p:scale>
          <a:sx n="106" d="100"/>
          <a:sy n="106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1C632-8632-478A-8B55-80CD12848445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06FC0-AA58-41C7-BA2A-910C3A68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9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6FC0-AA58-41C7-BA2A-910C3A68C4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0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6FC0-AA58-41C7-BA2A-910C3A68C4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27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6FC0-AA58-41C7-BA2A-910C3A68C4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34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6FC0-AA58-41C7-BA2A-910C3A68C4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7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th-TH" sz="1200" kern="120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6FC0-AA58-41C7-BA2A-910C3A68C4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6FC0-AA58-41C7-BA2A-910C3A68C4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6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6FC0-AA58-41C7-BA2A-910C3A68C4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9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6FC0-AA58-41C7-BA2A-910C3A68C4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5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6FC0-AA58-41C7-BA2A-910C3A68C4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50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6FC0-AA58-41C7-BA2A-910C3A68C4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1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6FC0-AA58-41C7-BA2A-910C3A68C4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17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6FC0-AA58-41C7-BA2A-910C3A68C4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9E31-7FC3-4170-A63D-AA7B3B360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CAF28-A3E5-41F1-9F2E-47F11CB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B80F-46F4-4DC9-97E8-38EA00C2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D46A-06B7-4028-ACC3-8936C79E0F7B}" type="datetimeFigureOut">
              <a:rPr lang="th-TH" smtClean="0"/>
              <a:t>24/01/66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258A3-D985-4837-BD28-7193A67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C8071-D9F8-4E5F-8C71-70B04CB4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C8D8-D187-4FB9-B983-34080A082D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101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12D2-B261-4F1C-BE3A-8B90CBB4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1109C-8CBE-4976-99A4-7CED52B2C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E9C1-DBBC-4D5F-A5F1-ECDF55B9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D46A-06B7-4028-ACC3-8936C79E0F7B}" type="datetimeFigureOut">
              <a:rPr lang="th-TH" smtClean="0"/>
              <a:t>24/01/66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18B4E-5C41-44FD-9F2A-54661767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73ADB-3D2E-4025-A638-0A762DD4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C8D8-D187-4FB9-B983-34080A082D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839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44F578-0AC4-4A8A-90FA-BDCE088ED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F3D6E-DEA4-419E-A2BC-7EEE67D13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A5DC3-A383-4FC1-B1C6-7B34CAEA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D46A-06B7-4028-ACC3-8936C79E0F7B}" type="datetimeFigureOut">
              <a:rPr lang="th-TH" smtClean="0"/>
              <a:t>24/01/66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4EBBF-12DA-4C97-AE7E-D052D93F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0A5CF-8BA2-4679-9807-E3EEF06E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C8D8-D187-4FB9-B983-34080A082D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3215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869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BB3A-67E9-4499-96C2-8F41D62B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BB9D2-BA01-45EA-A858-23826CC68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FC Iconic" panose="020B0500040200020003" pitchFamily="34" charset="-34"/>
                <a:cs typeface="FC Iconic" panose="020B0500040200020003" pitchFamily="34" charset="-34"/>
              </a:defRPr>
            </a:lvl1pPr>
            <a:lvl2pPr>
              <a:defRPr sz="2000">
                <a:latin typeface="FC Iconic" panose="020B0500040200020003" pitchFamily="34" charset="-34"/>
                <a:cs typeface="FC Iconic" panose="020B0500040200020003" pitchFamily="34" charset="-34"/>
              </a:defRPr>
            </a:lvl2pPr>
            <a:lvl3pPr>
              <a:defRPr sz="2000">
                <a:latin typeface="FC Iconic" panose="020B0500040200020003" pitchFamily="34" charset="-34"/>
                <a:cs typeface="FC Iconic" panose="020B0500040200020003" pitchFamily="34" charset="-34"/>
              </a:defRPr>
            </a:lvl3pPr>
            <a:lvl4pPr>
              <a:defRPr sz="2000">
                <a:latin typeface="FC Iconic" panose="020B0500040200020003" pitchFamily="34" charset="-34"/>
                <a:cs typeface="FC Iconic" panose="020B0500040200020003" pitchFamily="34" charset="-34"/>
              </a:defRPr>
            </a:lvl4pPr>
            <a:lvl5pPr>
              <a:defRPr sz="2000">
                <a:latin typeface="FC Iconic" panose="020B0500040200020003" pitchFamily="34" charset="-34"/>
                <a:cs typeface="FC Iconic" panose="020B0500040200020003" pitchFamily="34" charset="-3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EC7BC-B260-4CDD-90D7-5B23FB6A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AB41-4EF7-49BF-B62B-D2F36C86E9CC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CAF80-BF28-489A-BE08-4D97E824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8ECFD-3DE4-4095-9AF7-836C9A0E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3681-687E-4752-A493-2A9F0FBC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9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5BF1-174F-4E13-B94E-50D35A57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30E9-0281-471D-99D3-50DEB3A9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5CF4A-AC6E-4A4C-8F19-D0C4C168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D46A-06B7-4028-ACC3-8936C79E0F7B}" type="datetimeFigureOut">
              <a:rPr lang="th-TH" smtClean="0"/>
              <a:t>24/01/66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0EA8B-5457-47E0-ADBB-C6A34D98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A8A05-A194-408E-B8B7-FCC4CFA0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C8D8-D187-4FB9-B983-34080A082D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512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4A9E-C846-46E6-9306-42F6901B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BA50D-BEDD-4419-A442-DC1B0ADE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05EE0-902F-4F40-BD0F-7DCE4124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D46A-06B7-4028-ACC3-8936C79E0F7B}" type="datetimeFigureOut">
              <a:rPr lang="th-TH" smtClean="0"/>
              <a:t>24/01/66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0AA4-F10F-435B-987E-B2BD5E39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0870D-3455-4796-9060-5692C9BE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C8D8-D187-4FB9-B983-34080A082D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886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5BF3-4FDE-42FD-B338-448CE597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74EC-AB86-4EE6-847F-EA3D00BF2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A51BD-3CA0-4C7B-98C0-811C59C00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A6D44-65CF-4BED-B0A7-7FB10917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D46A-06B7-4028-ACC3-8936C79E0F7B}" type="datetimeFigureOut">
              <a:rPr lang="th-TH" smtClean="0"/>
              <a:t>24/01/66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2643C-C18D-44B9-91D1-C59681E4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2CB94-BCC8-4186-8840-210F614A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C8D8-D187-4FB9-B983-34080A082D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8408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8211-78F8-438D-9A08-5A35BC61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0AC6F-0A51-4608-A796-4B6F58651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E3260-8EAD-4E50-B3CE-33BA5E254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51045-1838-43D0-9F6B-458DC59E1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1B0CF-DD9E-4043-8FA7-07CB6C64F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0799A-4139-4452-8DC2-F07598F4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D46A-06B7-4028-ACC3-8936C79E0F7B}" type="datetimeFigureOut">
              <a:rPr lang="th-TH" smtClean="0"/>
              <a:t>24/01/66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66DB4-DFA4-4058-BF50-E880D75A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CBD15-3F7C-4236-8E2F-A8F61499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C8D8-D187-4FB9-B983-34080A082D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834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26CC-03AB-4F7D-9039-34BDA771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B6CA6-569C-4994-8A8D-98A2DD2E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D46A-06B7-4028-ACC3-8936C79E0F7B}" type="datetimeFigureOut">
              <a:rPr lang="th-TH" smtClean="0"/>
              <a:t>24/01/66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81360-9062-4E34-8109-DBD6D9D2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BEB84-B15E-4D9E-A273-B1C76347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C8D8-D187-4FB9-B983-34080A082D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306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C77E9-07BD-440F-9697-16C0A8B2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D46A-06B7-4028-ACC3-8936C79E0F7B}" type="datetimeFigureOut">
              <a:rPr lang="th-TH" smtClean="0"/>
              <a:t>24/01/66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02363-8359-4DF3-A961-0AD0A0DF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53F6-B045-4945-9261-3F383478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C8D8-D187-4FB9-B983-34080A082D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700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E2D2-BB54-4458-B078-8BEF0A4F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DDE8-F619-4E48-A1FC-CA91FBEE4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74170-2592-49A3-8E22-D02EC88C8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1855E-5FE7-46FD-B56A-A40E9D76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D46A-06B7-4028-ACC3-8936C79E0F7B}" type="datetimeFigureOut">
              <a:rPr lang="th-TH" smtClean="0"/>
              <a:t>24/01/66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143D5-7DB2-49E0-8260-B039F83E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A5ABB-433C-4C17-9991-606A4ABB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C8D8-D187-4FB9-B983-34080A082D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582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8D3B-A03C-4AC3-BF7E-21F45778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37766-67DE-49DF-BA43-C4F4406C2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FB005-6B89-4DE1-9619-7DBE8F969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3327-81C4-4618-B9F2-E438A0D7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D46A-06B7-4028-ACC3-8936C79E0F7B}" type="datetimeFigureOut">
              <a:rPr lang="th-TH" smtClean="0"/>
              <a:t>24/01/66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E3AC3-C262-4693-9743-FA9F199D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5C875-7DB1-4E47-918A-545E39FA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C8D8-D187-4FB9-B983-34080A082D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930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29FAC6-8AB0-4917-A283-0551FDD7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81651-31ED-4007-8D8F-8604B15E1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93EDD-9A86-40F9-B507-0344BCC20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D46A-06B7-4028-ACC3-8936C79E0F7B}" type="datetimeFigureOut">
              <a:rPr lang="th-TH" smtClean="0"/>
              <a:t>24/01/66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3838-27D1-44DF-93C4-152E5F7D5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F7655-2A44-46CE-9673-417DB49DF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DC8D8-D187-4FB9-B983-34080A082DB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212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0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07502-AB67-470A-8870-91D0F16B14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5BE4FA-AD17-4000-BD20-FCE34553C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1359" y="1970513"/>
            <a:ext cx="7344918" cy="2479959"/>
          </a:xfrm>
        </p:spPr>
        <p:txBody>
          <a:bodyPr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TD Data Engineer Assignment</a:t>
            </a:r>
            <a:br>
              <a:rPr lang="en-US" sz="28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</a:br>
            <a:r>
              <a:rPr lang="en-US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Thought Process -&gt; Design -&gt; Implementation</a:t>
            </a:r>
            <a:endParaRPr lang="th-TH" sz="28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3E311B-E7D3-45D0-B304-8B7E0AEE0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255" y="4714546"/>
            <a:ext cx="5427887" cy="1553282"/>
          </a:xfrm>
        </p:spPr>
        <p:txBody>
          <a:bodyPr>
            <a:normAutofit/>
          </a:bodyPr>
          <a:lstStyle/>
          <a:p>
            <a:r>
              <a:rPr lang="th-TH" sz="1600" b="1" dirty="0">
                <a:solidFill>
                  <a:schemeClr val="bg1">
                    <a:lumMod val="65000"/>
                  </a:schemeClr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ไฟล์นำเสนอคำตอบของโจทย์แต่ละข้อโดยผ่าน 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3 </a:t>
            </a:r>
            <a:r>
              <a:rPr lang="th-TH" sz="1600" b="1" dirty="0">
                <a:solidFill>
                  <a:schemeClr val="bg1">
                    <a:lumMod val="65000"/>
                  </a:schemeClr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ขั้นตอนดังนี้</a:t>
            </a:r>
            <a:endParaRPr lang="en-US" sz="1600" b="1" dirty="0">
              <a:solidFill>
                <a:schemeClr val="bg1">
                  <a:lumMod val="65000"/>
                </a:schemeClr>
              </a:solidFill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1.</a:t>
            </a:r>
            <a:r>
              <a:rPr lang="th-TH" sz="1600" b="1" dirty="0">
                <a:solidFill>
                  <a:schemeClr val="bg1">
                    <a:lumMod val="65000"/>
                  </a:schemeClr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กระบวนการคิด 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– Thought Process From Requirement</a:t>
            </a:r>
            <a:endParaRPr lang="th-TH" sz="1600" b="1" dirty="0">
              <a:solidFill>
                <a:schemeClr val="bg1">
                  <a:lumMod val="65000"/>
                </a:schemeClr>
              </a:solidFill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2.</a:t>
            </a:r>
            <a:r>
              <a:rPr lang="th-TH" sz="1600" b="1" dirty="0">
                <a:solidFill>
                  <a:schemeClr val="bg1">
                    <a:lumMod val="65000"/>
                  </a:schemeClr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การออกแบบ 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– Design From Thought Process</a:t>
            </a:r>
            <a:endParaRPr lang="th-TH" sz="1600" b="1" dirty="0">
              <a:solidFill>
                <a:schemeClr val="bg1">
                  <a:lumMod val="65000"/>
                </a:schemeClr>
              </a:solidFill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3.</a:t>
            </a:r>
            <a:r>
              <a:rPr lang="th-TH" sz="1600" b="1" dirty="0">
                <a:solidFill>
                  <a:schemeClr val="bg1">
                    <a:lumMod val="65000"/>
                  </a:schemeClr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การดำเนินการ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 - Implementation From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33E03D-BA83-4E77-BC80-130DB94E9F67}"/>
              </a:ext>
            </a:extLst>
          </p:cNvPr>
          <p:cNvSpPr/>
          <p:nvPr/>
        </p:nvSpPr>
        <p:spPr>
          <a:xfrm>
            <a:off x="244524" y="169378"/>
            <a:ext cx="2226833" cy="71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FC Iconic Regular" panose="020B0500040200020003" pitchFamily="34" charset="-34"/>
              <a:cs typeface="FC Iconic Regular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8CB6C-BF49-4E5D-B8D5-C4BE19A57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83" y="399786"/>
            <a:ext cx="33051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3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C4ECE-BD24-4EEB-8387-DC1B1FDE1618}"/>
              </a:ext>
            </a:extLst>
          </p:cNvPr>
          <p:cNvSpPr txBox="1"/>
          <p:nvPr/>
        </p:nvSpPr>
        <p:spPr>
          <a:xfrm>
            <a:off x="-56254" y="36157"/>
            <a:ext cx="808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Previous Progress &amp; Next Step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84738-3D70-4BE9-B351-CF7D060463C0}"/>
              </a:ext>
            </a:extLst>
          </p:cNvPr>
          <p:cNvSpPr/>
          <p:nvPr/>
        </p:nvSpPr>
        <p:spPr>
          <a:xfrm>
            <a:off x="0" y="-1562"/>
            <a:ext cx="12192000" cy="713516"/>
          </a:xfrm>
          <a:prstGeom prst="rect">
            <a:avLst/>
          </a:prstGeom>
          <a:solidFill>
            <a:srgbClr val="19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0672D9E-F6BD-45B9-B1BA-952235B9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" y="107549"/>
            <a:ext cx="11845257" cy="5070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Question 3 : SQL</a:t>
            </a:r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Design Solution From Thought Process</a:t>
            </a:r>
            <a:endParaRPr lang="th-TH" sz="2400" b="1" dirty="0">
              <a:solidFill>
                <a:schemeClr val="bg1"/>
              </a:solidFill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A786B6-F094-4FD8-9BD8-E9C089245655}"/>
              </a:ext>
            </a:extLst>
          </p:cNvPr>
          <p:cNvSpPr txBox="1">
            <a:spLocks/>
          </p:cNvSpPr>
          <p:nvPr/>
        </p:nvSpPr>
        <p:spPr>
          <a:xfrm>
            <a:off x="72758" y="670488"/>
            <a:ext cx="12009750" cy="61513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Design Solution –</a:t>
            </a:r>
            <a:r>
              <a:rPr lang="th-TH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การออกแบบตั้งแต่ต้นทางไปยังรายงานปลายทางจะมีขั้นตอนดังนี้</a:t>
            </a:r>
            <a:r>
              <a:rPr lang="en-US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(Based On</a:t>
            </a:r>
            <a:r>
              <a:rPr lang="th-TH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</a:t>
            </a:r>
            <a:r>
              <a:rPr lang="en-US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PostgreSQL Database)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1.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ออกแบบตารางบนฐานข้อมูลเพื่อให้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User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กรอกข้อมูลโดยยึดจากโครงสร้างของไฟล์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Excel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ต้นทางทั้ง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3 Sheet -&gt;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ซึ่งจะได้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Table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ทั้งหมด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3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ตารางบน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Database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Table 1 :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sales_transaction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ประกอบด้วย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transaction_id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/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product_id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(FK) / quantity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Table 2 :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product_master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ประกอบด้วย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product_id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(PK) /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product_name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/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retail_price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/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product_class_id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(FK)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Table 3 :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product_class_master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ประกอบด้วย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product_class_id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(PK) /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product_class_name</a:t>
            </a:r>
            <a:endParaRPr lang="en-US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endParaRPr lang="th-TH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2.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ออกความสัมพันธ์ของตารางทั้ง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3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ตารางบนฐานข้อมูล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(Schema Design) –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ตามรูป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ER Diagram </a:t>
            </a:r>
          </a:p>
          <a:p>
            <a:pPr>
              <a:lnSpc>
                <a:spcPct val="160000"/>
              </a:lnSpc>
            </a:pPr>
            <a:endParaRPr lang="en-US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3.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ทำการสร้าง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Database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และ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Import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ข้อมูลของแต่ละ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Sheet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ใน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Excel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ไฟล์เข้าสู่แต่ละ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Table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ใน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Database</a:t>
            </a:r>
          </a:p>
          <a:p>
            <a:pPr>
              <a:lnSpc>
                <a:spcPct val="160000"/>
              </a:lnSpc>
            </a:pPr>
            <a:endParaRPr lang="en-US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4.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ทำการสร้าง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View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โดยให้มี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Layout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และเงื่อนไขตามที่โจทย์ต้องการ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(Expected Output)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</a:t>
            </a:r>
            <a:endParaRPr lang="en-US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View :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sales_summary_report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ดัง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SQL Syntax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ต่อไปนี้</a:t>
            </a:r>
            <a:endParaRPr lang="en-US" sz="1400" b="1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endParaRPr lang="th-TH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endParaRPr lang="en-US" sz="1400" b="1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75CE58-7641-4EB8-9B39-9B5E2B33E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222" y="1395536"/>
            <a:ext cx="1865015" cy="5354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0C5B6A-1535-49F8-9D16-4F2D7A663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16" y="4867643"/>
            <a:ext cx="6814241" cy="18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5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C4ECE-BD24-4EEB-8387-DC1B1FDE1618}"/>
              </a:ext>
            </a:extLst>
          </p:cNvPr>
          <p:cNvSpPr txBox="1"/>
          <p:nvPr/>
        </p:nvSpPr>
        <p:spPr>
          <a:xfrm>
            <a:off x="-56254" y="36157"/>
            <a:ext cx="808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Previous Progress &amp; Next Step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84738-3D70-4BE9-B351-CF7D060463C0}"/>
              </a:ext>
            </a:extLst>
          </p:cNvPr>
          <p:cNvSpPr/>
          <p:nvPr/>
        </p:nvSpPr>
        <p:spPr>
          <a:xfrm>
            <a:off x="0" y="-1562"/>
            <a:ext cx="12192000" cy="713516"/>
          </a:xfrm>
          <a:prstGeom prst="rect">
            <a:avLst/>
          </a:prstGeom>
          <a:solidFill>
            <a:srgbClr val="19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0672D9E-F6BD-45B9-B1BA-952235B9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" y="107549"/>
            <a:ext cx="11845257" cy="5070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Question 3 : SQL</a:t>
            </a:r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Implementation From Design</a:t>
            </a:r>
            <a:endParaRPr lang="th-TH" sz="2400" b="1" dirty="0">
              <a:solidFill>
                <a:schemeClr val="bg1"/>
              </a:solidFill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AFD076-91BD-4B65-8EFF-A7089EB0D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594" y="2230745"/>
            <a:ext cx="1986951" cy="2371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0C1CE-368F-40F0-841D-4616B31A2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0" y="766755"/>
            <a:ext cx="2495498" cy="1949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858C22-37C0-4BC3-99A4-EA3B64614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8" y="4023086"/>
            <a:ext cx="2495498" cy="149356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784F3D-F57D-4AA0-BBA7-9E63C0CD0A84}"/>
              </a:ext>
            </a:extLst>
          </p:cNvPr>
          <p:cNvCxnSpPr>
            <a:stCxn id="6" idx="3"/>
            <a:endCxn id="3" idx="1"/>
          </p:cNvCxnSpPr>
          <p:nvPr/>
        </p:nvCxnSpPr>
        <p:spPr>
          <a:xfrm>
            <a:off x="2570998" y="1741403"/>
            <a:ext cx="992596" cy="16751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E56745-B0F7-4D81-A66A-1394A64B0CCE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2552716" y="3416506"/>
            <a:ext cx="1010878" cy="1353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74440B7-FBFE-4030-AC6B-6169A3A143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574" y="1868150"/>
            <a:ext cx="5076825" cy="309562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684A14-2575-4C50-A49B-9A38FCE91F12}"/>
              </a:ext>
            </a:extLst>
          </p:cNvPr>
          <p:cNvCxnSpPr>
            <a:stCxn id="3" idx="3"/>
            <a:endCxn id="26" idx="1"/>
          </p:cNvCxnSpPr>
          <p:nvPr/>
        </p:nvCxnSpPr>
        <p:spPr>
          <a:xfrm flipV="1">
            <a:off x="5550545" y="3415963"/>
            <a:ext cx="1402029" cy="5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8E923C97-DD23-4CAB-9543-ACD2265611DA}"/>
              </a:ext>
            </a:extLst>
          </p:cNvPr>
          <p:cNvSpPr txBox="1">
            <a:spLocks/>
          </p:cNvSpPr>
          <p:nvPr/>
        </p:nvSpPr>
        <p:spPr>
          <a:xfrm>
            <a:off x="57218" y="5656367"/>
            <a:ext cx="12134782" cy="1093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Remark : </a:t>
            </a:r>
            <a:r>
              <a:rPr lang="th-TH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สามารถตรวจสอบรายละเอียดเพิ่มเติมได้ที่ </a:t>
            </a:r>
            <a:r>
              <a:rPr lang="en-US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Folder : Question 3 – SQL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โดยข้างใน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Folder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จะประกอบไปด้วย </a:t>
            </a:r>
            <a:endParaRPr lang="en-US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- 0.Concept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การตีความปัญหา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/ 1.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รูป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ER – Diagram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/ 2.Create DB Schema Script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- 3.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ข้อมูลสำหรับ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Import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เข้า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DB / 4.Create Expected Output View Script / 5.Database Back Up Script –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สำหรับผลลัพธ์สุดท้าย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(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ครบทุก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Object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จากข้อ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1-4)</a:t>
            </a:r>
            <a:endParaRPr lang="en-US" sz="1400" b="1" u="sng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endParaRPr lang="th-TH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endParaRPr lang="en-US" sz="1400" b="1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08A6CD09-31C2-49B0-BE53-5EED6FCDD6C5}"/>
              </a:ext>
            </a:extLst>
          </p:cNvPr>
          <p:cNvSpPr txBox="1">
            <a:spLocks/>
          </p:cNvSpPr>
          <p:nvPr/>
        </p:nvSpPr>
        <p:spPr>
          <a:xfrm>
            <a:off x="8835583" y="1447004"/>
            <a:ext cx="1570837" cy="516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Expected Output</a:t>
            </a:r>
            <a:endParaRPr lang="en-US" sz="1400" b="1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9280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6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7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E29358-35FB-44E9-8F6E-6162F2F2FCE8}"/>
              </a:ext>
            </a:extLst>
          </p:cNvPr>
          <p:cNvSpPr/>
          <p:nvPr/>
        </p:nvSpPr>
        <p:spPr>
          <a:xfrm>
            <a:off x="7778024" y="537327"/>
            <a:ext cx="862207" cy="335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2" descr="ขอบคุณมากจากใจ Thank You - WealthPublic">
            <a:extLst>
              <a:ext uri="{FF2B5EF4-FFF2-40B4-BE49-F238E27FC236}">
                <a16:creationId xmlns:a16="http://schemas.microsoft.com/office/drawing/2014/main" id="{EA659000-1EB8-4869-B61C-979E9D360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38" y="2281901"/>
            <a:ext cx="4381930" cy="2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373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3782F8B-EF35-443D-B156-4C49FE42DC9E}"/>
              </a:ext>
            </a:extLst>
          </p:cNvPr>
          <p:cNvSpPr txBox="1">
            <a:spLocks/>
          </p:cNvSpPr>
          <p:nvPr/>
        </p:nvSpPr>
        <p:spPr>
          <a:xfrm>
            <a:off x="99392" y="954578"/>
            <a:ext cx="11821365" cy="56060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16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Question 1 – Data</a:t>
            </a:r>
            <a:r>
              <a:rPr lang="th-TH" sz="16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</a:t>
            </a:r>
            <a:r>
              <a:rPr lang="en-US" sz="16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Pipeline Design</a:t>
            </a:r>
          </a:p>
          <a:p>
            <a:pPr>
              <a:lnSpc>
                <a:spcPct val="160000"/>
              </a:lnSpc>
            </a:pPr>
            <a:r>
              <a:rPr lang="en-US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1.1 Thought Process From Requirement - </a:t>
            </a:r>
            <a:r>
              <a:rPr lang="th-TH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การตีความต้องการจากโจทย์ที่ได้รับ</a:t>
            </a:r>
          </a:p>
          <a:p>
            <a:pPr>
              <a:lnSpc>
                <a:spcPct val="160000"/>
              </a:lnSpc>
            </a:pPr>
            <a:r>
              <a:rPr lang="en-US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1.2 Design Solution From Thought Process –</a:t>
            </a:r>
            <a:r>
              <a:rPr lang="th-TH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การออกแบบวิธีแก้ปัญหาจากการตีความ</a:t>
            </a:r>
          </a:p>
          <a:p>
            <a:pPr>
              <a:lnSpc>
                <a:spcPct val="160000"/>
              </a:lnSpc>
            </a:pPr>
            <a:r>
              <a:rPr lang="en-US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1.3 Implementation From Design - </a:t>
            </a:r>
            <a:r>
              <a:rPr lang="th-TH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การดำเนินการจริงหลังการออกแบบ</a:t>
            </a:r>
          </a:p>
          <a:p>
            <a:pPr>
              <a:lnSpc>
                <a:spcPct val="160000"/>
              </a:lnSpc>
            </a:pPr>
            <a:endParaRPr lang="en-US" sz="1600" b="1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6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Question 2 – Text Sanitizer</a:t>
            </a:r>
          </a:p>
          <a:p>
            <a:pPr>
              <a:lnSpc>
                <a:spcPct val="160000"/>
              </a:lnSpc>
            </a:pPr>
            <a:r>
              <a:rPr lang="en-US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2.1 Thought Process From Requirement - </a:t>
            </a:r>
            <a:r>
              <a:rPr lang="th-TH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การตีความต้องการจากโจทย์ที่ได้รับ</a:t>
            </a:r>
          </a:p>
          <a:p>
            <a:pPr>
              <a:lnSpc>
                <a:spcPct val="160000"/>
              </a:lnSpc>
            </a:pPr>
            <a:r>
              <a:rPr lang="en-US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2.2 Design Solution From Thought Process –</a:t>
            </a:r>
            <a:r>
              <a:rPr lang="th-TH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การออกแบบวิธีแก้ปัญหาจากการตีความ</a:t>
            </a:r>
          </a:p>
          <a:p>
            <a:pPr>
              <a:lnSpc>
                <a:spcPct val="160000"/>
              </a:lnSpc>
            </a:pPr>
            <a:r>
              <a:rPr lang="en-US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2.3 Implementation From Design – </a:t>
            </a:r>
            <a:r>
              <a:rPr lang="th-TH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การดำเนินการจริงหลังการออกแบบ</a:t>
            </a:r>
          </a:p>
          <a:p>
            <a:pPr>
              <a:lnSpc>
                <a:spcPct val="160000"/>
              </a:lnSpc>
            </a:pPr>
            <a:endParaRPr lang="th-TH" sz="16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6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Question 3 – SQL</a:t>
            </a:r>
          </a:p>
          <a:p>
            <a:pPr>
              <a:lnSpc>
                <a:spcPct val="160000"/>
              </a:lnSpc>
            </a:pPr>
            <a:r>
              <a:rPr lang="en-US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3.1 Thought Process From Requirement - </a:t>
            </a:r>
            <a:r>
              <a:rPr lang="th-TH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การตีความต้องการจากโจทย์ที่ได้รับ</a:t>
            </a:r>
          </a:p>
          <a:p>
            <a:pPr>
              <a:lnSpc>
                <a:spcPct val="160000"/>
              </a:lnSpc>
            </a:pPr>
            <a:r>
              <a:rPr lang="en-US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3.2 Design Solution From Thought Process –</a:t>
            </a:r>
            <a:r>
              <a:rPr lang="th-TH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การออกแบบวิธีแก้ปัญหาจากการตีความ</a:t>
            </a:r>
          </a:p>
          <a:p>
            <a:pPr>
              <a:lnSpc>
                <a:spcPct val="160000"/>
              </a:lnSpc>
            </a:pPr>
            <a:r>
              <a:rPr lang="en-US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3.3 Implementation From Design - </a:t>
            </a:r>
            <a:r>
              <a:rPr lang="th-TH" sz="16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การดำเนินการจริงหลังการออกแบบ</a:t>
            </a:r>
          </a:p>
          <a:p>
            <a:pPr>
              <a:lnSpc>
                <a:spcPct val="160000"/>
              </a:lnSpc>
            </a:pPr>
            <a:endParaRPr lang="th-TH" sz="16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endParaRPr lang="en-US" sz="1600" b="1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D8775D-E023-4797-A7F4-1574685D6AF9}"/>
              </a:ext>
            </a:extLst>
          </p:cNvPr>
          <p:cNvSpPr/>
          <p:nvPr/>
        </p:nvSpPr>
        <p:spPr>
          <a:xfrm>
            <a:off x="0" y="-1562"/>
            <a:ext cx="12192000" cy="713516"/>
          </a:xfrm>
          <a:prstGeom prst="rect">
            <a:avLst/>
          </a:prstGeom>
          <a:solidFill>
            <a:srgbClr val="19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87C0C-BB7F-4BB0-8F0E-500BDBE3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" y="143409"/>
            <a:ext cx="11845257" cy="50704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Content – </a:t>
            </a:r>
            <a:r>
              <a:rPr lang="th-TH" sz="2400" b="1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สารบัญของเอกสารตัวนี้</a:t>
            </a:r>
          </a:p>
        </p:txBody>
      </p:sp>
    </p:spTree>
    <p:extLst>
      <p:ext uri="{BB962C8B-B14F-4D97-AF65-F5344CB8AC3E}">
        <p14:creationId xmlns:p14="http://schemas.microsoft.com/office/powerpoint/2010/main" val="400429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C4ECE-BD24-4EEB-8387-DC1B1FDE1618}"/>
              </a:ext>
            </a:extLst>
          </p:cNvPr>
          <p:cNvSpPr txBox="1"/>
          <p:nvPr/>
        </p:nvSpPr>
        <p:spPr>
          <a:xfrm>
            <a:off x="-56254" y="36157"/>
            <a:ext cx="808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Previous Progress &amp; Next Step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84738-3D70-4BE9-B351-CF7D060463C0}"/>
              </a:ext>
            </a:extLst>
          </p:cNvPr>
          <p:cNvSpPr/>
          <p:nvPr/>
        </p:nvSpPr>
        <p:spPr>
          <a:xfrm>
            <a:off x="0" y="-1562"/>
            <a:ext cx="12192000" cy="713516"/>
          </a:xfrm>
          <a:prstGeom prst="rect">
            <a:avLst/>
          </a:prstGeom>
          <a:solidFill>
            <a:srgbClr val="19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0672D9E-F6BD-45B9-B1BA-952235B9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" y="107549"/>
            <a:ext cx="11845257" cy="5070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Question 1 : Data Pipeline Design</a:t>
            </a:r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Thought Process From Requirement</a:t>
            </a:r>
            <a:endParaRPr lang="th-TH" sz="2400" b="1" dirty="0">
              <a:solidFill>
                <a:schemeClr val="bg1"/>
              </a:solidFill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82EEC2-088F-43EB-AECF-EAF0BEA8311B}"/>
              </a:ext>
            </a:extLst>
          </p:cNvPr>
          <p:cNvSpPr txBox="1">
            <a:spLocks/>
          </p:cNvSpPr>
          <p:nvPr/>
        </p:nvSpPr>
        <p:spPr>
          <a:xfrm>
            <a:off x="30233" y="700438"/>
            <a:ext cx="12300587" cy="3467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Assumption – </a:t>
            </a:r>
            <a:r>
              <a:rPr lang="th-TH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จากโจทย์ที่ได้รับมานั้นทางผมจะขออนุญาตสร้างสถานการณ์สมมุติขึ้นมาดังนี้</a:t>
            </a:r>
            <a:endParaRPr lang="en-US" sz="1400" b="1" u="sng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1.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ณ บริษัทเอกชนแห่งหนึ่งมีแผนกำลังจะ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Implement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โครงการ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Big Data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เนื่องจากภายในองค์กรนั้นมีข้อมูลจากส่วนงานต่างๆจำนวนมหาศาล </a:t>
            </a:r>
            <a:endParaRPr lang="en-US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 /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หลากหลายแหล่งที่มา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/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หลายหลายประเภทของข้อมูล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/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มีความถี่ในการส่งข้อมูลมีหลากหลายตั้งแต่แบบ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Real – Time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ไปจนถึง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Schedule</a:t>
            </a:r>
            <a:endParaRPr lang="th-TH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2.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ทางผู้บริหารมีความเห็นตรงกันว่าจะแบ่งโครงการ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Big Data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ออกเป็น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Phase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ย่อยๆหลายๆ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Phase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โดยที่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Phase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แรกของโครงการนั้นจะเริ่ม</a:t>
            </a:r>
          </a:p>
          <a:p>
            <a:pPr>
              <a:lnSpc>
                <a:spcPct val="160000"/>
              </a:lnSpc>
            </a:pP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 จัดการกับข้อมูลบางประเภทที่มีความถี่ในการส่งข้อมูลเป็นแบบ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Schedule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ไปก่อนเพื่อนำร่องโครงการและเพื่อเป็นการประเมินความคุ้มทุนเพื่อ</a:t>
            </a:r>
          </a:p>
          <a:p>
            <a:pPr>
              <a:lnSpc>
                <a:spcPct val="160000"/>
              </a:lnSpc>
            </a:pP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 ตัดสินใจว่าจะดำเนินโครงการใน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Phase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ถัดๆไปต่อหรือไม่</a:t>
            </a:r>
            <a:endParaRPr lang="th-TH" sz="1400" b="1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3.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ในส่วนของ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 Flow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ที่ทางองค์กรนั้นจะตัดสินใจนำมาใช้ในโครงการ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Phase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แรกอย่างแน่นอน คือ จะยิงข้อมูลจาก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IoT / API (JSON File)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 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เข้าสู่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Mongo DB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เพื่อเป็นแหล่งต้นทางในการไปใช้ร่วมกับ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Tools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อื่นๆต่อไปจนสุดท้ายปลายทางไปออกที่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Google Big Query (Analytics Engine)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4.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ด้วยเหตุนี้เองทางผู้บริหารจึงได้มอบหมายงานให้แก่ทีม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 Engineer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และส่วนงานที่เกี่ยวข้องในการช่วยออกแบบ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 Architect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ส่วนที่เหลือ</a:t>
            </a:r>
          </a:p>
          <a:p>
            <a:pPr>
              <a:lnSpc>
                <a:spcPct val="160000"/>
              </a:lnSpc>
            </a:pP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  โดยมี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Architecture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ต้นแบบมาให้ดังนี้</a:t>
            </a:r>
            <a:endParaRPr lang="en-US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endParaRPr lang="th-TH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endParaRPr lang="en-US" sz="1400" b="1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8190AA-12D4-489D-9651-F64FE4267CCE}"/>
              </a:ext>
            </a:extLst>
          </p:cNvPr>
          <p:cNvGrpSpPr/>
          <p:nvPr/>
        </p:nvGrpSpPr>
        <p:grpSpPr>
          <a:xfrm>
            <a:off x="636172" y="4381883"/>
            <a:ext cx="10881264" cy="2398958"/>
            <a:chOff x="1134112" y="4381883"/>
            <a:chExt cx="10881264" cy="239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B65C55-B549-412B-9886-1E87451F2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2872" y="4381883"/>
              <a:ext cx="8312504" cy="2368568"/>
            </a:xfrm>
            <a:prstGeom prst="rect">
              <a:avLst/>
            </a:prstGeom>
          </p:spPr>
        </p:pic>
        <p:pic>
          <p:nvPicPr>
            <p:cNvPr id="1026" name="Picture 2" descr="MongoDB Connector | Low-Code MongoDB Integration | Cyclr">
              <a:extLst>
                <a:ext uri="{FF2B5EF4-FFF2-40B4-BE49-F238E27FC236}">
                  <a16:creationId xmlns:a16="http://schemas.microsoft.com/office/drawing/2014/main" id="{D37B2C7F-99B3-4FD3-9319-9940189962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601"/>
            <a:stretch/>
          </p:blipFill>
          <p:spPr bwMode="auto">
            <a:xfrm>
              <a:off x="3997386" y="5088521"/>
              <a:ext cx="978295" cy="84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532ECB-DC07-4D05-9EDC-3F7B19BC9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15065" y="5141078"/>
              <a:ext cx="819050" cy="873653"/>
            </a:xfrm>
            <a:prstGeom prst="rect">
              <a:avLst/>
            </a:prstGeom>
          </p:spPr>
        </p:pic>
        <p:pic>
          <p:nvPicPr>
            <p:cNvPr id="2" name="Picture 2" descr="NodeMCU Lua V3 ESP8266 with CH340C">
              <a:extLst>
                <a:ext uri="{FF2B5EF4-FFF2-40B4-BE49-F238E27FC236}">
                  <a16:creationId xmlns:a16="http://schemas.microsoft.com/office/drawing/2014/main" id="{1B9AA54B-F047-4517-82A7-D18AC8F00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613" y="4524185"/>
              <a:ext cx="969261" cy="969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he Benefits of Using JSON API | Nordic APIs |">
              <a:extLst>
                <a:ext uri="{FF2B5EF4-FFF2-40B4-BE49-F238E27FC236}">
                  <a16:creationId xmlns:a16="http://schemas.microsoft.com/office/drawing/2014/main" id="{337C0D93-1A7B-4DD9-8358-44A6BB462A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112" y="5918057"/>
              <a:ext cx="1150378" cy="862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351E025-EE60-4DAF-A309-3DDE27426B04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2219874" y="5008816"/>
              <a:ext cx="1482998" cy="5573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ADFD789-3918-4963-A452-69EC1563ADB2}"/>
                </a:ext>
              </a:extLst>
            </p:cNvPr>
            <p:cNvCxnSpPr>
              <a:stCxn id="1028" idx="3"/>
              <a:endCxn id="3" idx="1"/>
            </p:cNvCxnSpPr>
            <p:nvPr/>
          </p:nvCxnSpPr>
          <p:spPr>
            <a:xfrm flipV="1">
              <a:off x="2284490" y="5566167"/>
              <a:ext cx="1418382" cy="783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01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C4ECE-BD24-4EEB-8387-DC1B1FDE1618}"/>
              </a:ext>
            </a:extLst>
          </p:cNvPr>
          <p:cNvSpPr txBox="1"/>
          <p:nvPr/>
        </p:nvSpPr>
        <p:spPr>
          <a:xfrm>
            <a:off x="-56254" y="36157"/>
            <a:ext cx="808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Previous Progress &amp; Next Step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84738-3D70-4BE9-B351-CF7D060463C0}"/>
              </a:ext>
            </a:extLst>
          </p:cNvPr>
          <p:cNvSpPr/>
          <p:nvPr/>
        </p:nvSpPr>
        <p:spPr>
          <a:xfrm>
            <a:off x="0" y="-1562"/>
            <a:ext cx="12192000" cy="713516"/>
          </a:xfrm>
          <a:prstGeom prst="rect">
            <a:avLst/>
          </a:prstGeom>
          <a:solidFill>
            <a:srgbClr val="19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0672D9E-F6BD-45B9-B1BA-952235B9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" y="107549"/>
            <a:ext cx="11845257" cy="5070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Question 1 : Data Pipeline Design</a:t>
            </a:r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Design Solution From Thought Process</a:t>
            </a:r>
            <a:endParaRPr lang="th-TH" sz="2400" b="1" dirty="0">
              <a:solidFill>
                <a:schemeClr val="bg1"/>
              </a:solidFill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A1471C-7A49-4B01-87D9-4332C431625E}"/>
              </a:ext>
            </a:extLst>
          </p:cNvPr>
          <p:cNvSpPr/>
          <p:nvPr/>
        </p:nvSpPr>
        <p:spPr>
          <a:xfrm>
            <a:off x="75499" y="914400"/>
            <a:ext cx="2965061" cy="56584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DATA SOURCE</a:t>
            </a:r>
          </a:p>
        </p:txBody>
      </p:sp>
      <p:pic>
        <p:nvPicPr>
          <p:cNvPr id="11" name="Picture 2" descr="NodeMCU Lua V3 ESP8266 with CH340C">
            <a:extLst>
              <a:ext uri="{FF2B5EF4-FFF2-40B4-BE49-F238E27FC236}">
                <a16:creationId xmlns:a16="http://schemas.microsoft.com/office/drawing/2014/main" id="{A9B044F8-FA1B-45D0-A66B-006261603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86" y="2758760"/>
            <a:ext cx="969261" cy="96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The Benefits of Using JSON API | Nordic APIs |">
            <a:extLst>
              <a:ext uri="{FF2B5EF4-FFF2-40B4-BE49-F238E27FC236}">
                <a16:creationId xmlns:a16="http://schemas.microsoft.com/office/drawing/2014/main" id="{92C23E1B-742D-457D-9FB9-761FBB65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85" y="4152632"/>
            <a:ext cx="1150378" cy="86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4D73E0-D20B-4327-ACB7-7D99316D6343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1233047" y="3243391"/>
            <a:ext cx="921688" cy="528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5B9868-5B79-4EA0-AF67-1ADA2F84EAEC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1297663" y="3772066"/>
            <a:ext cx="857072" cy="811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902CE3C-42C2-449C-82A6-FD10943BF506}"/>
              </a:ext>
            </a:extLst>
          </p:cNvPr>
          <p:cNvSpPr/>
          <p:nvPr/>
        </p:nvSpPr>
        <p:spPr>
          <a:xfrm>
            <a:off x="3632125" y="914400"/>
            <a:ext cx="1636991" cy="56584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INGEST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(EXTRACT)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9586DB-F317-4C24-A1EC-79D56877F22F}"/>
              </a:ext>
            </a:extLst>
          </p:cNvPr>
          <p:cNvSpPr/>
          <p:nvPr/>
        </p:nvSpPr>
        <p:spPr>
          <a:xfrm>
            <a:off x="201224" y="5417806"/>
            <a:ext cx="2713610" cy="10191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Dirty</a:t>
            </a:r>
          </a:p>
          <a:p>
            <a:endParaRPr lang="en-US" sz="1200" dirty="0">
              <a:solidFill>
                <a:schemeClr val="tx1"/>
              </a:solidFill>
              <a:latin typeface="FC Iconic Regular" panose="020B0500040200020003" pitchFamily="34" charset="-34"/>
              <a:cs typeface="FC Iconic Regular" panose="020B0500040200020003" pitchFamily="34" charset="-34"/>
            </a:endParaRPr>
          </a:p>
          <a:p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Data Structure : Semi - Structured</a:t>
            </a:r>
          </a:p>
          <a:p>
            <a:endParaRPr lang="en-US" sz="1200" dirty="0">
              <a:solidFill>
                <a:schemeClr val="tx1"/>
              </a:solidFill>
              <a:latin typeface="FC Iconic Regular" panose="020B0500040200020003" pitchFamily="34" charset="-34"/>
              <a:cs typeface="FC Iconic Regular" panose="020B0500040200020003" pitchFamily="34" charset="-34"/>
            </a:endParaRPr>
          </a:p>
          <a:p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Denormalized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E23903-890B-47F6-A06A-BE5BD6031D6A}"/>
              </a:ext>
            </a:extLst>
          </p:cNvPr>
          <p:cNvSpPr/>
          <p:nvPr/>
        </p:nvSpPr>
        <p:spPr>
          <a:xfrm>
            <a:off x="5838116" y="912894"/>
            <a:ext cx="1826053" cy="56584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TRANSFORM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(TRANSFORM)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4F81FA-A953-4694-BA5E-FE6B0A4EFE23}"/>
              </a:ext>
            </a:extLst>
          </p:cNvPr>
          <p:cNvSpPr/>
          <p:nvPr/>
        </p:nvSpPr>
        <p:spPr>
          <a:xfrm>
            <a:off x="8180852" y="914400"/>
            <a:ext cx="2073696" cy="56584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STORE (LOAD)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98CB20-3552-4DD1-A4F0-407097F18A11}"/>
              </a:ext>
            </a:extLst>
          </p:cNvPr>
          <p:cNvSpPr/>
          <p:nvPr/>
        </p:nvSpPr>
        <p:spPr>
          <a:xfrm>
            <a:off x="10575905" y="912894"/>
            <a:ext cx="1568371" cy="56584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ANALYTICS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1232CD-FF5E-437D-BA6A-9585B980C1EA}"/>
              </a:ext>
            </a:extLst>
          </p:cNvPr>
          <p:cNvSpPr/>
          <p:nvPr/>
        </p:nvSpPr>
        <p:spPr>
          <a:xfrm>
            <a:off x="3726174" y="2422663"/>
            <a:ext cx="1448892" cy="6464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Transactional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4ECB3C-4CEF-483B-863B-C082C1A51C9F}"/>
              </a:ext>
            </a:extLst>
          </p:cNvPr>
          <p:cNvSpPr/>
          <p:nvPr/>
        </p:nvSpPr>
        <p:spPr>
          <a:xfrm>
            <a:off x="3726174" y="4217205"/>
            <a:ext cx="1448892" cy="6464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Master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3FED69-DF74-4569-AFB9-22C9AEC28936}"/>
              </a:ext>
            </a:extLst>
          </p:cNvPr>
          <p:cNvSpPr/>
          <p:nvPr/>
        </p:nvSpPr>
        <p:spPr>
          <a:xfrm>
            <a:off x="6024245" y="2015997"/>
            <a:ext cx="1448892" cy="14582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Transactional </a:t>
            </a:r>
          </a:p>
          <a:p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 Data Cleansing</a:t>
            </a:r>
          </a:p>
          <a:p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</a:t>
            </a:r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Format Adjust</a:t>
            </a:r>
            <a:endParaRPr lang="en-US" sz="1600" b="1" dirty="0">
              <a:solidFill>
                <a:schemeClr val="tx1"/>
              </a:solidFill>
              <a:latin typeface="FC Iconic Regular" panose="020B0500040200020003" pitchFamily="34" charset="-34"/>
              <a:cs typeface="FC Iconic Regular" panose="020B0500040200020003" pitchFamily="34" charset="-34"/>
            </a:endParaRPr>
          </a:p>
          <a:p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   From Semi To</a:t>
            </a:r>
          </a:p>
          <a:p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   Structured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051305-BE1B-4FAB-920B-805DB30DE6EC}"/>
              </a:ext>
            </a:extLst>
          </p:cNvPr>
          <p:cNvSpPr/>
          <p:nvPr/>
        </p:nvSpPr>
        <p:spPr>
          <a:xfrm>
            <a:off x="6022737" y="3816130"/>
            <a:ext cx="1448892" cy="14582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DATA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Master </a:t>
            </a:r>
          </a:p>
          <a:p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 Data Cleansing</a:t>
            </a:r>
          </a:p>
          <a:p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</a:t>
            </a:r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Format Adjust</a:t>
            </a:r>
            <a:endParaRPr lang="en-US" sz="1600" b="1" dirty="0">
              <a:solidFill>
                <a:schemeClr val="tx1"/>
              </a:solidFill>
              <a:latin typeface="FC Iconic Regular" panose="020B0500040200020003" pitchFamily="34" charset="-34"/>
              <a:cs typeface="FC Iconic Regular" panose="020B0500040200020003" pitchFamily="34" charset="-34"/>
            </a:endParaRPr>
          </a:p>
          <a:p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   From Semi To</a:t>
            </a:r>
          </a:p>
          <a:p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   Structured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7B1C62-90E4-40FB-906A-4C41EE8A5F3E}"/>
              </a:ext>
            </a:extLst>
          </p:cNvPr>
          <p:cNvSpPr/>
          <p:nvPr/>
        </p:nvSpPr>
        <p:spPr>
          <a:xfrm>
            <a:off x="8380602" y="3044632"/>
            <a:ext cx="1725642" cy="11789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Relational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Database </a:t>
            </a:r>
          </a:p>
          <a:p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 Structured Data</a:t>
            </a:r>
          </a:p>
          <a:p>
            <a:r>
              <a:rPr lang="en-US" sz="16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</a:t>
            </a:r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Normalized Schema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93C821-69D5-4F99-8E30-1A4A631ED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4117" y="3070494"/>
            <a:ext cx="1000125" cy="113347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566D3FB-BFB0-4C9A-8985-E7EC374376D7}"/>
              </a:ext>
            </a:extLst>
          </p:cNvPr>
          <p:cNvSpPr/>
          <p:nvPr/>
        </p:nvSpPr>
        <p:spPr>
          <a:xfrm>
            <a:off x="10539693" y="5538071"/>
            <a:ext cx="1725642" cy="62431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Structured Data</a:t>
            </a:r>
          </a:p>
          <a:p>
            <a:endParaRPr lang="en-US" sz="1200" dirty="0">
              <a:solidFill>
                <a:schemeClr val="tx1"/>
              </a:solidFill>
              <a:latin typeface="FC Iconic Regular" panose="020B0500040200020003" pitchFamily="34" charset="-34"/>
              <a:cs typeface="FC Iconic Regular" panose="020B0500040200020003" pitchFamily="34" charset="-34"/>
            </a:endParaRPr>
          </a:p>
          <a:p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Ready For Analytics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2F6291-0A75-4C72-A859-F415AF2CB0D4}"/>
              </a:ext>
            </a:extLst>
          </p:cNvPr>
          <p:cNvCxnSpPr>
            <a:stCxn id="6" idx="3"/>
            <a:endCxn id="26" idx="1"/>
          </p:cNvCxnSpPr>
          <p:nvPr/>
        </p:nvCxnSpPr>
        <p:spPr>
          <a:xfrm flipV="1">
            <a:off x="3040560" y="2745894"/>
            <a:ext cx="685614" cy="997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F280B7-35C8-4614-AE37-C71D96C776C2}"/>
              </a:ext>
            </a:extLst>
          </p:cNvPr>
          <p:cNvCxnSpPr>
            <a:stCxn id="6" idx="3"/>
            <a:endCxn id="27" idx="1"/>
          </p:cNvCxnSpPr>
          <p:nvPr/>
        </p:nvCxnSpPr>
        <p:spPr>
          <a:xfrm>
            <a:off x="3040560" y="3743607"/>
            <a:ext cx="685614" cy="796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C81CA5-3C60-4132-9884-768D055FDAAC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5175066" y="2745132"/>
            <a:ext cx="849179" cy="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31FC77-46C6-4F18-A68D-1B46E6321081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>
            <a:off x="5175066" y="4540436"/>
            <a:ext cx="847671" cy="4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62D4-2817-4949-BB64-C5AA437AF25D}"/>
              </a:ext>
            </a:extLst>
          </p:cNvPr>
          <p:cNvCxnSpPr>
            <a:stCxn id="28" idx="3"/>
            <a:endCxn id="33" idx="1"/>
          </p:cNvCxnSpPr>
          <p:nvPr/>
        </p:nvCxnSpPr>
        <p:spPr>
          <a:xfrm>
            <a:off x="7473137" y="2745132"/>
            <a:ext cx="907465" cy="888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8C59DD-D824-4761-BACE-EAB3D764FF86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 flipV="1">
            <a:off x="7471629" y="3634085"/>
            <a:ext cx="908973" cy="911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C02F58-3594-4CCA-909C-BCE4CFEBB4B0}"/>
              </a:ext>
            </a:extLst>
          </p:cNvPr>
          <p:cNvCxnSpPr>
            <a:stCxn id="33" idx="3"/>
            <a:endCxn id="18" idx="1"/>
          </p:cNvCxnSpPr>
          <p:nvPr/>
        </p:nvCxnSpPr>
        <p:spPr>
          <a:xfrm>
            <a:off x="10106244" y="3634085"/>
            <a:ext cx="767873" cy="3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FB7E412-7DFB-41AA-98C5-AEAF237C8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4735" y="3326926"/>
            <a:ext cx="821209" cy="89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5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C4ECE-BD24-4EEB-8387-DC1B1FDE1618}"/>
              </a:ext>
            </a:extLst>
          </p:cNvPr>
          <p:cNvSpPr txBox="1"/>
          <p:nvPr/>
        </p:nvSpPr>
        <p:spPr>
          <a:xfrm>
            <a:off x="-56254" y="36157"/>
            <a:ext cx="808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Previous Progress &amp; Next Step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84738-3D70-4BE9-B351-CF7D060463C0}"/>
              </a:ext>
            </a:extLst>
          </p:cNvPr>
          <p:cNvSpPr/>
          <p:nvPr/>
        </p:nvSpPr>
        <p:spPr>
          <a:xfrm>
            <a:off x="0" y="-1562"/>
            <a:ext cx="12192000" cy="713516"/>
          </a:xfrm>
          <a:prstGeom prst="rect">
            <a:avLst/>
          </a:prstGeom>
          <a:solidFill>
            <a:srgbClr val="19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0672D9E-F6BD-45B9-B1BA-952235B9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" y="107549"/>
            <a:ext cx="11845257" cy="5070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Question 1 : Data Pipeline Design</a:t>
            </a:r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Implementation From Design</a:t>
            </a:r>
            <a:endParaRPr lang="th-TH" sz="2400" b="1" dirty="0">
              <a:solidFill>
                <a:schemeClr val="bg1"/>
              </a:solidFill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EBB42-AAE2-4050-A6E0-59759EA9BE21}"/>
              </a:ext>
            </a:extLst>
          </p:cNvPr>
          <p:cNvSpPr/>
          <p:nvPr/>
        </p:nvSpPr>
        <p:spPr>
          <a:xfrm>
            <a:off x="75499" y="914400"/>
            <a:ext cx="2965061" cy="56584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DATA SOURCE</a:t>
            </a:r>
          </a:p>
        </p:txBody>
      </p:sp>
      <p:pic>
        <p:nvPicPr>
          <p:cNvPr id="7" name="Picture 2" descr="NodeMCU Lua V3 ESP8266 with CH340C">
            <a:extLst>
              <a:ext uri="{FF2B5EF4-FFF2-40B4-BE49-F238E27FC236}">
                <a16:creationId xmlns:a16="http://schemas.microsoft.com/office/drawing/2014/main" id="{91C1E209-6F0D-4375-AC63-930C87FF5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86" y="2758760"/>
            <a:ext cx="969261" cy="96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he Benefits of Using JSON API | Nordic APIs |">
            <a:extLst>
              <a:ext uri="{FF2B5EF4-FFF2-40B4-BE49-F238E27FC236}">
                <a16:creationId xmlns:a16="http://schemas.microsoft.com/office/drawing/2014/main" id="{B95342C3-B7D4-4FE6-876D-880EBB114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85" y="4152632"/>
            <a:ext cx="1150378" cy="86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43DE17-028C-454B-AF60-93D451677BCE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1233047" y="3243391"/>
            <a:ext cx="921688" cy="5964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166C2-FEC1-4EAF-866D-0B0D4BFFF05D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1297663" y="3839796"/>
            <a:ext cx="857072" cy="744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DDBC185-B51D-4434-8FE7-E4B12AE43E86}"/>
              </a:ext>
            </a:extLst>
          </p:cNvPr>
          <p:cNvSpPr/>
          <p:nvPr/>
        </p:nvSpPr>
        <p:spPr>
          <a:xfrm>
            <a:off x="3686445" y="914400"/>
            <a:ext cx="1636991" cy="56584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INGEST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(EXTRACT)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273DEE-71C7-4D8E-A8EB-C45E9E2EA55B}"/>
              </a:ext>
            </a:extLst>
          </p:cNvPr>
          <p:cNvSpPr/>
          <p:nvPr/>
        </p:nvSpPr>
        <p:spPr>
          <a:xfrm>
            <a:off x="201224" y="5417806"/>
            <a:ext cx="2713610" cy="10191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Dirty</a:t>
            </a:r>
          </a:p>
          <a:p>
            <a:endParaRPr lang="en-US" sz="1200" dirty="0">
              <a:solidFill>
                <a:schemeClr val="tx1"/>
              </a:solidFill>
              <a:latin typeface="FC Iconic Regular" panose="020B0500040200020003" pitchFamily="34" charset="-34"/>
              <a:cs typeface="FC Iconic Regular" panose="020B0500040200020003" pitchFamily="34" charset="-34"/>
            </a:endParaRPr>
          </a:p>
          <a:p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Data Structure : Semi - Structured</a:t>
            </a:r>
          </a:p>
          <a:p>
            <a:endParaRPr lang="en-US" sz="1200" dirty="0">
              <a:solidFill>
                <a:schemeClr val="tx1"/>
              </a:solidFill>
              <a:latin typeface="FC Iconic Regular" panose="020B0500040200020003" pitchFamily="34" charset="-34"/>
              <a:cs typeface="FC Iconic Regular" panose="020B0500040200020003" pitchFamily="34" charset="-34"/>
            </a:endParaRPr>
          </a:p>
          <a:p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Denormalized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6469E4-FEC2-48B0-9E9B-A230B1961C6B}"/>
              </a:ext>
            </a:extLst>
          </p:cNvPr>
          <p:cNvSpPr/>
          <p:nvPr/>
        </p:nvSpPr>
        <p:spPr>
          <a:xfrm>
            <a:off x="5838116" y="912894"/>
            <a:ext cx="1826053" cy="56584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TRANSFORM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(TRANSFORM)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BA13E9-2328-45C6-9283-2A769CA7C07C}"/>
              </a:ext>
            </a:extLst>
          </p:cNvPr>
          <p:cNvSpPr/>
          <p:nvPr/>
        </p:nvSpPr>
        <p:spPr>
          <a:xfrm>
            <a:off x="8135586" y="914400"/>
            <a:ext cx="2073696" cy="56584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STORE (LOAD)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506FCE-16EC-45E8-89F7-8E3694E3C1D6}"/>
              </a:ext>
            </a:extLst>
          </p:cNvPr>
          <p:cNvSpPr/>
          <p:nvPr/>
        </p:nvSpPr>
        <p:spPr>
          <a:xfrm>
            <a:off x="10575905" y="912894"/>
            <a:ext cx="1568371" cy="56584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ANALYTICS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C563917-A0E4-4338-AAE9-1FFD42BB5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9688" y="3079543"/>
            <a:ext cx="1356814" cy="153772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5CACCC5-982A-401A-A6BD-1E31590967F9}"/>
              </a:ext>
            </a:extLst>
          </p:cNvPr>
          <p:cNvSpPr/>
          <p:nvPr/>
        </p:nvSpPr>
        <p:spPr>
          <a:xfrm>
            <a:off x="10539693" y="5538071"/>
            <a:ext cx="1725642" cy="62431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Structured Data</a:t>
            </a:r>
          </a:p>
          <a:p>
            <a:endParaRPr lang="en-US" sz="1200" dirty="0">
              <a:solidFill>
                <a:schemeClr val="tx1"/>
              </a:solidFill>
              <a:latin typeface="FC Iconic Regular" panose="020B0500040200020003" pitchFamily="34" charset="-34"/>
              <a:cs typeface="FC Iconic Regular" panose="020B0500040200020003" pitchFamily="34" charset="-34"/>
            </a:endParaRPr>
          </a:p>
          <a:p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Ready For Analytics</a:t>
            </a:r>
          </a:p>
        </p:txBody>
      </p:sp>
      <p:pic>
        <p:nvPicPr>
          <p:cNvPr id="2050" name="Picture 2" descr="Google Cloud Data &amp; Analytics – intelia | agility, authenticity, excellence.">
            <a:extLst>
              <a:ext uri="{FF2B5EF4-FFF2-40B4-BE49-F238E27FC236}">
                <a16:creationId xmlns:a16="http://schemas.microsoft.com/office/drawing/2014/main" id="{5EB6E681-BC16-41C6-8DE8-A656B22AF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t="4304" r="77054" b="38270"/>
          <a:stretch/>
        </p:blipFill>
        <p:spPr bwMode="auto">
          <a:xfrm>
            <a:off x="3832031" y="3238072"/>
            <a:ext cx="1346559" cy="121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Google Cloud Data &amp; Analytics – intelia | agility, authenticity, excellence.">
            <a:extLst>
              <a:ext uri="{FF2B5EF4-FFF2-40B4-BE49-F238E27FC236}">
                <a16:creationId xmlns:a16="http://schemas.microsoft.com/office/drawing/2014/main" id="{F93919DB-4481-4BB8-B835-C1417BED80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t="4304" r="77054" b="38270"/>
          <a:stretch/>
        </p:blipFill>
        <p:spPr bwMode="auto">
          <a:xfrm>
            <a:off x="6066733" y="3245619"/>
            <a:ext cx="1346559" cy="121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wnload Google Cloud Storage Logo in SVG Vector or PNG File Format -  Logo.wine">
            <a:extLst>
              <a:ext uri="{FF2B5EF4-FFF2-40B4-BE49-F238E27FC236}">
                <a16:creationId xmlns:a16="http://schemas.microsoft.com/office/drawing/2014/main" id="{BEDA840D-965A-4904-BA27-AB5EDBCC6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1" t="15974" r="24331" b="15511"/>
          <a:stretch/>
        </p:blipFill>
        <p:spPr bwMode="auto">
          <a:xfrm>
            <a:off x="8232310" y="2989017"/>
            <a:ext cx="1951036" cy="172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FAAC994-3AF3-42D9-96BB-D73DB09E75F1}"/>
              </a:ext>
            </a:extLst>
          </p:cNvPr>
          <p:cNvSpPr/>
          <p:nvPr/>
        </p:nvSpPr>
        <p:spPr>
          <a:xfrm>
            <a:off x="3898866" y="4382313"/>
            <a:ext cx="1213230" cy="62431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Google Cloud Data Fusion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5D255F-4191-4F36-984B-2E2C2EEDB1C6}"/>
              </a:ext>
            </a:extLst>
          </p:cNvPr>
          <p:cNvSpPr/>
          <p:nvPr/>
        </p:nvSpPr>
        <p:spPr>
          <a:xfrm>
            <a:off x="6124511" y="4398911"/>
            <a:ext cx="1213230" cy="62431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Google Cloud Data Fusion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EC27E1-2866-45A3-8CD5-DF3185668D2E}"/>
              </a:ext>
            </a:extLst>
          </p:cNvPr>
          <p:cNvSpPr/>
          <p:nvPr/>
        </p:nvSpPr>
        <p:spPr>
          <a:xfrm>
            <a:off x="8621758" y="4632800"/>
            <a:ext cx="1213230" cy="62431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Google Cloud Data Storage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662A03-7AD2-496F-9DEC-A0E947A28938}"/>
              </a:ext>
            </a:extLst>
          </p:cNvPr>
          <p:cNvCxnSpPr>
            <a:cxnSpLocks/>
            <a:stCxn id="5" idx="3"/>
            <a:endCxn id="2050" idx="1"/>
          </p:cNvCxnSpPr>
          <p:nvPr/>
        </p:nvCxnSpPr>
        <p:spPr>
          <a:xfrm>
            <a:off x="2926380" y="3839796"/>
            <a:ext cx="905651" cy="5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B3BD77-3795-4CF3-9035-5AD09F60CB7C}"/>
              </a:ext>
            </a:extLst>
          </p:cNvPr>
          <p:cNvCxnSpPr>
            <a:stCxn id="2050" idx="3"/>
            <a:endCxn id="32" idx="1"/>
          </p:cNvCxnSpPr>
          <p:nvPr/>
        </p:nvCxnSpPr>
        <p:spPr>
          <a:xfrm>
            <a:off x="5178590" y="3845566"/>
            <a:ext cx="888143" cy="7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14F93C-BCDF-4F08-828B-45910B0D01A5}"/>
              </a:ext>
            </a:extLst>
          </p:cNvPr>
          <p:cNvCxnSpPr>
            <a:stCxn id="32" idx="3"/>
            <a:endCxn id="2052" idx="1"/>
          </p:cNvCxnSpPr>
          <p:nvPr/>
        </p:nvCxnSpPr>
        <p:spPr>
          <a:xfrm flipV="1">
            <a:off x="7413292" y="3849096"/>
            <a:ext cx="819018" cy="4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EDB2BC-037E-4C74-A337-624909534AE8}"/>
              </a:ext>
            </a:extLst>
          </p:cNvPr>
          <p:cNvCxnSpPr>
            <a:cxnSpLocks/>
            <a:stCxn id="2052" idx="3"/>
            <a:endCxn id="21" idx="1"/>
          </p:cNvCxnSpPr>
          <p:nvPr/>
        </p:nvCxnSpPr>
        <p:spPr>
          <a:xfrm flipV="1">
            <a:off x="10183346" y="3848405"/>
            <a:ext cx="576342" cy="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FE376F5-921B-46ED-98EC-AAD09DB871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4735" y="3408404"/>
            <a:ext cx="771645" cy="86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2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C4ECE-BD24-4EEB-8387-DC1B1FDE1618}"/>
              </a:ext>
            </a:extLst>
          </p:cNvPr>
          <p:cNvSpPr txBox="1"/>
          <p:nvPr/>
        </p:nvSpPr>
        <p:spPr>
          <a:xfrm>
            <a:off x="-56254" y="36157"/>
            <a:ext cx="808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Previous Progress &amp; Next Step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84738-3D70-4BE9-B351-CF7D060463C0}"/>
              </a:ext>
            </a:extLst>
          </p:cNvPr>
          <p:cNvSpPr/>
          <p:nvPr/>
        </p:nvSpPr>
        <p:spPr>
          <a:xfrm>
            <a:off x="0" y="-1562"/>
            <a:ext cx="12192000" cy="713516"/>
          </a:xfrm>
          <a:prstGeom prst="rect">
            <a:avLst/>
          </a:prstGeom>
          <a:solidFill>
            <a:srgbClr val="19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0672D9E-F6BD-45B9-B1BA-952235B9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" y="107549"/>
            <a:ext cx="11845257" cy="5070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Question 2 : Text Sanitizer</a:t>
            </a:r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Thought Process From Requirement</a:t>
            </a:r>
            <a:endParaRPr lang="th-TH" sz="2400" b="1" dirty="0">
              <a:solidFill>
                <a:schemeClr val="bg1"/>
              </a:solidFill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9673F9-B225-496C-84F6-8FD87EBDAF7C}"/>
              </a:ext>
            </a:extLst>
          </p:cNvPr>
          <p:cNvSpPr txBox="1">
            <a:spLocks/>
          </p:cNvSpPr>
          <p:nvPr/>
        </p:nvSpPr>
        <p:spPr>
          <a:xfrm>
            <a:off x="75500" y="655174"/>
            <a:ext cx="10299771" cy="3932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Assumption – </a:t>
            </a:r>
            <a:r>
              <a:rPr lang="th-TH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จากโจทย์ที่ได้รับมานั้นทางผมจะขออนุญาตสร้างสถานการณ์สมมุติขึ้นมาดังนี้</a:t>
            </a:r>
            <a:endParaRPr lang="en-US" sz="1200" b="1" u="sng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1.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ทีม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 Scientist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ได้มีการร้องขอให้ทีม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 Engineer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ช่วยทำ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ETL Pipeline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สำหรับข้อมูลประเภท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เพื่อนำไปใช้ทำ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Model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หรือวิเคราะห์ต่อโดยอยากให้</a:t>
            </a:r>
            <a:endParaRPr lang="en-US" sz="12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Run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เป็น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Batch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ผ่าน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Command Line Interface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โดยจะส่งค่า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Arguments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ต่างๆผ่าน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CLI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Extract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ข้อมูล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จากแหล่งที่มาต่างๆ เช่น จาก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Text File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หรือ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Database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Transform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ข้อมูล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ที่สกัดมาโดยให้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Sanitize 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ดังนี้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: 1.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เปลี่ยนเป็นตัวพิมพ์เล็ก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2.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แทนที่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Tab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ด้วยคำว่า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“_” 3.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นับความถี่ของตัวอักษรแต่ละตัวใน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นั้นๆ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Load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ข้อมูล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ที่ได้รับการ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Transform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แล้วนั้นเข้าไปอยู่ใน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Text File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ตัวใหม่อีกไฟล์หนึ่ง</a:t>
            </a:r>
          </a:p>
          <a:p>
            <a:pPr>
              <a:lnSpc>
                <a:spcPct val="160000"/>
              </a:lnSpc>
            </a:pPr>
            <a:endParaRPr lang="th-TH" sz="12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2.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หลังจากทีม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 Engineer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ได้รับโจทย์จากทีม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 Scientist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แล้วจึงได้ทดลองทำโปรแกรมเพื่อนำไป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Demo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ให้ทีม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 Scientist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ดูโดยสามารถทำได้ดังนี้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รับ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Arguments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ซึ่งเป็นชื่อของ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Source File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ที่จะนำ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มา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Sanitize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และ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Target File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ที่จะเอาไว้เก็บ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Sanitized Text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ผ่าน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Command Line Interface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ให้โปรแกรมอ่านข้อมูล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ที่อยู่ใน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Source File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ทั้งหมดจากนั้นนำมาเก็บไว้ในตัวแปรเพื่อเตรียมทำการ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Sanitize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Sanitize 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ตามขั้นตอนดังต่อไปนี้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: 1.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เปลี่ยนเป็นตัวพิมพ์เล็ก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2.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แทนที่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Tab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ด้วยคำว่า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“_” 3.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นับความถี่ของตัวอักษรแต่ละตัวใน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นั้นๆ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แสดง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Output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ของ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ที่ผ่านการ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Sanitize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และ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Dictionary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ความถี่ของตัวอักษรแต่ละตัวใน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นั้นๆผ่าน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CLI Console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เก็บ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Text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ที่ผ่านการ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Sanitize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เข้าสู่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Target File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โดยถ้าหากยังไม่มี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Target File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อยู่ก่อนแล้วนั้นก็ให้โปรแกรมสร้างไฟล์ขึ้นมาใหม่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A62BB0-EDE9-4C57-9B93-353A4C0B4483}"/>
              </a:ext>
            </a:extLst>
          </p:cNvPr>
          <p:cNvSpPr/>
          <p:nvPr/>
        </p:nvSpPr>
        <p:spPr>
          <a:xfrm>
            <a:off x="6753543" y="5314911"/>
            <a:ext cx="2607398" cy="1390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textsanitizer.py</a:t>
            </a:r>
          </a:p>
          <a:p>
            <a:r>
              <a:rPr lang="en-US" sz="16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Read Source File</a:t>
            </a:r>
          </a:p>
          <a:p>
            <a:r>
              <a:rPr lang="en-US" sz="16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Sanitize Text</a:t>
            </a:r>
          </a:p>
          <a:p>
            <a:r>
              <a:rPr lang="en-US" sz="16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 Save To Target File</a:t>
            </a:r>
          </a:p>
          <a:p>
            <a:r>
              <a:rPr lang="en-US" sz="16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-</a:t>
            </a:r>
            <a:r>
              <a:rPr lang="th-TH" sz="16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Print Output To CLI</a:t>
            </a:r>
            <a:endParaRPr lang="th-TH" sz="1600" dirty="0">
              <a:solidFill>
                <a:schemeClr val="tx1"/>
              </a:solidFill>
              <a:latin typeface="FC Iconic Regular" panose="020B0500040200020003" pitchFamily="34" charset="-34"/>
              <a:cs typeface="FC Iconic Regular" panose="020B0500040200020003" pitchFamily="34" charset="-34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372780-75F2-44F2-8A34-F4BB6E840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459" y="5640947"/>
            <a:ext cx="1949041" cy="742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0F01E1-3B9D-451F-A36E-32F227DF6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0" y="5588135"/>
            <a:ext cx="2052064" cy="8382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9D1E3B-45BD-4550-8FD4-DB63E2388574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>
            <a:off x="2127564" y="6007235"/>
            <a:ext cx="8208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E1C6A5-04DB-4CD7-9725-65567A65013A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9360941" y="6010237"/>
            <a:ext cx="806518" cy="2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BE14B75-23C2-433B-8825-88DA3FAE11E3}"/>
              </a:ext>
            </a:extLst>
          </p:cNvPr>
          <p:cNvSpPr/>
          <p:nvPr/>
        </p:nvSpPr>
        <p:spPr>
          <a:xfrm>
            <a:off x="0" y="4642369"/>
            <a:ext cx="12192000" cy="21161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F64765-452A-4F14-ACB3-9A0EDA078447}"/>
              </a:ext>
            </a:extLst>
          </p:cNvPr>
          <p:cNvSpPr txBox="1"/>
          <p:nvPr/>
        </p:nvSpPr>
        <p:spPr>
          <a:xfrm>
            <a:off x="4909465" y="4726920"/>
            <a:ext cx="249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C Iconic Regular" panose="020B0500040200020003" pitchFamily="34" charset="-34"/>
                <a:cs typeface="FC Iconic Regular" panose="020B0500040200020003" pitchFamily="34" charset="-34"/>
              </a:rPr>
              <a:t>Application Flow</a:t>
            </a:r>
            <a:endParaRPr lang="th-TH" sz="2400" dirty="0">
              <a:latin typeface="FC Iconic Regular" panose="020B0500040200020003" pitchFamily="34" charset="-34"/>
              <a:cs typeface="FC Iconic Regular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8C6850-5AE2-424D-853F-7980F0AFA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369" y="5778635"/>
            <a:ext cx="2916914" cy="4572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8A2E1D-60E2-443B-94BE-A4E4A2882C89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5865283" y="6007235"/>
            <a:ext cx="888260" cy="30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25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C4ECE-BD24-4EEB-8387-DC1B1FDE1618}"/>
              </a:ext>
            </a:extLst>
          </p:cNvPr>
          <p:cNvSpPr txBox="1"/>
          <p:nvPr/>
        </p:nvSpPr>
        <p:spPr>
          <a:xfrm>
            <a:off x="-56254" y="36157"/>
            <a:ext cx="808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Previous Progress &amp; Next Step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84738-3D70-4BE9-B351-CF7D060463C0}"/>
              </a:ext>
            </a:extLst>
          </p:cNvPr>
          <p:cNvSpPr/>
          <p:nvPr/>
        </p:nvSpPr>
        <p:spPr>
          <a:xfrm>
            <a:off x="0" y="-1562"/>
            <a:ext cx="12192000" cy="713516"/>
          </a:xfrm>
          <a:prstGeom prst="rect">
            <a:avLst/>
          </a:prstGeom>
          <a:solidFill>
            <a:srgbClr val="19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0672D9E-F6BD-45B9-B1BA-952235B9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" y="107549"/>
            <a:ext cx="11845257" cy="5070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Question 2 : Text Sanitizer</a:t>
            </a:r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Design Solution From Thought Process</a:t>
            </a:r>
            <a:endParaRPr lang="th-TH" sz="2400" b="1" dirty="0">
              <a:solidFill>
                <a:schemeClr val="bg1"/>
              </a:solidFill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185B27-CF66-41AA-AF9F-E5B574793CE0}"/>
              </a:ext>
            </a:extLst>
          </p:cNvPr>
          <p:cNvGrpSpPr/>
          <p:nvPr/>
        </p:nvGrpSpPr>
        <p:grpSpPr>
          <a:xfrm>
            <a:off x="3349773" y="1027789"/>
            <a:ext cx="5622202" cy="5581238"/>
            <a:chOff x="3141552" y="1100215"/>
            <a:chExt cx="5622202" cy="55812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208D1C-3233-4CFF-AFB1-8EEBB823365F}"/>
                </a:ext>
              </a:extLst>
            </p:cNvPr>
            <p:cNvSpPr/>
            <p:nvPr/>
          </p:nvSpPr>
          <p:spPr>
            <a:xfrm>
              <a:off x="3141552" y="1100215"/>
              <a:ext cx="5622202" cy="55812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textsanitizer.py 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(Main Program : </a:t>
              </a:r>
              <a:r>
                <a:rPr lang="th-TH" sz="2000" b="1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รับ </a:t>
              </a:r>
              <a:r>
                <a:rPr lang="en-US" sz="2000" b="1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Arguments </a:t>
              </a:r>
              <a:r>
                <a:rPr lang="th-TH" sz="2000" b="1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จาก </a:t>
              </a:r>
              <a:r>
                <a:rPr lang="en-US" sz="2000" b="1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CLI)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CE7FEC-F5FE-4F60-9E3E-A2E05E35598E}"/>
                </a:ext>
              </a:extLst>
            </p:cNvPr>
            <p:cNvSpPr/>
            <p:nvPr/>
          </p:nvSpPr>
          <p:spPr>
            <a:xfrm>
              <a:off x="3286030" y="2229627"/>
              <a:ext cx="5333243" cy="5085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อ่าน </a:t>
              </a:r>
              <a:r>
                <a:rPr lang="en-US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Arguments </a:t>
              </a:r>
              <a:r>
                <a:rPr lang="th-TH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ชื่อไฟล์จาก </a:t>
              </a:r>
              <a:r>
                <a:rPr lang="en-US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CLI </a:t>
              </a:r>
              <a:r>
                <a:rPr lang="th-TH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จากนั้นจึงเก็บค่าไว้ที่ตัวแปร </a:t>
              </a:r>
              <a:r>
                <a:rPr lang="en-US" sz="1600" dirty="0" err="1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sourcefile</a:t>
              </a:r>
              <a:r>
                <a:rPr lang="en-US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 </a:t>
              </a:r>
              <a:r>
                <a:rPr lang="th-TH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และ </a:t>
              </a:r>
              <a:r>
                <a:rPr lang="en-US" sz="1600" dirty="0" err="1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targetfile</a:t>
              </a:r>
              <a:r>
                <a:rPr lang="en-US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 </a:t>
              </a:r>
              <a:r>
                <a:rPr lang="th-TH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เพื่อนำไปใช้อ่านข้อมูลใน </a:t>
              </a:r>
              <a:r>
                <a:rPr lang="en-US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Text File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D24472-1BEF-435A-9838-86C376A4F6F3}"/>
                </a:ext>
              </a:extLst>
            </p:cNvPr>
            <p:cNvSpPr/>
            <p:nvPr/>
          </p:nvSpPr>
          <p:spPr>
            <a:xfrm>
              <a:off x="3286030" y="3770452"/>
              <a:ext cx="5333243" cy="5085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อ่าน </a:t>
              </a:r>
              <a:r>
                <a:rPr lang="en-US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text </a:t>
              </a:r>
              <a:r>
                <a:rPr lang="th-TH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โดยการเปิด </a:t>
              </a:r>
              <a:r>
                <a:rPr lang="en-US" sz="1600" dirty="0" err="1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sourcefile</a:t>
              </a:r>
              <a:r>
                <a:rPr lang="en-US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 </a:t>
              </a:r>
              <a:r>
                <a:rPr lang="th-TH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จากนั้นจึงเก็บค่าไว้ที่ตัวแปรประเภท </a:t>
              </a:r>
              <a:r>
                <a:rPr lang="en-US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list</a:t>
              </a:r>
              <a:r>
                <a:rPr lang="th-TH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 ชื่อ </a:t>
              </a:r>
              <a:r>
                <a:rPr lang="en-US" sz="1600" dirty="0" err="1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sourcetext</a:t>
              </a:r>
              <a:r>
                <a:rPr lang="en-US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 </a:t>
              </a:r>
              <a:r>
                <a:rPr lang="th-TH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เพื่อนำไป </a:t>
              </a:r>
              <a:r>
                <a:rPr lang="en-US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sanitize </a:t>
              </a:r>
              <a:r>
                <a:rPr lang="th-TH" sz="16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และนับความถี่</a:t>
              </a:r>
              <a:endParaRPr lang="en-US" sz="16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122994-FCCC-48C6-83A9-F8A0DED4AD32}"/>
                </a:ext>
              </a:extLst>
            </p:cNvPr>
            <p:cNvSpPr/>
            <p:nvPr/>
          </p:nvSpPr>
          <p:spPr>
            <a:xfrm>
              <a:off x="3259240" y="5300467"/>
              <a:ext cx="5333244" cy="12043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For Loop Member 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ทุกตัวของ </a:t>
              </a:r>
              <a:r>
                <a:rPr lang="en-US" sz="1400" dirty="0" err="1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sourcetext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 โดยให้ทำคำสั่งดังนี้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- 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ใช้</a:t>
              </a:r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 Function : </a:t>
              </a:r>
              <a:r>
                <a:rPr lang="en-US" sz="1400" dirty="0" err="1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text_sanitization</a:t>
              </a:r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 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เพื่อ </a:t>
              </a:r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lowercase 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และ </a:t>
              </a:r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replace tab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- 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ใช้ </a:t>
              </a:r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Function : </a:t>
              </a:r>
              <a:r>
                <a:rPr lang="en-US" sz="1400" dirty="0" err="1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simple_statistic</a:t>
              </a:r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 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เพื่อนับความถี่ของตัวอักษรแต่ละตัว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-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Print text 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ก่อนและหลัง </a:t>
              </a:r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sanitize 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และความถี่ของตัวอักษรแต่ละตัว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-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 จากนั้นบันทึก </a:t>
              </a:r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text 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หลัง </a:t>
              </a:r>
              <a:r>
                <a:rPr lang="en-US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sanitize 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ลง </a:t>
              </a:r>
              <a:r>
                <a:rPr lang="en-US" sz="1400" dirty="0" err="1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targetfile</a:t>
              </a:r>
              <a:r>
                <a:rPr lang="th-TH" sz="1400" dirty="0">
                  <a:solidFill>
                    <a:schemeClr val="tx1"/>
                  </a:solidFill>
                  <a:latin typeface="FC Iconic Regular" panose="020B0500040200020003" pitchFamily="34" charset="-34"/>
                  <a:cs typeface="FC Iconic Regular" panose="020B0500040200020003" pitchFamily="34" charset="-34"/>
                </a:rPr>
                <a:t> ขึ้นบรรทัดใหม่ทุกครั้ง</a:t>
              </a:r>
              <a:endParaRPr lang="en-US" sz="1400" dirty="0">
                <a:solidFill>
                  <a:schemeClr val="tx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9B0E12-C008-4C32-B82F-F8B915CCEB44}"/>
              </a:ext>
            </a:extLst>
          </p:cNvPr>
          <p:cNvCxnSpPr>
            <a:cxnSpLocks/>
            <a:stCxn id="31" idx="3"/>
            <a:endCxn id="5" idx="1"/>
          </p:cNvCxnSpPr>
          <p:nvPr/>
        </p:nvCxnSpPr>
        <p:spPr>
          <a:xfrm>
            <a:off x="2048012" y="3814028"/>
            <a:ext cx="1301761" cy="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AE8523-B756-4BCA-AC0A-7E1BC5C0CCDB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>
            <a:off x="8971975" y="3818408"/>
            <a:ext cx="1181268" cy="31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155A60-E5E3-4EE4-9A76-8206F2FCD2B2}"/>
              </a:ext>
            </a:extLst>
          </p:cNvPr>
          <p:cNvGrpSpPr/>
          <p:nvPr/>
        </p:nvGrpSpPr>
        <p:grpSpPr>
          <a:xfrm>
            <a:off x="114437" y="2842478"/>
            <a:ext cx="1933575" cy="1676400"/>
            <a:chOff x="96515" y="3520375"/>
            <a:chExt cx="1933575" cy="16764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B425010-1D1B-4D37-9535-BCDA35AA4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515" y="3787075"/>
              <a:ext cx="1933575" cy="14097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188F961-254F-44EB-8A88-8AA4E226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064" y="3520375"/>
              <a:ext cx="1514475" cy="266700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E3B7218-C678-4776-9090-2A7E084F01E9}"/>
              </a:ext>
            </a:extLst>
          </p:cNvPr>
          <p:cNvSpPr txBox="1"/>
          <p:nvPr/>
        </p:nvSpPr>
        <p:spPr>
          <a:xfrm>
            <a:off x="363102" y="4518878"/>
            <a:ext cx="1484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C Iconic Regular" panose="020B0500040200020003" pitchFamily="34" charset="-34"/>
                <a:cs typeface="FC Iconic Regular" panose="020B0500040200020003" pitchFamily="34" charset="-34"/>
              </a:rPr>
              <a:t>CLI Input </a:t>
            </a:r>
          </a:p>
          <a:p>
            <a:pPr algn="ctr"/>
            <a:r>
              <a:rPr lang="en-US" sz="2000" dirty="0">
                <a:latin typeface="FC Iconic Regular" panose="020B0500040200020003" pitchFamily="34" charset="-34"/>
                <a:cs typeface="FC Iconic Regular" panose="020B0500040200020003" pitchFamily="34" charset="-34"/>
              </a:rPr>
              <a:t>Arguments</a:t>
            </a:r>
            <a:endParaRPr lang="th-TH" sz="2000" dirty="0">
              <a:latin typeface="FC Iconic Regular" panose="020B0500040200020003" pitchFamily="34" charset="-34"/>
              <a:cs typeface="FC Iconic Regular" panose="020B0500040200020003" pitchFamily="34" charset="-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23C44E-4EFD-45C7-8591-090932B67B95}"/>
              </a:ext>
            </a:extLst>
          </p:cNvPr>
          <p:cNvSpPr txBox="1"/>
          <p:nvPr/>
        </p:nvSpPr>
        <p:spPr>
          <a:xfrm>
            <a:off x="10410961" y="4526426"/>
            <a:ext cx="1484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C Iconic Regular" panose="020B0500040200020003" pitchFamily="34" charset="-34"/>
                <a:cs typeface="FC Iconic Regular" panose="020B0500040200020003" pitchFamily="34" charset="-34"/>
              </a:rPr>
              <a:t>CLI Output </a:t>
            </a:r>
          </a:p>
          <a:p>
            <a:pPr algn="ctr"/>
            <a:r>
              <a:rPr lang="en-US" sz="2000" dirty="0">
                <a:latin typeface="FC Iconic Regular" panose="020B0500040200020003" pitchFamily="34" charset="-34"/>
                <a:cs typeface="FC Iconic Regular" panose="020B0500040200020003" pitchFamily="34" charset="-34"/>
              </a:rPr>
              <a:t>Display</a:t>
            </a:r>
            <a:endParaRPr lang="th-TH" sz="2000" dirty="0">
              <a:latin typeface="FC Iconic Regular" panose="020B0500040200020003" pitchFamily="34" charset="-34"/>
              <a:cs typeface="FC Iconic Regular" panose="020B0500040200020003" pitchFamily="34" charset="-34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36430E-9FB3-43A3-8BC6-F1A9BC4577FC}"/>
              </a:ext>
            </a:extLst>
          </p:cNvPr>
          <p:cNvGrpSpPr/>
          <p:nvPr/>
        </p:nvGrpSpPr>
        <p:grpSpPr>
          <a:xfrm>
            <a:off x="10153243" y="2869077"/>
            <a:ext cx="1933575" cy="1657350"/>
            <a:chOff x="10153243" y="3013928"/>
            <a:chExt cx="1933575" cy="1657350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811113D-6879-4D67-A57A-079BFFBF4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3243" y="3261578"/>
              <a:ext cx="1933575" cy="14097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FC0A3FB-997E-42AE-831C-7D347225D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71729" y="3013928"/>
              <a:ext cx="1524000" cy="247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661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C4ECE-BD24-4EEB-8387-DC1B1FDE1618}"/>
              </a:ext>
            </a:extLst>
          </p:cNvPr>
          <p:cNvSpPr txBox="1"/>
          <p:nvPr/>
        </p:nvSpPr>
        <p:spPr>
          <a:xfrm>
            <a:off x="-56254" y="36157"/>
            <a:ext cx="808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Previous Progress &amp; Next Step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84738-3D70-4BE9-B351-CF7D060463C0}"/>
              </a:ext>
            </a:extLst>
          </p:cNvPr>
          <p:cNvSpPr/>
          <p:nvPr/>
        </p:nvSpPr>
        <p:spPr>
          <a:xfrm>
            <a:off x="0" y="-1562"/>
            <a:ext cx="12192000" cy="713516"/>
          </a:xfrm>
          <a:prstGeom prst="rect">
            <a:avLst/>
          </a:prstGeom>
          <a:solidFill>
            <a:srgbClr val="19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0672D9E-F6BD-45B9-B1BA-952235B9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" y="107549"/>
            <a:ext cx="11845257" cy="5070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Question 2 : Text Sanitizer</a:t>
            </a:r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Implementation From Design</a:t>
            </a:r>
            <a:endParaRPr lang="th-TH" sz="2400" b="1" dirty="0">
              <a:solidFill>
                <a:schemeClr val="bg1"/>
              </a:solidFill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9801A6-5BC9-4B2A-9691-E2F8BCE95BB5}"/>
              </a:ext>
            </a:extLst>
          </p:cNvPr>
          <p:cNvGrpSpPr/>
          <p:nvPr/>
        </p:nvGrpSpPr>
        <p:grpSpPr>
          <a:xfrm>
            <a:off x="66447" y="1218932"/>
            <a:ext cx="12125553" cy="1420525"/>
            <a:chOff x="66447" y="693847"/>
            <a:chExt cx="12125553" cy="14205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2941E2F-48FA-4793-BC61-3A8778D0B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00" y="1650092"/>
              <a:ext cx="12116500" cy="46428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E4B4105-A018-4C69-B2E6-DE0DBF5C5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47" y="693847"/>
              <a:ext cx="3380896" cy="87705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E577F6-0110-449A-A3F4-17EAA83B004E}"/>
              </a:ext>
            </a:extLst>
          </p:cNvPr>
          <p:cNvGrpSpPr/>
          <p:nvPr/>
        </p:nvGrpSpPr>
        <p:grpSpPr>
          <a:xfrm>
            <a:off x="62464" y="3938262"/>
            <a:ext cx="3468567" cy="2811101"/>
            <a:chOff x="62464" y="2815627"/>
            <a:chExt cx="3468567" cy="40423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D18D35-188C-406B-BA6B-B0CBA37FC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64" y="2815627"/>
              <a:ext cx="3468567" cy="252532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7689B73-D769-44FC-B73C-D1227CCD2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500" y="5340957"/>
              <a:ext cx="3455531" cy="151704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769644-B938-47F0-AB8D-7D43F5026B57}"/>
              </a:ext>
            </a:extLst>
          </p:cNvPr>
          <p:cNvGrpSpPr/>
          <p:nvPr/>
        </p:nvGrpSpPr>
        <p:grpSpPr>
          <a:xfrm>
            <a:off x="4816299" y="3016292"/>
            <a:ext cx="7291147" cy="3670785"/>
            <a:chOff x="4825353" y="2295879"/>
            <a:chExt cx="7291147" cy="445457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5CBEB86-ADC9-46C4-83D7-8141C3960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25353" y="3487164"/>
              <a:ext cx="7291147" cy="326328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6700B43-132B-4248-8F1D-ABA864D9C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40900" y="2295879"/>
              <a:ext cx="2663583" cy="127556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749CCB1-DCA9-4B86-A56E-2CB47F65DE4A}"/>
              </a:ext>
            </a:extLst>
          </p:cNvPr>
          <p:cNvSpPr txBox="1">
            <a:spLocks/>
          </p:cNvSpPr>
          <p:nvPr/>
        </p:nvSpPr>
        <p:spPr>
          <a:xfrm>
            <a:off x="3939220" y="711954"/>
            <a:ext cx="8222544" cy="7931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60000"/>
              </a:lnSpc>
            </a:pPr>
            <a:r>
              <a:rPr lang="en-US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Remark : </a:t>
            </a:r>
            <a:r>
              <a:rPr lang="th-TH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ตรวจสอบเพิ่มเติมได้ที่ </a:t>
            </a:r>
            <a:r>
              <a:rPr lang="en-US" sz="14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Folder : Question 2 - Text Sanitizer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โดยข้างใน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Folder 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จะประกอบไปด้วย </a:t>
            </a:r>
            <a:endParaRPr lang="en-US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 algn="r">
              <a:lnSpc>
                <a:spcPct val="160000"/>
              </a:lnSpc>
            </a:pP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-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sourcefile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/ -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targetfile</a:t>
            </a:r>
            <a:r>
              <a:rPr lang="th-TH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</a:t>
            </a:r>
            <a:r>
              <a:rPr lang="en-US" sz="14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/ - textsanitizer.py / - </a:t>
            </a:r>
            <a:r>
              <a:rPr lang="en-US" sz="1400" dirty="0" err="1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textsanitizer.ipynp</a:t>
            </a:r>
            <a:endParaRPr lang="en-US" sz="14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22A926-2EDE-48E6-B5D4-32612ACB98D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531031" y="5342523"/>
            <a:ext cx="12852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72FBD25-A06A-4C2D-A7CF-9AE0EF2C607F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3315847" y="1120358"/>
            <a:ext cx="1298805" cy="433700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45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C4ECE-BD24-4EEB-8387-DC1B1FDE1618}"/>
              </a:ext>
            </a:extLst>
          </p:cNvPr>
          <p:cNvSpPr txBox="1"/>
          <p:nvPr/>
        </p:nvSpPr>
        <p:spPr>
          <a:xfrm>
            <a:off x="-56254" y="36157"/>
            <a:ext cx="808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cs typeface="FC Iconic Regular" panose="020B0500040200020003" pitchFamily="34" charset="-34"/>
              </a:rPr>
              <a:t>Previous Progress &amp; Next Step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84738-3D70-4BE9-B351-CF7D060463C0}"/>
              </a:ext>
            </a:extLst>
          </p:cNvPr>
          <p:cNvSpPr/>
          <p:nvPr/>
        </p:nvSpPr>
        <p:spPr>
          <a:xfrm>
            <a:off x="0" y="-1562"/>
            <a:ext cx="12192000" cy="713516"/>
          </a:xfrm>
          <a:prstGeom prst="rect">
            <a:avLst/>
          </a:prstGeom>
          <a:solidFill>
            <a:srgbClr val="19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0672D9E-F6BD-45B9-B1BA-952235B9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" y="107549"/>
            <a:ext cx="11845257" cy="5070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Question 3 : SQL</a:t>
            </a:r>
            <a:r>
              <a:rPr lang="en-US" sz="2400" b="1" dirty="0">
                <a:solidFill>
                  <a:schemeClr val="bg1"/>
                </a:solidFill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– Thought Process From Requirement</a:t>
            </a:r>
            <a:endParaRPr lang="th-TH" sz="2400" b="1" dirty="0">
              <a:solidFill>
                <a:schemeClr val="bg1"/>
              </a:solidFill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9B6ED3-3F3E-48D1-BE0F-8E060EC9307F}"/>
              </a:ext>
            </a:extLst>
          </p:cNvPr>
          <p:cNvSpPr txBox="1">
            <a:spLocks/>
          </p:cNvSpPr>
          <p:nvPr/>
        </p:nvSpPr>
        <p:spPr>
          <a:xfrm>
            <a:off x="75500" y="908664"/>
            <a:ext cx="12009750" cy="2446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Assumption – </a:t>
            </a:r>
            <a:r>
              <a:rPr lang="th-TH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จากโจทย์ที่ได้รับมานั้นทางผมจะขออนุญาตสร้างสถานการณ์สมมุติขึ้นมาดังนี้</a:t>
            </a:r>
            <a:endParaRPr lang="en-US" sz="1200" b="1" u="sng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1.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ปกติแล้ว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User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จากแผนกฝ่ายขายและการตลาดส่วนงานวิเคราะห์ยอดขายจะต้องทำรายงานสรุปเกี่ยวกับยอดขายในทุกๆเดือน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2.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ข้อมูลดิบที่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User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มีนั้นจะอยู่ใน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Excel File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ซึ่งประกอบไปด้วย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3 Sheet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ได้แก่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Sales Transaction / Product Master / Product Class Master</a:t>
            </a:r>
            <a:endParaRPr lang="th-TH" sz="12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3.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ในทุกๆเดือนทาง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User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จะต้องทำรายงานสรุป </a:t>
            </a:r>
            <a:r>
              <a:rPr lang="en-US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Product </a:t>
            </a:r>
            <a:r>
              <a:rPr lang="th-TH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ที่มียอดขายมากที่สุด </a:t>
            </a:r>
            <a:r>
              <a:rPr lang="en-US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2 </a:t>
            </a:r>
            <a:r>
              <a:rPr lang="th-TH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อันดับแรกในแต่ละ </a:t>
            </a:r>
            <a:r>
              <a:rPr lang="en-US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Product</a:t>
            </a:r>
            <a:r>
              <a:rPr lang="th-TH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</a:t>
            </a:r>
            <a:r>
              <a:rPr lang="en-US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Class</a:t>
            </a:r>
            <a:r>
              <a:rPr lang="th-TH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โดยเรียงลำดับตาม </a:t>
            </a:r>
            <a:r>
              <a:rPr lang="en-US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Class </a:t>
            </a:r>
            <a:r>
              <a:rPr lang="th-TH" sz="1200" b="1" u="sng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และมีหมายเหตุว่าหากยอดขายที่เป็นมูลค่านั้นเท่ากันให้คิดว่าผลิตภัณฑ์ที่มีจำนวนขายน้อยกว่าเป็นฝ่ายที่อันดับดีกว่า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4.Pain Point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ของ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User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คือ ต้อง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Look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Up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ข้อมูลจากไฟล์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Master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เข้ามาสู่ไฟล์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Transaction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จากนั้นก็ต้องมาผูกสูตรคำนวณและทำสรุปจัดอันดับยอดขายที่มากที่สุดในแต่ละ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Class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ซึ่งเป็นการทำ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Manual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ด้วยมือทั้งหมด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5.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ด้วยเหตุนี้เองทาง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User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จึงได้ร้องขอความช่วยเหลือให้แผนก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ช่วยจัดทำรายงานอัตโนมัติตามรูปแบบที่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User MKT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ต้องการโดยอัพเดทข้อมูลดิบที่ฐานข้อมูลของทีม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Data 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ผ่าน </a:t>
            </a:r>
            <a:r>
              <a:rPr lang="en-US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App</a:t>
            </a:r>
            <a:r>
              <a:rPr lang="th-TH" sz="1200" dirty="0">
                <a:latin typeface="FC Iconic Regular" panose="020B0500040200020003" pitchFamily="34" charset="-34"/>
                <a:ea typeface="Verdana" panose="020B0604030504040204" pitchFamily="34" charset="0"/>
                <a:cs typeface="FC Iconic Regular" panose="020B0500040200020003" pitchFamily="34" charset="-34"/>
              </a:rPr>
              <a:t> ต่างๆ</a:t>
            </a:r>
          </a:p>
          <a:p>
            <a:pPr>
              <a:lnSpc>
                <a:spcPct val="160000"/>
              </a:lnSpc>
            </a:pPr>
            <a:endParaRPr lang="en-US" sz="1200" b="1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endParaRPr lang="th-TH" sz="1200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  <a:p>
            <a:pPr>
              <a:lnSpc>
                <a:spcPct val="160000"/>
              </a:lnSpc>
            </a:pPr>
            <a:endParaRPr lang="en-US" sz="1200" b="1" dirty="0">
              <a:latin typeface="FC Iconic Regular" panose="020B0500040200020003" pitchFamily="34" charset="-34"/>
              <a:ea typeface="Verdana" panose="020B0604030504040204" pitchFamily="34" charset="0"/>
              <a:cs typeface="FC Iconic Regular" panose="020B0500040200020003" pitchFamily="34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DDF659-1D26-4DEB-AA4F-5BE0A8475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6" y="3624717"/>
            <a:ext cx="3305204" cy="3202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92136-8C93-4FC3-B504-66D58A7F1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533" y="3630969"/>
            <a:ext cx="2726315" cy="1915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2B4FAE-47AE-455A-A255-5F28E4F1B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776" y="5549441"/>
            <a:ext cx="2726315" cy="12897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0D8B2F-45EB-47B4-A3AB-B55242C800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2285" y="4240871"/>
            <a:ext cx="3971345" cy="190930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1133CFB-ABB3-498F-BB12-443355322FE0}"/>
              </a:ext>
            </a:extLst>
          </p:cNvPr>
          <p:cNvSpPr/>
          <p:nvPr/>
        </p:nvSpPr>
        <p:spPr>
          <a:xfrm>
            <a:off x="203755" y="3568820"/>
            <a:ext cx="6181849" cy="32704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3D7DF9-306C-4542-9FFE-BBFF1BEBAFA1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 flipV="1">
            <a:off x="6385604" y="5195522"/>
            <a:ext cx="1716681" cy="85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55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AB82DAD22D05AA40879E6B5267CADD49" ma:contentTypeVersion="4" ma:contentTypeDescription="สร้างเอกสารใหม่" ma:contentTypeScope="" ma:versionID="16eadecc2120610c7f86e7f36952efa1">
  <xsd:schema xmlns:xsd="http://www.w3.org/2001/XMLSchema" xmlns:xs="http://www.w3.org/2001/XMLSchema" xmlns:p="http://schemas.microsoft.com/office/2006/metadata/properties" xmlns:ns2="48ef0c18-3347-4cc1-86ec-973f0cf4f9b1" xmlns:ns3="10a80ea4-9dd3-4f92-8999-6ffb14c07ffc" targetNamespace="http://schemas.microsoft.com/office/2006/metadata/properties" ma:root="true" ma:fieldsID="304ff6c97c84aface71ba0a4688932ad" ns2:_="" ns3:_="">
    <xsd:import namespace="48ef0c18-3347-4cc1-86ec-973f0cf4f9b1"/>
    <xsd:import namespace="10a80ea4-9dd3-4f92-8999-6ffb14c07f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ef0c18-3347-4cc1-86ec-973f0cf4f9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a80ea4-9dd3-4f92-8999-6ffb14c07ff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แชร์กับ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แชร์พร้อมกับรายละเอียด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60D994-75D1-43D6-AB6D-45C5896CC6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A2F92A-20FC-4FEA-B429-44F4E432DB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ef0c18-3347-4cc1-86ec-973f0cf4f9b1"/>
    <ds:schemaRef ds:uri="10a80ea4-9dd3-4f92-8999-6ffb14c07f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5144D8-329F-4F1F-A324-5CF6C482F833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10a80ea4-9dd3-4f92-8999-6ffb14c07ffc"/>
    <ds:schemaRef ds:uri="48ef0c18-3347-4cc1-86ec-973f0cf4f9b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5850</TotalTime>
  <Words>1664</Words>
  <Application>Microsoft Office PowerPoint</Application>
  <PresentationFormat>Widescreen</PresentationFormat>
  <Paragraphs>170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FC Iconic</vt:lpstr>
      <vt:lpstr>FC Iconic Regular</vt:lpstr>
      <vt:lpstr>Neue Haas Grotesk Text Pro</vt:lpstr>
      <vt:lpstr>Office Theme</vt:lpstr>
      <vt:lpstr>AccentBoxVTI</vt:lpstr>
      <vt:lpstr>TD Data Engineer Assignment Thought Process -&gt; Design -&gt; Implementation</vt:lpstr>
      <vt:lpstr>Content – สารบัญของเอกสารตัวนี้</vt:lpstr>
      <vt:lpstr>Question 1 : Data Pipeline Design – Thought Process From Requirement</vt:lpstr>
      <vt:lpstr>Question 1 : Data Pipeline Design – Design Solution From Thought Process</vt:lpstr>
      <vt:lpstr>Question 1 : Data Pipeline Design – Implementation From Design</vt:lpstr>
      <vt:lpstr>Question 2 : Text Sanitizer – Thought Process From Requirement</vt:lpstr>
      <vt:lpstr>Question 2 : Text Sanitizer – Design Solution From Thought Process</vt:lpstr>
      <vt:lpstr>Question 2 : Text Sanitizer – Implementation From Design</vt:lpstr>
      <vt:lpstr>Question 3 : SQL – Thought Process From Requirement</vt:lpstr>
      <vt:lpstr>Question 3 : SQL – Design Solution From Thought Process</vt:lpstr>
      <vt:lpstr>Question 3 : SQL – Implementation From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BGC   Technology Day 2022</dc:title>
  <dc:creator>Thanaphat Nutchaphan (IT-BGC)</dc:creator>
  <cp:lastModifiedBy>Apiwat Thaiphakdee (IT-BGC)</cp:lastModifiedBy>
  <cp:revision>877</cp:revision>
  <dcterms:created xsi:type="dcterms:W3CDTF">2022-02-21T08:34:23Z</dcterms:created>
  <dcterms:modified xsi:type="dcterms:W3CDTF">2023-01-24T02:24:38Z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0x010100AB82DAD22D05AA40879E6B5267CADD49</vt:lpwstr>
  </property>
</Properties>
</file>