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7" r:id="rId8"/>
    <p:sldId id="259" r:id="rId9"/>
    <p:sldId id="278" r:id="rId10"/>
    <p:sldId id="260" r:id="rId11"/>
    <p:sldId id="261" r:id="rId12"/>
    <p:sldId id="262" r:id="rId13"/>
    <p:sldId id="264" r:id="rId14"/>
    <p:sldId id="271" r:id="rId15"/>
    <p:sldId id="272" r:id="rId16"/>
    <p:sldId id="280" r:id="rId17"/>
    <p:sldId id="281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26C73-4AA6-491E-92B9-67F9DA0C00F3}" v="8" dt="2022-04-17T22:14:2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9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435AB4-87E5-4569-B59F-FFDB84E70E6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2A4B67-F228-4320-BA3B-7A6ECE67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75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2D5-3B14-4AEB-A9A9-F303C0306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Stroking Analysis of Strokes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E4516-395A-4606-843E-71E22C957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Hunter Blum</a:t>
            </a:r>
          </a:p>
          <a:p>
            <a:r>
              <a:rPr lang="en-US" dirty="0"/>
              <a:t>Ben Earnest</a:t>
            </a:r>
          </a:p>
          <a:p>
            <a:r>
              <a:rPr lang="en-US" dirty="0"/>
              <a:t>Andrew Pak Kim</a:t>
            </a:r>
          </a:p>
        </p:txBody>
      </p:sp>
    </p:spTree>
    <p:extLst>
      <p:ext uri="{BB962C8B-B14F-4D97-AF65-F5344CB8AC3E}">
        <p14:creationId xmlns:p14="http://schemas.microsoft.com/office/powerpoint/2010/main" val="419734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dirty="0"/>
              <a:t>Age is root node (similar to C5.0)</a:t>
            </a:r>
          </a:p>
          <a:p>
            <a:r>
              <a:rPr lang="en-US" dirty="0"/>
              <a:t>9 leaf nodes in total</a:t>
            </a:r>
          </a:p>
          <a:p>
            <a:r>
              <a:rPr lang="en-US" dirty="0"/>
              <a:t>Accuracy is 80%</a:t>
            </a:r>
          </a:p>
          <a:p>
            <a:r>
              <a:rPr lang="en-US" dirty="0"/>
              <a:t>Sensitivity is 89%</a:t>
            </a:r>
          </a:p>
          <a:p>
            <a:r>
              <a:rPr lang="en-US" dirty="0"/>
              <a:t>Specificity is 70%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17E16F5-97B7-4495-BD62-559E796C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366C2-1F83-4219-BAB2-7F4A14C9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558" y="1797606"/>
            <a:ext cx="6580185" cy="44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A0085A9-2949-4E86-BC3A-F9C032318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07361"/>
              </p:ext>
            </p:extLst>
          </p:nvPr>
        </p:nvGraphicFramePr>
        <p:xfrm>
          <a:off x="552089" y="2206415"/>
          <a:ext cx="5253486" cy="137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162">
                  <a:extLst>
                    <a:ext uri="{9D8B030D-6E8A-4147-A177-3AD203B41FA5}">
                      <a16:colId xmlns:a16="http://schemas.microsoft.com/office/drawing/2014/main" val="3148520604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399282765"/>
                    </a:ext>
                  </a:extLst>
                </a:gridCol>
                <a:gridCol w="1751162">
                  <a:extLst>
                    <a:ext uri="{9D8B030D-6E8A-4147-A177-3AD203B41FA5}">
                      <a16:colId xmlns:a16="http://schemas.microsoft.com/office/drawing/2014/main" val="1726305702"/>
                    </a:ext>
                  </a:extLst>
                </a:gridCol>
              </a:tblGrid>
              <a:tr h="4578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80897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866841"/>
                  </a:ext>
                </a:extLst>
              </a:tr>
              <a:tr h="45784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6904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398CE-7AA1-4828-B389-E7B6B6BA5CC7}"/>
              </a:ext>
            </a:extLst>
          </p:cNvPr>
          <p:cNvSpPr txBox="1">
            <a:spLocks/>
          </p:cNvSpPr>
          <p:nvPr/>
        </p:nvSpPr>
        <p:spPr>
          <a:xfrm>
            <a:off x="6262173" y="1249370"/>
            <a:ext cx="554627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all positive model (stroke = Yes)</a:t>
            </a:r>
          </a:p>
          <a:p>
            <a:r>
              <a:rPr lang="en-US" dirty="0"/>
              <a:t>Used balanced, standardized data set</a:t>
            </a:r>
          </a:p>
          <a:p>
            <a:r>
              <a:rPr lang="en-US" dirty="0"/>
              <a:t>Removed predictor variables with p &lt; 0.05</a:t>
            </a:r>
          </a:p>
          <a:p>
            <a:r>
              <a:rPr lang="en-US" dirty="0"/>
              <a:t>Parametric model: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A25225-FA56-4931-8CBB-D80E83DF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0" y="4530283"/>
            <a:ext cx="10781877" cy="8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52C534-A31B-4946-8300-18ADE9A5FC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6207587"/>
              </p:ext>
            </p:extLst>
          </p:nvPr>
        </p:nvGraphicFramePr>
        <p:xfrm>
          <a:off x="914400" y="1731963"/>
          <a:ext cx="5059362" cy="37054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97172497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391134124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76949914"/>
                    </a:ext>
                  </a:extLst>
                </a:gridCol>
              </a:tblGrid>
              <a:tr h="12351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484499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61193"/>
                  </a:ext>
                </a:extLst>
              </a:tr>
              <a:tr h="1235150">
                <a:tc>
                  <a:txBody>
                    <a:bodyPr/>
                    <a:lstStyle/>
                    <a:p>
                      <a:r>
                        <a:rPr lang="en-US" b="1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0489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EA5AE8-FB5E-4B6B-AC97-B41B6674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50"/>
            <a:ext cx="5064665" cy="3704964"/>
          </a:xfrm>
        </p:spPr>
        <p:txBody>
          <a:bodyPr/>
          <a:lstStyle/>
          <a:p>
            <a:r>
              <a:rPr lang="en-US" dirty="0"/>
              <a:t>All-negative model</a:t>
            </a:r>
          </a:p>
          <a:p>
            <a:r>
              <a:rPr lang="en-US" dirty="0"/>
              <a:t>95.8% Accuracy</a:t>
            </a:r>
          </a:p>
        </p:txBody>
      </p:sp>
    </p:spTree>
    <p:extLst>
      <p:ext uri="{BB962C8B-B14F-4D97-AF65-F5344CB8AC3E}">
        <p14:creationId xmlns:p14="http://schemas.microsoft.com/office/powerpoint/2010/main" val="203955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0C6CDCC-F69D-4865-8782-A9CB7C26D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B747FD8F-6634-421D-9D4C-EA5F163915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69483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0DFC-F8EA-462C-9931-A04EB774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19530DB9-E8BF-4858-94EB-234BE0D9F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BF0249E-8AE0-4D90-8C25-C64E87B7F2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3273696"/>
              </p:ext>
            </p:extLst>
          </p:nvPr>
        </p:nvGraphicFramePr>
        <p:xfrm>
          <a:off x="914400" y="1731962"/>
          <a:ext cx="5059362" cy="1697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78120593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522753578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188974152"/>
                    </a:ext>
                  </a:extLst>
                </a:gridCol>
              </a:tblGrid>
              <a:tr h="5656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432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45717"/>
                  </a:ext>
                </a:extLst>
              </a:tr>
              <a:tr h="565679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849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A7CA495-47B2-4440-B26A-14BEAD6F43D5}"/>
              </a:ext>
            </a:extLst>
          </p:cNvPr>
          <p:cNvSpPr txBox="1"/>
          <p:nvPr/>
        </p:nvSpPr>
        <p:spPr>
          <a:xfrm>
            <a:off x="913795" y="3693111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74.4%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90.2% sensitivity</a:t>
            </a:r>
          </a:p>
        </p:txBody>
      </p:sp>
    </p:spTree>
    <p:extLst>
      <p:ext uri="{BB962C8B-B14F-4D97-AF65-F5344CB8AC3E}">
        <p14:creationId xmlns:p14="http://schemas.microsoft.com/office/powerpoint/2010/main" val="23504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4B5-AB9F-4616-81E2-CE3C7C7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87A145E-710A-4961-AE9B-463A5FB214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6878579"/>
              </p:ext>
            </p:extLst>
          </p:nvPr>
        </p:nvGraphicFramePr>
        <p:xfrm>
          <a:off x="914400" y="1731962"/>
          <a:ext cx="5059362" cy="14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454">
                  <a:extLst>
                    <a:ext uri="{9D8B030D-6E8A-4147-A177-3AD203B41FA5}">
                      <a16:colId xmlns:a16="http://schemas.microsoft.com/office/drawing/2014/main" val="1035668941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942151999"/>
                    </a:ext>
                  </a:extLst>
                </a:gridCol>
                <a:gridCol w="1686454">
                  <a:extLst>
                    <a:ext uri="{9D8B030D-6E8A-4147-A177-3AD203B41FA5}">
                      <a16:colId xmlns:a16="http://schemas.microsoft.com/office/drawing/2014/main" val="2991828528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Actual: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3230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38887"/>
                  </a:ext>
                </a:extLst>
              </a:tr>
              <a:tr h="473150">
                <a:tc>
                  <a:txBody>
                    <a:bodyPr/>
                    <a:lstStyle/>
                    <a:p>
                      <a:r>
                        <a:rPr lang="en-US" dirty="0"/>
                        <a:t>Predicted: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88967"/>
                  </a:ext>
                </a:extLst>
              </a:tr>
            </a:tbl>
          </a:graphicData>
        </a:graphic>
      </p:graphicFrame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7C70C32-4D5E-4D36-87CC-9FB04C563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61929-7753-4A89-AF7A-6D351F7969B5}"/>
              </a:ext>
            </a:extLst>
          </p:cNvPr>
          <p:cNvSpPr txBox="1"/>
          <p:nvPr/>
        </p:nvSpPr>
        <p:spPr>
          <a:xfrm>
            <a:off x="914400" y="3438415"/>
            <a:ext cx="505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74.6%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87.8% sensitivity</a:t>
            </a:r>
          </a:p>
        </p:txBody>
      </p:sp>
    </p:spTree>
    <p:extLst>
      <p:ext uri="{BB962C8B-B14F-4D97-AF65-F5344CB8AC3E}">
        <p14:creationId xmlns:p14="http://schemas.microsoft.com/office/powerpoint/2010/main" val="165605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 dirty="0"/>
              <a:t>Results Pt.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B46E26-F9F6-4C46-9233-9328A8C0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9613"/>
              </p:ext>
            </p:extLst>
          </p:nvPr>
        </p:nvGraphicFramePr>
        <p:xfrm>
          <a:off x="2118659" y="1424690"/>
          <a:ext cx="7954682" cy="5029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497">
                  <a:extLst>
                    <a:ext uri="{9D8B030D-6E8A-4147-A177-3AD203B41FA5}">
                      <a16:colId xmlns:a16="http://schemas.microsoft.com/office/drawing/2014/main" val="1809907846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1691341952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925938215"/>
                    </a:ext>
                  </a:extLst>
                </a:gridCol>
                <a:gridCol w="1325497">
                  <a:extLst>
                    <a:ext uri="{9D8B030D-6E8A-4147-A177-3AD203B41FA5}">
                      <a16:colId xmlns:a16="http://schemas.microsoft.com/office/drawing/2014/main" val="340674133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2160661908"/>
                    </a:ext>
                  </a:extLst>
                </a:gridCol>
                <a:gridCol w="1326347">
                  <a:extLst>
                    <a:ext uri="{9D8B030D-6E8A-4147-A177-3AD203B41FA5}">
                      <a16:colId xmlns:a16="http://schemas.microsoft.com/office/drawing/2014/main" val="780085602"/>
                    </a:ext>
                  </a:extLst>
                </a:gridCol>
              </a:tblGrid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Sensitivity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Precision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011524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Baseline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66605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Log Reg.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43965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878266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0.228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24853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3165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ANN Z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255047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Reg.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07709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RF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148995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0.691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555131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345280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CART Cost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22893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C5.0 Bal.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0.796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025419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Gender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31635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Heart + Marry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0.354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352878"/>
                  </a:ext>
                </a:extLst>
              </a:tr>
              <a:tr h="3143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NB Resident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>
                          <a:effectLst/>
                        </a:rPr>
                        <a:t>0.0432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8180" algn="l"/>
                        </a:tabLst>
                      </a:pPr>
                      <a:r>
                        <a:rPr lang="en-US" sz="800" dirty="0">
                          <a:effectLst/>
                        </a:rPr>
                        <a:t>0.080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20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158-7F8D-45B3-810D-0BF930EA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00" y="571130"/>
            <a:ext cx="2966599" cy="756213"/>
          </a:xfrm>
        </p:spPr>
        <p:txBody>
          <a:bodyPr>
            <a:normAutofit/>
          </a:bodyPr>
          <a:lstStyle/>
          <a:p>
            <a:r>
              <a:rPr lang="en-US"/>
              <a:t>Results Pt.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C60EF-18E9-4C90-BFCB-59D28237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2131698"/>
            <a:ext cx="5176295" cy="361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630BE-5FA8-4C3F-B5BC-BE8464D2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6" y="2131893"/>
            <a:ext cx="4984940" cy="36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973" y="2580724"/>
            <a:ext cx="7925405" cy="1041017"/>
          </a:xfrm>
        </p:spPr>
        <p:txBody>
          <a:bodyPr/>
          <a:lstStyle/>
          <a:p>
            <a:r>
              <a:rPr lang="en-US" dirty="0"/>
              <a:t>Balanced, cost-sensitive CART (CART Cost Bal.) model</a:t>
            </a:r>
          </a:p>
          <a:p>
            <a:r>
              <a:rPr lang="en-US" dirty="0"/>
              <a:t>Balanced artificial neural network (ANN Bal.) model.</a:t>
            </a:r>
          </a:p>
        </p:txBody>
      </p:sp>
    </p:spTree>
    <p:extLst>
      <p:ext uri="{BB962C8B-B14F-4D97-AF65-F5344CB8AC3E}">
        <p14:creationId xmlns:p14="http://schemas.microsoft.com/office/powerpoint/2010/main" val="12452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CA84-7016-4715-8AC7-26FEE331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7" y="1555418"/>
            <a:ext cx="10937546" cy="4838680"/>
          </a:xfrm>
        </p:spPr>
        <p:txBody>
          <a:bodyPr>
            <a:normAutofit fontScale="25000" lnSpcReduction="20000"/>
          </a:bodyPr>
          <a:lstStyle/>
          <a:p>
            <a:r>
              <a:rPr lang="en-US" sz="4600" dirty="0">
                <a:effectLst/>
              </a:rPr>
              <a:t>Benjamin </a:t>
            </a:r>
            <a:r>
              <a:rPr lang="en-US" sz="4600" dirty="0" err="1">
                <a:effectLst/>
              </a:rPr>
              <a:t>Wedro</a:t>
            </a:r>
            <a:r>
              <a:rPr lang="en-US" sz="4600" dirty="0">
                <a:effectLst/>
              </a:rPr>
              <a:t>, M. D. (2021, November 12). </a:t>
            </a:r>
            <a:r>
              <a:rPr lang="en-US" sz="4600" i="1" dirty="0">
                <a:effectLst/>
              </a:rPr>
              <a:t>Stroke: Fast, symptoms, causes, types, treatment, prevention</a:t>
            </a:r>
            <a:r>
              <a:rPr lang="en-US" sz="4600" dirty="0">
                <a:effectLst/>
              </a:rPr>
              <a:t>. </a:t>
            </a:r>
            <a:r>
              <a:rPr lang="en-US" sz="4600" dirty="0" err="1">
                <a:effectLst/>
              </a:rPr>
              <a:t>MedicineNet</a:t>
            </a:r>
            <a:r>
              <a:rPr lang="en-US" sz="4600" dirty="0">
                <a:effectLst/>
              </a:rPr>
              <a:t>. Retrieved April 17, 2022, from https://www.medicinenet.com/stroke_symptoms_and_treatment/article.htm </a:t>
            </a:r>
          </a:p>
          <a:p>
            <a:r>
              <a:rPr lang="en-US" sz="4600" dirty="0"/>
              <a:t>Centers for Disease Control and Prevention. (2022, April 5). Stroke facts. Centers for Disease Control and Prevention. Retrieved April 13, 2022, from https://www.cdc.gov/stroke/facts.htm</a:t>
            </a:r>
          </a:p>
          <a:p>
            <a:endParaRPr lang="en-US" sz="4600" dirty="0"/>
          </a:p>
          <a:p>
            <a:r>
              <a:rPr lang="en-US" sz="4600" dirty="0" err="1"/>
              <a:t>Emon</a:t>
            </a:r>
            <a:r>
              <a:rPr lang="en-US" sz="4600" dirty="0"/>
              <a:t>, M. U., Keya, M. S., </a:t>
            </a:r>
            <a:r>
              <a:rPr lang="en-US" sz="4600" dirty="0" err="1"/>
              <a:t>Meghla</a:t>
            </a:r>
            <a:r>
              <a:rPr lang="en-US" sz="4600" dirty="0"/>
              <a:t>, T. I., Rahman, M. M., Al Mamun, M. S., &amp; Kaiser, M. S. (2020, November). Performance analysis of machine learning approaches in stroke prediction. In 2020 4th International Conference on Electronics, Communication and Aerospace Technology (ICECA) (pp. 1464-1469). IEEE.</a:t>
            </a:r>
          </a:p>
          <a:p>
            <a:r>
              <a:rPr lang="en-US" sz="4600" dirty="0"/>
              <a:t>Markus, H. (2008). Stroke: causes and clinical features. Medicine. 36(11). Elsevier Ltd.</a:t>
            </a:r>
          </a:p>
          <a:p>
            <a:r>
              <a:rPr lang="en-US" sz="4600" dirty="0"/>
              <a:t>Murphy, S. J., &amp; </a:t>
            </a:r>
            <a:r>
              <a:rPr lang="en-US" sz="4600" dirty="0" err="1"/>
              <a:t>Werring</a:t>
            </a:r>
            <a:r>
              <a:rPr lang="en-US" sz="4600" dirty="0"/>
              <a:t>, D. J. (2020). Stroke: causes and clinical features. Medicine, 48(9), 561-566.</a:t>
            </a:r>
          </a:p>
          <a:p>
            <a:endParaRPr lang="en-US" sz="4600" dirty="0"/>
          </a:p>
          <a:p>
            <a:r>
              <a:rPr lang="en-US" sz="4600" dirty="0"/>
              <a:t>Palacios, F. S. (2021, January 26). Stroke prediction dataset. Kaggle. Retrieved April 14, 2022, from https://www.kaggle.com/datasets/fedesoriano/stroke-prediction-dataset</a:t>
            </a:r>
          </a:p>
          <a:p>
            <a:endParaRPr lang="en-US" sz="4600" dirty="0"/>
          </a:p>
          <a:p>
            <a:r>
              <a:rPr lang="en-US" sz="4600" dirty="0"/>
              <a:t>Pandian, J. D., Gall, S. L., Kate, M. P., Silva, G. S., Akinyemi, R. O., </a:t>
            </a:r>
            <a:r>
              <a:rPr lang="en-US" sz="4600" dirty="0" err="1"/>
              <a:t>Ovbiagele</a:t>
            </a:r>
            <a:r>
              <a:rPr lang="en-US" sz="4600" dirty="0"/>
              <a:t>, B. I., ... &amp; Thrift, A. G. (2018). Prevention of stroke: a global perspective. The Lancet, 392(10154), 1269-1278.</a:t>
            </a:r>
          </a:p>
          <a:p>
            <a:endParaRPr lang="en-US" sz="4600" dirty="0"/>
          </a:p>
          <a:p>
            <a:r>
              <a:rPr lang="en-US" sz="4600" dirty="0"/>
              <a:t>R Core Team (2021). R: A language and environment for statistical computing. R Foundation for Statistical Computing, Vienna, Austria. URL https://www.R-project.org/.</a:t>
            </a:r>
          </a:p>
          <a:p>
            <a:endParaRPr lang="en-US" sz="4600" dirty="0"/>
          </a:p>
          <a:p>
            <a:r>
              <a:rPr lang="en-US" sz="4600" dirty="0"/>
              <a:t>Singh, M. S., &amp; Choudhary, P. (2017, August). Stroke prediction using artificial intelligence. In 2017 8th Annual Industrial Automation and Electromechanical Engineering Conference (IEMECON) (pp. 158-161). IEEE.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7711F-06C3-463D-81BA-6D1364E1C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732449"/>
            <a:ext cx="4583034" cy="31171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6048B-A1B9-4F61-B615-FD1B5C406B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Second leading cause of death and disability in the world.</a:t>
            </a:r>
          </a:p>
          <a:p>
            <a:r>
              <a:rPr lang="en-US" dirty="0"/>
              <a:t>Massive costs in the U.S.A. alone.</a:t>
            </a:r>
          </a:p>
          <a:p>
            <a:r>
              <a:rPr lang="en-US" dirty="0"/>
              <a:t>Early prevention has been successful.</a:t>
            </a:r>
          </a:p>
          <a:p>
            <a:r>
              <a:rPr lang="en-US" dirty="0"/>
              <a:t>Identify the most accurate and sensitive modelling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58A9F-31E3-4A9C-BBA4-A71DBF8C5635}"/>
              </a:ext>
            </a:extLst>
          </p:cNvPr>
          <p:cNvSpPr txBox="1"/>
          <p:nvPr/>
        </p:nvSpPr>
        <p:spPr>
          <a:xfrm>
            <a:off x="913795" y="5127171"/>
            <a:ext cx="45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Wedro</a:t>
            </a:r>
            <a:r>
              <a:rPr lang="en-US" dirty="0"/>
              <a:t> (2021)</a:t>
            </a:r>
          </a:p>
        </p:txBody>
      </p:sp>
    </p:spTree>
    <p:extLst>
      <p:ext uri="{BB962C8B-B14F-4D97-AF65-F5344CB8AC3E}">
        <p14:creationId xmlns:p14="http://schemas.microsoft.com/office/powerpoint/2010/main" val="17027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4A0-3212-4818-BAD1-F80ED202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A04A836-93A5-43D9-8B6E-B889892D8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35A2934E-5FFC-47D9-9061-E92E7F3A0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23496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79C0-B768-4E71-A77E-210C8A7A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C86B6CF-06F7-44D2-8CC9-BB9AA29E3D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FFD37301-FD35-4EB4-81A1-777EA5EDEE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389761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1325-6E38-4B0B-8B19-543964F6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Balancing Classes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4972F92-96CD-4E33-8E1F-41592BF99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80" y="1731963"/>
            <a:ext cx="4671402" cy="4059237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962F71E-5B91-4E5A-8EEE-321FBE780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18" y="1731963"/>
            <a:ext cx="4671402" cy="4059237"/>
          </a:xfrm>
        </p:spPr>
      </p:pic>
    </p:spTree>
    <p:extLst>
      <p:ext uri="{BB962C8B-B14F-4D97-AF65-F5344CB8AC3E}">
        <p14:creationId xmlns:p14="http://schemas.microsoft.com/office/powerpoint/2010/main" val="19300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6A180A-9FC5-496E-9D55-3C33B07A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– Feature Selection</a:t>
            </a:r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76BCF85B-700E-4B0F-82E6-49CF5CB89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84" y="1464845"/>
            <a:ext cx="6250583" cy="4948926"/>
          </a:xfrm>
        </p:spPr>
      </p:pic>
    </p:spTree>
    <p:extLst>
      <p:ext uri="{BB962C8B-B14F-4D97-AF65-F5344CB8AC3E}">
        <p14:creationId xmlns:p14="http://schemas.microsoft.com/office/powerpoint/2010/main" val="48850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4E28-7C1F-434C-BC6E-2DC95830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97" y="776348"/>
            <a:ext cx="1308544" cy="625267"/>
          </a:xfrm>
        </p:spPr>
        <p:txBody>
          <a:bodyPr anchor="b">
            <a:no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4759-41A0-4B7E-8C59-B89C2E2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0687"/>
            <a:ext cx="3078749" cy="229662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Age serves as the root node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66 nodes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78% accuracy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54% sensitivity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80% specificity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B40A2-89AC-49C0-A415-EAED0261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8" y="1088981"/>
            <a:ext cx="6642193" cy="49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2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30" y="2736494"/>
            <a:ext cx="4202215" cy="2050657"/>
          </a:xfrm>
        </p:spPr>
        <p:txBody>
          <a:bodyPr/>
          <a:lstStyle/>
          <a:p>
            <a:r>
              <a:rPr lang="en-US" dirty="0"/>
              <a:t>The NB model of “stroke” in association with “gender” and “hypertension” generated the highest accuracy rating of 88% and the highest specificity rating of 91%.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DE01B-AEEF-449D-BFAF-CACA05A3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3" y="1955407"/>
            <a:ext cx="5854127" cy="3612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4D1DD-7A3D-43F8-BC51-014866B986B8}"/>
              </a:ext>
            </a:extLst>
          </p:cNvPr>
          <p:cNvSpPr txBox="1"/>
          <p:nvPr/>
        </p:nvSpPr>
        <p:spPr>
          <a:xfrm>
            <a:off x="4150659" y="643429"/>
            <a:ext cx="389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Naïve Bayes Pt. 1</a:t>
            </a:r>
          </a:p>
        </p:txBody>
      </p:sp>
    </p:spTree>
    <p:extLst>
      <p:ext uri="{BB962C8B-B14F-4D97-AF65-F5344CB8AC3E}">
        <p14:creationId xmlns:p14="http://schemas.microsoft.com/office/powerpoint/2010/main" val="42011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F24-B61E-4EAD-9B3D-75054E61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18" y="590539"/>
            <a:ext cx="395290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BD0-85D8-4878-98CD-0E79402C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698394"/>
            <a:ext cx="4509247" cy="2126858"/>
          </a:xfrm>
        </p:spPr>
        <p:txBody>
          <a:bodyPr>
            <a:normAutofit/>
          </a:bodyPr>
          <a:lstStyle/>
          <a:p>
            <a:r>
              <a:rPr lang="en-US" dirty="0"/>
              <a:t>The NB model that evaluated “stroke” in association with “smoking status” and “work type” generated the lowest accuracy percentage rating of approximately 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29CB-B5FF-4E61-A633-7DAA8618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69" y="2115761"/>
            <a:ext cx="5334462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981</TotalTime>
  <Words>858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Wingdings 2</vt:lpstr>
      <vt:lpstr>Slate</vt:lpstr>
      <vt:lpstr>A Stroking Analysis of Strokes</vt:lpstr>
      <vt:lpstr>Background</vt:lpstr>
      <vt:lpstr>Exploratory Data Analysis</vt:lpstr>
      <vt:lpstr>Exploratory Data Analysis</vt:lpstr>
      <vt:lpstr>Model Prep – Balancing Classes</vt:lpstr>
      <vt:lpstr>Model Prep – Feature Selection</vt:lpstr>
      <vt:lpstr>C5.0</vt:lpstr>
      <vt:lpstr>PowerPoint Presentation</vt:lpstr>
      <vt:lpstr>Naïve Bayes Pt. 2</vt:lpstr>
      <vt:lpstr>CART</vt:lpstr>
      <vt:lpstr>Logistic Regression</vt:lpstr>
      <vt:lpstr>Random Forest</vt:lpstr>
      <vt:lpstr>Neural Network</vt:lpstr>
      <vt:lpstr>Neural Network</vt:lpstr>
      <vt:lpstr>Neural Network</vt:lpstr>
      <vt:lpstr>Results Pt. 1</vt:lpstr>
      <vt:lpstr>Results Pt. 2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Dataset</dc:title>
  <dc:creator>andrewpakkim@gmail.com</dc:creator>
  <cp:lastModifiedBy>andrewpakkim@gmail.com</cp:lastModifiedBy>
  <cp:revision>5</cp:revision>
  <dcterms:created xsi:type="dcterms:W3CDTF">2022-04-08T21:07:01Z</dcterms:created>
  <dcterms:modified xsi:type="dcterms:W3CDTF">2022-04-17T22:56:07Z</dcterms:modified>
</cp:coreProperties>
</file>