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68"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43"/>
  </p:normalViewPr>
  <p:slideViewPr>
    <p:cSldViewPr snapToGrid="0" snapToObjects="1">
      <p:cViewPr varScale="1">
        <p:scale>
          <a:sx n="95" d="100"/>
          <a:sy n="95" d="100"/>
        </p:scale>
        <p:origin x="6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4B085A-8283-9B47-9198-C5A32ACA4D0A}" type="datetimeFigureOut">
              <a:rPr lang="fr-FR" smtClean="0"/>
              <a:t>18/11/2022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E0A85B-1D6D-F544-90B6-E29F8DA54732}" type="slidenum">
              <a:rPr lang="fr-FR" smtClean="0"/>
              <a:t>‹N°›</a:t>
            </a:fld>
            <a:endParaRPr lang="fr-FR"/>
          </a:p>
        </p:txBody>
      </p:sp>
    </p:spTree>
    <p:extLst>
      <p:ext uri="{BB962C8B-B14F-4D97-AF65-F5344CB8AC3E}">
        <p14:creationId xmlns:p14="http://schemas.microsoft.com/office/powerpoint/2010/main" val="1605787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3013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42d84cc56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542d84cc56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7633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34b55883b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34b55883b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7084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339a182d92_0_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339a182d92_0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1470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542d84c74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542d84c74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721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542d84cc56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542d84cc56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877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542d84cc56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542d84cc56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9935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542d84cc56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542d84cc56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3620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542d84cc56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542d84cc56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3464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542d84cc56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542d84cc56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765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34b55883b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34b55883b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7175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339a182d9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339a182d9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0569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34b55883b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34b55883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9931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542d84cc56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542d84cc5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36369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542d84cc5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542d84cc5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1712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542d84c74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542d84c74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4480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339a182d92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339a182d92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1535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542d84c74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542d84c74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478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542d84cc56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542d84cc56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447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542d84cc56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542d84cc56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2574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542d84cc56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542d84cc56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8964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542d84cc5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542d84cc5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54127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11/18/22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11/18/22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11/18/22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0"/>
        <p:cNvGrpSpPr/>
        <p:nvPr/>
      </p:nvGrpSpPr>
      <p:grpSpPr>
        <a:xfrm>
          <a:off x="0" y="0"/>
          <a:ext cx="0" cy="0"/>
          <a:chOff x="0" y="0"/>
          <a:chExt cx="0" cy="0"/>
        </a:xfrm>
      </p:grpSpPr>
      <p:grpSp>
        <p:nvGrpSpPr>
          <p:cNvPr id="21" name="Google Shape;21;p3"/>
          <p:cNvGrpSpPr/>
          <p:nvPr/>
        </p:nvGrpSpPr>
        <p:grpSpPr>
          <a:xfrm>
            <a:off x="5875200" y="1"/>
            <a:ext cx="6316800" cy="6857420"/>
            <a:chOff x="4406400" y="0"/>
            <a:chExt cx="4737600" cy="5143065"/>
          </a:xfrm>
        </p:grpSpPr>
        <p:sp>
          <p:nvSpPr>
            <p:cNvPr id="22" name="Google Shape;22;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 name="Google Shape;40;p3"/>
          <p:cNvSpPr txBox="1">
            <a:spLocks noGrp="1"/>
          </p:cNvSpPr>
          <p:nvPr>
            <p:ph type="title"/>
          </p:nvPr>
        </p:nvSpPr>
        <p:spPr>
          <a:xfrm>
            <a:off x="1098467" y="2737333"/>
            <a:ext cx="6116000" cy="15316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1" name="Google Shape;41;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1953879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70"/>
        <p:cNvGrpSpPr/>
        <p:nvPr/>
      </p:nvGrpSpPr>
      <p:grpSpPr>
        <a:xfrm>
          <a:off x="0" y="0"/>
          <a:ext cx="0" cy="0"/>
          <a:chOff x="0" y="0"/>
          <a:chExt cx="0" cy="0"/>
        </a:xfrm>
      </p:grpSpPr>
      <p:grpSp>
        <p:nvGrpSpPr>
          <p:cNvPr id="71" name="Google Shape;71;p8"/>
          <p:cNvGrpSpPr/>
          <p:nvPr/>
        </p:nvGrpSpPr>
        <p:grpSpPr>
          <a:xfrm>
            <a:off x="5875200" y="0"/>
            <a:ext cx="6316800" cy="6858000"/>
            <a:chOff x="4406400" y="0"/>
            <a:chExt cx="4737600" cy="5143500"/>
          </a:xfrm>
        </p:grpSpPr>
        <p:sp>
          <p:nvSpPr>
            <p:cNvPr id="72" name="Google Shape;72;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0" name="Google Shape;90;p8"/>
          <p:cNvSpPr txBox="1">
            <a:spLocks noGrp="1"/>
          </p:cNvSpPr>
          <p:nvPr>
            <p:ph type="title"/>
          </p:nvPr>
        </p:nvSpPr>
        <p:spPr>
          <a:xfrm>
            <a:off x="1098467" y="1155700"/>
            <a:ext cx="6116000" cy="46948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1" name="Google Shape;91;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116313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2"/>
        <p:cNvGrpSpPr/>
        <p:nvPr/>
      </p:nvGrpSpPr>
      <p:grpSpPr>
        <a:xfrm>
          <a:off x="0" y="0"/>
          <a:ext cx="0" cy="0"/>
          <a:chOff x="0" y="0"/>
          <a:chExt cx="0" cy="0"/>
        </a:xfrm>
      </p:grpSpPr>
      <p:grpSp>
        <p:nvGrpSpPr>
          <p:cNvPr id="43" name="Google Shape;43;p4"/>
          <p:cNvGrpSpPr/>
          <p:nvPr/>
        </p:nvGrpSpPr>
        <p:grpSpPr>
          <a:xfrm>
            <a:off x="0" y="508002"/>
            <a:ext cx="1383800" cy="1355049"/>
            <a:chOff x="0" y="381001"/>
            <a:chExt cx="1037850" cy="1016287"/>
          </a:xfrm>
        </p:grpSpPr>
        <p:sp>
          <p:nvSpPr>
            <p:cNvPr id="44" name="Google Shape;44;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6" name="Google Shape;46;p4"/>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47" name="Google Shape;47;p4"/>
          <p:cNvSpPr txBox="1">
            <a:spLocks noGrp="1"/>
          </p:cNvSpPr>
          <p:nvPr>
            <p:ph type="body" idx="1"/>
          </p:nvPr>
        </p:nvSpPr>
        <p:spPr>
          <a:xfrm>
            <a:off x="1730000" y="2090067"/>
            <a:ext cx="93852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48" name="Google Shape;48;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20512684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6"/>
        <p:cNvGrpSpPr/>
        <p:nvPr/>
      </p:nvGrpSpPr>
      <p:grpSpPr>
        <a:xfrm>
          <a:off x="0" y="0"/>
          <a:ext cx="0" cy="0"/>
          <a:chOff x="0" y="0"/>
          <a:chExt cx="0" cy="0"/>
        </a:xfrm>
      </p:grpSpPr>
      <p:grpSp>
        <p:nvGrpSpPr>
          <p:cNvPr id="107" name="Google Shape;107;p11"/>
          <p:cNvGrpSpPr/>
          <p:nvPr/>
        </p:nvGrpSpPr>
        <p:grpSpPr>
          <a:xfrm>
            <a:off x="5875200" y="1"/>
            <a:ext cx="6316800" cy="6857420"/>
            <a:chOff x="4406400" y="0"/>
            <a:chExt cx="4737600" cy="5143065"/>
          </a:xfrm>
        </p:grpSpPr>
        <p:sp>
          <p:nvSpPr>
            <p:cNvPr id="108" name="Google Shape;108;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6" name="Google Shape;126;p11"/>
          <p:cNvSpPr txBox="1">
            <a:spLocks noGrp="1"/>
          </p:cNvSpPr>
          <p:nvPr>
            <p:ph type="title" hasCustomPrompt="1"/>
          </p:nvPr>
        </p:nvSpPr>
        <p:spPr>
          <a:xfrm>
            <a:off x="1098467" y="1712900"/>
            <a:ext cx="6368000" cy="17344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10666"/>
            </a:lvl1pPr>
            <a:lvl2pPr lvl="1">
              <a:spcBef>
                <a:spcPts val="0"/>
              </a:spcBef>
              <a:spcAft>
                <a:spcPts val="0"/>
              </a:spcAft>
              <a:buSzPts val="8000"/>
              <a:buNone/>
              <a:defRPr sz="10666"/>
            </a:lvl2pPr>
            <a:lvl3pPr lvl="2">
              <a:spcBef>
                <a:spcPts val="0"/>
              </a:spcBef>
              <a:spcAft>
                <a:spcPts val="0"/>
              </a:spcAft>
              <a:buSzPts val="8000"/>
              <a:buNone/>
              <a:defRPr sz="10666"/>
            </a:lvl3pPr>
            <a:lvl4pPr lvl="3">
              <a:spcBef>
                <a:spcPts val="0"/>
              </a:spcBef>
              <a:spcAft>
                <a:spcPts val="0"/>
              </a:spcAft>
              <a:buSzPts val="8000"/>
              <a:buNone/>
              <a:defRPr sz="10666"/>
            </a:lvl4pPr>
            <a:lvl5pPr lvl="4">
              <a:spcBef>
                <a:spcPts val="0"/>
              </a:spcBef>
              <a:spcAft>
                <a:spcPts val="0"/>
              </a:spcAft>
              <a:buSzPts val="8000"/>
              <a:buNone/>
              <a:defRPr sz="10666"/>
            </a:lvl5pPr>
            <a:lvl6pPr lvl="5">
              <a:spcBef>
                <a:spcPts val="0"/>
              </a:spcBef>
              <a:spcAft>
                <a:spcPts val="0"/>
              </a:spcAft>
              <a:buSzPts val="8000"/>
              <a:buNone/>
              <a:defRPr sz="10666"/>
            </a:lvl6pPr>
            <a:lvl7pPr lvl="6">
              <a:spcBef>
                <a:spcPts val="0"/>
              </a:spcBef>
              <a:spcAft>
                <a:spcPts val="0"/>
              </a:spcAft>
              <a:buSzPts val="8000"/>
              <a:buNone/>
              <a:defRPr sz="10666"/>
            </a:lvl7pPr>
            <a:lvl8pPr lvl="7">
              <a:spcBef>
                <a:spcPts val="0"/>
              </a:spcBef>
              <a:spcAft>
                <a:spcPts val="0"/>
              </a:spcAft>
              <a:buSzPts val="8000"/>
              <a:buNone/>
              <a:defRPr sz="10666"/>
            </a:lvl8pPr>
            <a:lvl9pPr lvl="8">
              <a:spcBef>
                <a:spcPts val="0"/>
              </a:spcBef>
              <a:spcAft>
                <a:spcPts val="0"/>
              </a:spcAft>
              <a:buSzPts val="8000"/>
              <a:buNone/>
              <a:defRPr sz="10666"/>
            </a:lvl9pPr>
          </a:lstStyle>
          <a:p>
            <a:r>
              <a:t>xx%</a:t>
            </a:r>
          </a:p>
        </p:txBody>
      </p:sp>
      <p:sp>
        <p:nvSpPr>
          <p:cNvPr id="127" name="Google Shape;127;p11"/>
          <p:cNvSpPr txBox="1">
            <a:spLocks noGrp="1"/>
          </p:cNvSpPr>
          <p:nvPr>
            <p:ph type="body" idx="1"/>
          </p:nvPr>
        </p:nvSpPr>
        <p:spPr>
          <a:xfrm>
            <a:off x="1098467" y="3524165"/>
            <a:ext cx="6368000" cy="16252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128" name="Google Shape;128;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1999390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11/18/22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11/18/22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 id="2147483670" r:id="rId19"/>
    <p:sldLayoutId id="2147483671" r:id="rId20"/>
    <p:sldLayoutId id="2147483672" r:id="rId21"/>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3"/>
          <p:cNvSpPr txBox="1">
            <a:spLocks noGrp="1"/>
          </p:cNvSpPr>
          <p:nvPr>
            <p:ph type="ctrTitle"/>
          </p:nvPr>
        </p:nvSpPr>
        <p:spPr>
          <a:xfrm>
            <a:off x="5208104" y="2104533"/>
            <a:ext cx="6198096" cy="2105200"/>
          </a:xfrm>
          <a:prstGeom prst="rect">
            <a:avLst/>
          </a:prstGeom>
        </p:spPr>
        <p:txBody>
          <a:bodyPr spcFirstLastPara="1" vert="horz" wrap="square" lIns="121900" tIns="121900" rIns="121900" bIns="121900" rtlCol="0" anchor="t" anchorCtr="0">
            <a:normAutofit/>
          </a:bodyPr>
          <a:lstStyle/>
          <a:p>
            <a:pPr>
              <a:spcBef>
                <a:spcPts val="0"/>
              </a:spcBef>
            </a:pPr>
            <a:r>
              <a:rPr lang="fr" dirty="0"/>
              <a:t> AP2</a:t>
            </a:r>
            <a:endParaRPr dirty="0"/>
          </a:p>
        </p:txBody>
      </p:sp>
      <p:sp>
        <p:nvSpPr>
          <p:cNvPr id="136" name="Google Shape;136;p13"/>
          <p:cNvSpPr txBox="1">
            <a:spLocks noGrp="1"/>
          </p:cNvSpPr>
          <p:nvPr>
            <p:ph type="subTitle" idx="1"/>
          </p:nvPr>
        </p:nvSpPr>
        <p:spPr>
          <a:xfrm>
            <a:off x="6778600" y="4995900"/>
            <a:ext cx="4627600" cy="1680400"/>
          </a:xfrm>
          <a:prstGeom prst="rect">
            <a:avLst/>
          </a:prstGeom>
        </p:spPr>
        <p:txBody>
          <a:bodyPr spcFirstLastPara="1" vert="horz" wrap="square" lIns="121900" tIns="121900" rIns="121900" bIns="121900" rtlCol="0" anchor="t" anchorCtr="0">
            <a:normAutofit/>
          </a:bodyPr>
          <a:lstStyle/>
          <a:p>
            <a:pPr>
              <a:spcBef>
                <a:spcPts val="0"/>
              </a:spcBef>
            </a:pPr>
            <a:r>
              <a:rPr lang="fr-FR" dirty="0"/>
              <a:t> </a:t>
            </a:r>
            <a:endParaRPr dirty="0"/>
          </a:p>
        </p:txBody>
      </p:sp>
      <p:sp>
        <p:nvSpPr>
          <p:cNvPr id="137" name="Google Shape;137;p13"/>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fr"/>
              <a:pPr/>
              <a:t>1</a:t>
            </a:fld>
            <a:endParaRPr/>
          </a:p>
        </p:txBody>
      </p:sp>
      <p:pic>
        <p:nvPicPr>
          <p:cNvPr id="3" name="Image 2">
            <a:extLst>
              <a:ext uri="{FF2B5EF4-FFF2-40B4-BE49-F238E27FC236}">
                <a16:creationId xmlns:a16="http://schemas.microsoft.com/office/drawing/2014/main" id="{5DE636DC-2EE3-854F-9834-5BC3F5CF137D}"/>
              </a:ext>
            </a:extLst>
          </p:cNvPr>
          <p:cNvPicPr>
            <a:picLocks noChangeAspect="1"/>
          </p:cNvPicPr>
          <p:nvPr/>
        </p:nvPicPr>
        <p:blipFill>
          <a:blip r:embed="rId3"/>
          <a:stretch>
            <a:fillRect/>
          </a:stretch>
        </p:blipFill>
        <p:spPr>
          <a:xfrm>
            <a:off x="4572000" y="4068800"/>
            <a:ext cx="3048000" cy="1854200"/>
          </a:xfrm>
          <a:prstGeom prst="rect">
            <a:avLst/>
          </a:prstGeom>
        </p:spPr>
      </p:pic>
    </p:spTree>
    <p:extLst>
      <p:ext uri="{BB962C8B-B14F-4D97-AF65-F5344CB8AC3E}">
        <p14:creationId xmlns:p14="http://schemas.microsoft.com/office/powerpoint/2010/main" val="3405002456"/>
      </p:ext>
    </p:extLst>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2"/>
          <p:cNvSpPr txBox="1">
            <a:spLocks noGrp="1"/>
          </p:cNvSpPr>
          <p:nvPr>
            <p:ph type="title"/>
          </p:nvPr>
        </p:nvSpPr>
        <p:spPr>
          <a:xfrm>
            <a:off x="238833" y="413900"/>
            <a:ext cx="11547600" cy="1734400"/>
          </a:xfrm>
          <a:prstGeom prst="rect">
            <a:avLst/>
          </a:prstGeom>
        </p:spPr>
        <p:txBody>
          <a:bodyPr spcFirstLastPara="1" vert="horz" wrap="square" lIns="121900" tIns="121900" rIns="121900" bIns="121900" rtlCol="0" anchor="t" anchorCtr="0">
            <a:noAutofit/>
          </a:bodyPr>
          <a:lstStyle/>
          <a:p>
            <a:pPr>
              <a:buSzPts val="990"/>
            </a:pPr>
            <a:r>
              <a:rPr lang="fr" sz="4400"/>
              <a:t>Langages de développement</a:t>
            </a:r>
            <a:endParaRPr sz="4400"/>
          </a:p>
          <a:p>
            <a:pPr>
              <a:buSzPts val="990"/>
            </a:pPr>
            <a:r>
              <a:rPr lang="fr" sz="2400"/>
              <a:t>Application mobile</a:t>
            </a:r>
            <a:endParaRPr sz="2400"/>
          </a:p>
        </p:txBody>
      </p:sp>
      <p:sp>
        <p:nvSpPr>
          <p:cNvPr id="201" name="Google Shape;201;p22"/>
          <p:cNvSpPr txBox="1">
            <a:spLocks noGrp="1"/>
          </p:cNvSpPr>
          <p:nvPr>
            <p:ph type="body" idx="1"/>
          </p:nvPr>
        </p:nvSpPr>
        <p:spPr>
          <a:xfrm>
            <a:off x="4238600" y="2205600"/>
            <a:ext cx="3324000" cy="4230800"/>
          </a:xfrm>
          <a:prstGeom prst="rect">
            <a:avLst/>
          </a:prstGeom>
        </p:spPr>
        <p:txBody>
          <a:bodyPr spcFirstLastPara="1" vert="horz" wrap="square" lIns="121900" tIns="121900" rIns="121900" bIns="121900" rtlCol="0" anchor="t" anchorCtr="0">
            <a:normAutofit fontScale="92500" lnSpcReduction="10000"/>
          </a:bodyPr>
          <a:lstStyle/>
          <a:p>
            <a:pPr marL="0" indent="0">
              <a:buNone/>
            </a:pPr>
            <a:r>
              <a:rPr lang="fr" dirty="0"/>
              <a:t>JavaScript</a:t>
            </a:r>
            <a:endParaRPr dirty="0"/>
          </a:p>
          <a:p>
            <a:pPr marL="0" indent="0" algn="r">
              <a:spcBef>
                <a:spcPts val="1600"/>
              </a:spcBef>
              <a:buNone/>
            </a:pPr>
            <a:r>
              <a:rPr lang="fr" dirty="0" err="1"/>
              <a:t>NodeJS</a:t>
            </a:r>
            <a:endParaRPr dirty="0"/>
          </a:p>
          <a:p>
            <a:pPr marL="0" indent="0">
              <a:spcBef>
                <a:spcPts val="1600"/>
              </a:spcBef>
              <a:buNone/>
            </a:pPr>
            <a:endParaRPr dirty="0"/>
          </a:p>
          <a:p>
            <a:pPr marL="0" indent="0">
              <a:spcBef>
                <a:spcPts val="1600"/>
              </a:spcBef>
              <a:buNone/>
            </a:pPr>
            <a:r>
              <a:rPr lang="fr" dirty="0"/>
              <a:t>Express</a:t>
            </a:r>
            <a:endParaRPr dirty="0"/>
          </a:p>
          <a:p>
            <a:pPr marL="0" indent="0" algn="r">
              <a:spcBef>
                <a:spcPts val="1600"/>
              </a:spcBef>
              <a:buNone/>
            </a:pPr>
            <a:r>
              <a:rPr lang="fr" dirty="0"/>
              <a:t>MySQL</a:t>
            </a:r>
            <a:endParaRPr dirty="0"/>
          </a:p>
          <a:p>
            <a:pPr marL="0" indent="0">
              <a:spcBef>
                <a:spcPts val="1600"/>
              </a:spcBef>
              <a:buNone/>
            </a:pPr>
            <a:endParaRPr dirty="0"/>
          </a:p>
          <a:p>
            <a:pPr marL="0" indent="0">
              <a:spcBef>
                <a:spcPts val="1600"/>
              </a:spcBef>
              <a:buNone/>
            </a:pPr>
            <a:r>
              <a:rPr lang="fr" dirty="0" err="1"/>
              <a:t>React</a:t>
            </a:r>
            <a:endParaRPr dirty="0"/>
          </a:p>
          <a:p>
            <a:pPr marL="0" indent="0" algn="r">
              <a:spcBef>
                <a:spcPts val="1600"/>
              </a:spcBef>
              <a:spcAft>
                <a:spcPts val="1600"/>
              </a:spcAft>
              <a:buNone/>
            </a:pPr>
            <a:endParaRPr dirty="0"/>
          </a:p>
        </p:txBody>
      </p:sp>
      <p:sp>
        <p:nvSpPr>
          <p:cNvPr id="202" name="Google Shape;202;p2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fr"/>
              <a:pPr/>
              <a:t>10</a:t>
            </a:fld>
            <a:endParaRPr/>
          </a:p>
        </p:txBody>
      </p:sp>
      <p:pic>
        <p:nvPicPr>
          <p:cNvPr id="203" name="Google Shape;203;p22"/>
          <p:cNvPicPr preferRelativeResize="0"/>
          <p:nvPr/>
        </p:nvPicPr>
        <p:blipFill>
          <a:blip r:embed="rId3">
            <a:alphaModFix/>
          </a:blip>
          <a:stretch>
            <a:fillRect/>
          </a:stretch>
        </p:blipFill>
        <p:spPr>
          <a:xfrm>
            <a:off x="2909767" y="1719267"/>
            <a:ext cx="1059332" cy="1059332"/>
          </a:xfrm>
          <a:prstGeom prst="rect">
            <a:avLst/>
          </a:prstGeom>
          <a:noFill/>
          <a:ln>
            <a:noFill/>
          </a:ln>
        </p:spPr>
      </p:pic>
      <p:pic>
        <p:nvPicPr>
          <p:cNvPr id="204" name="Google Shape;204;p22"/>
          <p:cNvPicPr preferRelativeResize="0"/>
          <p:nvPr/>
        </p:nvPicPr>
        <p:blipFill>
          <a:blip r:embed="rId4">
            <a:alphaModFix/>
          </a:blip>
          <a:stretch>
            <a:fillRect/>
          </a:stretch>
        </p:blipFill>
        <p:spPr>
          <a:xfrm>
            <a:off x="1982834" y="3600933"/>
            <a:ext cx="2255767" cy="684000"/>
          </a:xfrm>
          <a:prstGeom prst="rect">
            <a:avLst/>
          </a:prstGeom>
          <a:noFill/>
          <a:ln>
            <a:noFill/>
          </a:ln>
        </p:spPr>
      </p:pic>
      <p:pic>
        <p:nvPicPr>
          <p:cNvPr id="205" name="Google Shape;205;p22"/>
          <p:cNvPicPr preferRelativeResize="0"/>
          <p:nvPr/>
        </p:nvPicPr>
        <p:blipFill>
          <a:blip r:embed="rId5">
            <a:alphaModFix/>
          </a:blip>
          <a:stretch>
            <a:fillRect/>
          </a:stretch>
        </p:blipFill>
        <p:spPr>
          <a:xfrm>
            <a:off x="7434884" y="2205608"/>
            <a:ext cx="2255768" cy="1691827"/>
          </a:xfrm>
          <a:prstGeom prst="rect">
            <a:avLst/>
          </a:prstGeom>
          <a:noFill/>
          <a:ln>
            <a:noFill/>
          </a:ln>
        </p:spPr>
      </p:pic>
      <p:pic>
        <p:nvPicPr>
          <p:cNvPr id="206" name="Google Shape;206;p22"/>
          <p:cNvPicPr preferRelativeResize="0"/>
          <p:nvPr/>
        </p:nvPicPr>
        <p:blipFill>
          <a:blip r:embed="rId6">
            <a:alphaModFix/>
          </a:blip>
          <a:stretch>
            <a:fillRect/>
          </a:stretch>
        </p:blipFill>
        <p:spPr>
          <a:xfrm>
            <a:off x="7562600" y="3878233"/>
            <a:ext cx="2046744" cy="1059200"/>
          </a:xfrm>
          <a:prstGeom prst="rect">
            <a:avLst/>
          </a:prstGeom>
          <a:noFill/>
          <a:ln>
            <a:noFill/>
          </a:ln>
        </p:spPr>
      </p:pic>
      <p:pic>
        <p:nvPicPr>
          <p:cNvPr id="207" name="Google Shape;207;p22"/>
          <p:cNvPicPr preferRelativeResize="0"/>
          <p:nvPr/>
        </p:nvPicPr>
        <p:blipFill>
          <a:blip r:embed="rId7">
            <a:alphaModFix/>
          </a:blip>
          <a:stretch>
            <a:fillRect/>
          </a:stretch>
        </p:blipFill>
        <p:spPr>
          <a:xfrm>
            <a:off x="2533023" y="4763401"/>
            <a:ext cx="1629148" cy="1416001"/>
          </a:xfrm>
          <a:prstGeom prst="rect">
            <a:avLst/>
          </a:prstGeom>
          <a:noFill/>
          <a:ln>
            <a:noFill/>
          </a:ln>
        </p:spPr>
      </p:pic>
      <p:sp>
        <p:nvSpPr>
          <p:cNvPr id="208" name="Google Shape;208;p22"/>
          <p:cNvSpPr txBox="1">
            <a:spLocks noGrp="1"/>
          </p:cNvSpPr>
          <p:nvPr>
            <p:ph type="body" idx="1"/>
          </p:nvPr>
        </p:nvSpPr>
        <p:spPr>
          <a:xfrm>
            <a:off x="0" y="1906917"/>
            <a:ext cx="3324000" cy="684000"/>
          </a:xfrm>
          <a:prstGeom prst="rect">
            <a:avLst/>
          </a:prstGeom>
        </p:spPr>
        <p:txBody>
          <a:bodyPr spcFirstLastPara="1" vert="horz" wrap="square" lIns="121900" tIns="121900" rIns="121900" bIns="121900" rtlCol="0" anchor="t" anchorCtr="0">
            <a:normAutofit fontScale="62500" lnSpcReduction="20000"/>
          </a:bodyPr>
          <a:lstStyle/>
          <a:p>
            <a:pPr marL="0" indent="0">
              <a:spcAft>
                <a:spcPts val="1600"/>
              </a:spcAft>
              <a:buNone/>
            </a:pPr>
            <a:r>
              <a:rPr lang="fr"/>
              <a:t>Dynamisme et disponibilité</a:t>
            </a:r>
            <a:endParaRPr/>
          </a:p>
        </p:txBody>
      </p:sp>
      <p:sp>
        <p:nvSpPr>
          <p:cNvPr id="209" name="Google Shape;209;p22"/>
          <p:cNvSpPr txBox="1">
            <a:spLocks noGrp="1"/>
          </p:cNvSpPr>
          <p:nvPr>
            <p:ph type="body" idx="1"/>
          </p:nvPr>
        </p:nvSpPr>
        <p:spPr>
          <a:xfrm>
            <a:off x="9690667" y="2709517"/>
            <a:ext cx="3324000" cy="684000"/>
          </a:xfrm>
          <a:prstGeom prst="rect">
            <a:avLst/>
          </a:prstGeom>
        </p:spPr>
        <p:txBody>
          <a:bodyPr spcFirstLastPara="1" vert="horz" wrap="square" lIns="121900" tIns="121900" rIns="121900" bIns="121900" rtlCol="0" anchor="t" anchorCtr="0">
            <a:normAutofit fontScale="62500" lnSpcReduction="20000"/>
          </a:bodyPr>
          <a:lstStyle/>
          <a:p>
            <a:pPr marL="0" indent="0">
              <a:spcAft>
                <a:spcPts val="1600"/>
              </a:spcAft>
              <a:buNone/>
            </a:pPr>
            <a:r>
              <a:rPr lang="fr"/>
              <a:t>Flexible et facile</a:t>
            </a:r>
            <a:endParaRPr/>
          </a:p>
        </p:txBody>
      </p:sp>
      <p:sp>
        <p:nvSpPr>
          <p:cNvPr id="210" name="Google Shape;210;p22"/>
          <p:cNvSpPr txBox="1">
            <a:spLocks noGrp="1"/>
          </p:cNvSpPr>
          <p:nvPr>
            <p:ph type="body" idx="1"/>
          </p:nvPr>
        </p:nvSpPr>
        <p:spPr>
          <a:xfrm>
            <a:off x="0" y="3413333"/>
            <a:ext cx="2382400" cy="1059200"/>
          </a:xfrm>
          <a:prstGeom prst="rect">
            <a:avLst/>
          </a:prstGeom>
        </p:spPr>
        <p:txBody>
          <a:bodyPr spcFirstLastPara="1" vert="horz" wrap="square" lIns="121900" tIns="121900" rIns="121900" bIns="121900" rtlCol="0" anchor="t" anchorCtr="0">
            <a:normAutofit fontScale="55000" lnSpcReduction="20000"/>
          </a:bodyPr>
          <a:lstStyle/>
          <a:p>
            <a:pPr marL="0" indent="0">
              <a:spcAft>
                <a:spcPts val="1600"/>
              </a:spcAft>
              <a:buNone/>
            </a:pPr>
            <a:r>
              <a:rPr lang="fr"/>
              <a:t>Léger rapide et offre une grande facilité d’architecture</a:t>
            </a:r>
            <a:endParaRPr/>
          </a:p>
        </p:txBody>
      </p:sp>
      <p:sp>
        <p:nvSpPr>
          <p:cNvPr id="211" name="Google Shape;211;p22"/>
          <p:cNvSpPr txBox="1">
            <a:spLocks noGrp="1"/>
          </p:cNvSpPr>
          <p:nvPr>
            <p:ph type="body" idx="1"/>
          </p:nvPr>
        </p:nvSpPr>
        <p:spPr>
          <a:xfrm>
            <a:off x="9609333" y="4190251"/>
            <a:ext cx="2582800" cy="894000"/>
          </a:xfrm>
          <a:prstGeom prst="rect">
            <a:avLst/>
          </a:prstGeom>
        </p:spPr>
        <p:txBody>
          <a:bodyPr spcFirstLastPara="1" vert="horz" wrap="square" lIns="121900" tIns="121900" rIns="121900" bIns="121900" rtlCol="0" anchor="t" anchorCtr="0">
            <a:normAutofit fontScale="55000" lnSpcReduction="20000"/>
          </a:bodyPr>
          <a:lstStyle/>
          <a:p>
            <a:pPr marL="0" indent="0">
              <a:spcAft>
                <a:spcPts val="1600"/>
              </a:spcAft>
              <a:buNone/>
            </a:pPr>
            <a:r>
              <a:rPr lang="fr"/>
              <a:t>Evolutif et performances élevées</a:t>
            </a:r>
            <a:endParaRPr/>
          </a:p>
        </p:txBody>
      </p:sp>
      <p:sp>
        <p:nvSpPr>
          <p:cNvPr id="213" name="Google Shape;213;p22"/>
          <p:cNvSpPr txBox="1">
            <a:spLocks noGrp="1"/>
          </p:cNvSpPr>
          <p:nvPr>
            <p:ph type="body" idx="1"/>
          </p:nvPr>
        </p:nvSpPr>
        <p:spPr>
          <a:xfrm>
            <a:off x="74200" y="5084267"/>
            <a:ext cx="2382400" cy="1110400"/>
          </a:xfrm>
          <a:prstGeom prst="rect">
            <a:avLst/>
          </a:prstGeom>
        </p:spPr>
        <p:txBody>
          <a:bodyPr spcFirstLastPara="1" vert="horz" wrap="square" lIns="121900" tIns="121900" rIns="121900" bIns="121900" rtlCol="0" anchor="t" anchorCtr="0">
            <a:normAutofit fontScale="85000" lnSpcReduction="20000"/>
          </a:bodyPr>
          <a:lstStyle/>
          <a:p>
            <a:pPr marL="0" indent="0">
              <a:spcAft>
                <a:spcPts val="1600"/>
              </a:spcAft>
              <a:buNone/>
            </a:pPr>
            <a:r>
              <a:rPr lang="fr"/>
              <a:t>Rapide et facile à prendre en main</a:t>
            </a:r>
            <a:endParaRPr/>
          </a:p>
        </p:txBody>
      </p:sp>
      <p:sp>
        <p:nvSpPr>
          <p:cNvPr id="214" name="Google Shape;214;p22"/>
          <p:cNvSpPr txBox="1">
            <a:spLocks noGrp="1"/>
          </p:cNvSpPr>
          <p:nvPr>
            <p:ph type="body" idx="1"/>
          </p:nvPr>
        </p:nvSpPr>
        <p:spPr>
          <a:xfrm>
            <a:off x="8774800" y="5564717"/>
            <a:ext cx="3324000" cy="684000"/>
          </a:xfrm>
          <a:prstGeom prst="rect">
            <a:avLst/>
          </a:prstGeom>
        </p:spPr>
        <p:txBody>
          <a:bodyPr spcFirstLastPara="1" vert="horz" wrap="square" lIns="121900" tIns="121900" rIns="121900" bIns="121900" rtlCol="0" anchor="t" anchorCtr="0">
            <a:normAutofit fontScale="62500" lnSpcReduction="20000"/>
          </a:bodyPr>
          <a:lstStyle/>
          <a:p>
            <a:pPr marL="0" indent="0">
              <a:spcAft>
                <a:spcPts val="1600"/>
              </a:spcAft>
              <a:buNone/>
            </a:pPr>
            <a:r>
              <a:rPr lang="fr-FR" dirty="0"/>
              <a:t> </a:t>
            </a:r>
            <a:endParaRPr dirty="0"/>
          </a:p>
        </p:txBody>
      </p:sp>
    </p:spTree>
    <p:extLst>
      <p:ext uri="{BB962C8B-B14F-4D97-AF65-F5344CB8AC3E}">
        <p14:creationId xmlns:p14="http://schemas.microsoft.com/office/powerpoint/2010/main" val="3703322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3"/>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r>
              <a:rPr lang="fr"/>
              <a:t>Devis</a:t>
            </a:r>
            <a:endParaRPr/>
          </a:p>
        </p:txBody>
      </p:sp>
      <p:sp>
        <p:nvSpPr>
          <p:cNvPr id="220" name="Google Shape;220;p23"/>
          <p:cNvSpPr txBox="1">
            <a:spLocks noGrp="1"/>
          </p:cNvSpPr>
          <p:nvPr>
            <p:ph type="body" idx="1"/>
          </p:nvPr>
        </p:nvSpPr>
        <p:spPr>
          <a:xfrm>
            <a:off x="526500" y="2090100"/>
            <a:ext cx="9385200" cy="3881600"/>
          </a:xfrm>
          <a:prstGeom prst="rect">
            <a:avLst/>
          </a:prstGeom>
        </p:spPr>
        <p:txBody>
          <a:bodyPr spcFirstLastPara="1" vert="horz" wrap="square" lIns="121900" tIns="121900" rIns="121900" bIns="121900" rtlCol="0" anchor="t" anchorCtr="0">
            <a:normAutofit/>
          </a:bodyPr>
          <a:lstStyle/>
          <a:p>
            <a:pPr marL="0" indent="0">
              <a:buNone/>
            </a:pPr>
            <a:r>
              <a:rPr lang="fr" dirty="0"/>
              <a:t>Voici le devis détaillé pour cette application mobile.</a:t>
            </a:r>
            <a:endParaRPr dirty="0"/>
          </a:p>
          <a:p>
            <a:pPr marL="0" indent="0">
              <a:spcBef>
                <a:spcPts val="1600"/>
              </a:spcBef>
              <a:buNone/>
            </a:pPr>
            <a:r>
              <a:rPr lang="fr" dirty="0"/>
              <a:t>Son total est de 3 810€ pour la prestation</a:t>
            </a:r>
            <a:endParaRPr dirty="0"/>
          </a:p>
          <a:p>
            <a:pPr marL="0" indent="0">
              <a:spcBef>
                <a:spcPts val="1600"/>
              </a:spcBef>
              <a:spcAft>
                <a:spcPts val="1600"/>
              </a:spcAft>
              <a:buNone/>
            </a:pPr>
            <a:endParaRPr dirty="0"/>
          </a:p>
        </p:txBody>
      </p:sp>
      <p:sp>
        <p:nvSpPr>
          <p:cNvPr id="221" name="Google Shape;221;p23"/>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fr"/>
              <a:pPr/>
              <a:t>11</a:t>
            </a:fld>
            <a:endParaRPr/>
          </a:p>
        </p:txBody>
      </p:sp>
      <p:pic>
        <p:nvPicPr>
          <p:cNvPr id="3" name="Image 2">
            <a:extLst>
              <a:ext uri="{FF2B5EF4-FFF2-40B4-BE49-F238E27FC236}">
                <a16:creationId xmlns:a16="http://schemas.microsoft.com/office/drawing/2014/main" id="{49502E6A-2F79-544B-A50D-70F62E1CBC39}"/>
              </a:ext>
            </a:extLst>
          </p:cNvPr>
          <p:cNvPicPr>
            <a:picLocks noChangeAspect="1"/>
          </p:cNvPicPr>
          <p:nvPr/>
        </p:nvPicPr>
        <p:blipFill>
          <a:blip r:embed="rId3"/>
          <a:stretch>
            <a:fillRect/>
          </a:stretch>
        </p:blipFill>
        <p:spPr>
          <a:xfrm>
            <a:off x="6896100" y="0"/>
            <a:ext cx="5295900" cy="6858000"/>
          </a:xfrm>
          <a:prstGeom prst="rect">
            <a:avLst/>
          </a:prstGeom>
        </p:spPr>
      </p:pic>
    </p:spTree>
    <p:extLst>
      <p:ext uri="{BB962C8B-B14F-4D97-AF65-F5344CB8AC3E}">
        <p14:creationId xmlns:p14="http://schemas.microsoft.com/office/powerpoint/2010/main" val="15696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4"/>
          <p:cNvSpPr txBox="1">
            <a:spLocks noGrp="1"/>
          </p:cNvSpPr>
          <p:nvPr>
            <p:ph type="ctrTitle"/>
          </p:nvPr>
        </p:nvSpPr>
        <p:spPr>
          <a:xfrm>
            <a:off x="4716200" y="2104533"/>
            <a:ext cx="6690000" cy="2105200"/>
          </a:xfrm>
          <a:prstGeom prst="rect">
            <a:avLst/>
          </a:prstGeom>
        </p:spPr>
        <p:txBody>
          <a:bodyPr spcFirstLastPara="1" vert="horz" wrap="square" lIns="121900" tIns="121900" rIns="121900" bIns="121900" rtlCol="0" anchor="t" anchorCtr="0">
            <a:normAutofit fontScale="90000"/>
          </a:bodyPr>
          <a:lstStyle/>
          <a:p>
            <a:pPr>
              <a:spcBef>
                <a:spcPts val="0"/>
              </a:spcBef>
            </a:pPr>
            <a:r>
              <a:rPr lang="fr"/>
              <a:t>Comment gérer les équipements et leurs disponibilités?</a:t>
            </a:r>
            <a:endParaRPr/>
          </a:p>
        </p:txBody>
      </p:sp>
      <p:sp>
        <p:nvSpPr>
          <p:cNvPr id="228" name="Google Shape;228;p24"/>
          <p:cNvSpPr txBox="1">
            <a:spLocks noGrp="1"/>
          </p:cNvSpPr>
          <p:nvPr>
            <p:ph type="subTitle" idx="1"/>
          </p:nvPr>
        </p:nvSpPr>
        <p:spPr>
          <a:xfrm>
            <a:off x="6778600" y="5233233"/>
            <a:ext cx="4627600" cy="674800"/>
          </a:xfrm>
          <a:prstGeom prst="rect">
            <a:avLst/>
          </a:prstGeom>
        </p:spPr>
        <p:txBody>
          <a:bodyPr spcFirstLastPara="1" vert="horz" wrap="square" lIns="121900" tIns="121900" rIns="121900" bIns="121900" rtlCol="0" anchor="t" anchorCtr="0">
            <a:normAutofit/>
          </a:bodyPr>
          <a:lstStyle/>
          <a:p>
            <a:pPr>
              <a:spcBef>
                <a:spcPts val="0"/>
              </a:spcBef>
            </a:pPr>
            <a:r>
              <a:rPr lang="fr"/>
              <a:t>Application Web</a:t>
            </a:r>
            <a:endParaRPr/>
          </a:p>
        </p:txBody>
      </p:sp>
      <p:sp>
        <p:nvSpPr>
          <p:cNvPr id="229" name="Google Shape;229;p24"/>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fr"/>
              <a:pPr/>
              <a:t>12</a:t>
            </a:fld>
            <a:endParaRPr/>
          </a:p>
        </p:txBody>
      </p:sp>
    </p:spTree>
    <p:extLst>
      <p:ext uri="{BB962C8B-B14F-4D97-AF65-F5344CB8AC3E}">
        <p14:creationId xmlns:p14="http://schemas.microsoft.com/office/powerpoint/2010/main" val="4173939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5"/>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pPr algn="ctr"/>
            <a:r>
              <a:rPr lang="fr"/>
              <a:t>Pourquoi cette problématique?</a:t>
            </a:r>
            <a:endParaRPr/>
          </a:p>
        </p:txBody>
      </p:sp>
      <p:sp>
        <p:nvSpPr>
          <p:cNvPr id="235" name="Google Shape;235;p2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fr"/>
              <a:pPr/>
              <a:t>13</a:t>
            </a:fld>
            <a:endParaRPr/>
          </a:p>
        </p:txBody>
      </p:sp>
      <p:sp>
        <p:nvSpPr>
          <p:cNvPr id="236" name="Google Shape;236;p25"/>
          <p:cNvSpPr txBox="1">
            <a:spLocks noGrp="1"/>
          </p:cNvSpPr>
          <p:nvPr>
            <p:ph type="body" idx="1"/>
          </p:nvPr>
        </p:nvSpPr>
        <p:spPr>
          <a:xfrm>
            <a:off x="1730000" y="2330567"/>
            <a:ext cx="9566800" cy="3648800"/>
          </a:xfrm>
          <a:prstGeom prst="rect">
            <a:avLst/>
          </a:prstGeom>
        </p:spPr>
        <p:txBody>
          <a:bodyPr spcFirstLastPara="1" vert="horz" wrap="square" lIns="121900" tIns="121900" rIns="121900" bIns="121900" rtlCol="0" anchor="t" anchorCtr="0">
            <a:normAutofit fontScale="85000" lnSpcReduction="20000"/>
          </a:bodyPr>
          <a:lstStyle/>
          <a:p>
            <a:pPr marL="0" indent="0">
              <a:buNone/>
            </a:pPr>
            <a:r>
              <a:rPr lang="fr"/>
              <a:t>La maison des ligues de Lorraine a des difficultés de gestion de salles et d'équipements.</a:t>
            </a:r>
            <a:endParaRPr/>
          </a:p>
          <a:p>
            <a:pPr marL="0" indent="0">
              <a:spcBef>
                <a:spcPts val="1600"/>
              </a:spcBef>
              <a:buNone/>
            </a:pPr>
            <a:r>
              <a:rPr lang="fr"/>
              <a:t>Nous avons proposé une solution pour permettre à l’association d’avoir une vue générale des équipements utilisés et en cours d’utilisation.</a:t>
            </a:r>
            <a:endParaRPr/>
          </a:p>
          <a:p>
            <a:pPr marL="0" indent="0">
              <a:spcBef>
                <a:spcPts val="1600"/>
              </a:spcBef>
              <a:buNone/>
            </a:pPr>
            <a:r>
              <a:rPr lang="fr"/>
              <a:t>Nous proposons une application web qui contiendra les calendriers de disponibilités des équipements et chaque personne autorisées (loueurs de matériel) pourra réserver des équipements.</a:t>
            </a:r>
            <a:endParaRPr/>
          </a:p>
          <a:p>
            <a:pPr marL="0" indent="0">
              <a:spcBef>
                <a:spcPts val="1600"/>
              </a:spcBef>
              <a:spcAft>
                <a:spcPts val="1600"/>
              </a:spcAft>
              <a:buNone/>
            </a:pPr>
            <a:r>
              <a:rPr lang="fr"/>
              <a:t>Sous forme d’application web, elle sera accessible depuis n’importe quel téléphone, ordinateur, tablette… </a:t>
            </a:r>
            <a:endParaRPr/>
          </a:p>
        </p:txBody>
      </p:sp>
    </p:spTree>
    <p:extLst>
      <p:ext uri="{BB962C8B-B14F-4D97-AF65-F5344CB8AC3E}">
        <p14:creationId xmlns:p14="http://schemas.microsoft.com/office/powerpoint/2010/main" val="3574757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6"/>
          <p:cNvSpPr txBox="1">
            <a:spLocks noGrp="1"/>
          </p:cNvSpPr>
          <p:nvPr>
            <p:ph type="title"/>
          </p:nvPr>
        </p:nvSpPr>
        <p:spPr>
          <a:xfrm>
            <a:off x="1002967" y="368567"/>
            <a:ext cx="6116000" cy="1531600"/>
          </a:xfrm>
          <a:prstGeom prst="rect">
            <a:avLst/>
          </a:prstGeom>
        </p:spPr>
        <p:txBody>
          <a:bodyPr spcFirstLastPara="1" vert="horz" wrap="square" lIns="121900" tIns="121900" rIns="121900" bIns="121900" rtlCol="0" anchor="ctr" anchorCtr="0">
            <a:normAutofit/>
          </a:bodyPr>
          <a:lstStyle/>
          <a:p>
            <a:r>
              <a:rPr lang="fr"/>
              <a:t>Diagramme Use Case</a:t>
            </a:r>
            <a:endParaRPr/>
          </a:p>
        </p:txBody>
      </p:sp>
      <p:sp>
        <p:nvSpPr>
          <p:cNvPr id="242" name="Google Shape;242;p2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fr"/>
              <a:pPr/>
              <a:t>14</a:t>
            </a:fld>
            <a:endParaRPr/>
          </a:p>
        </p:txBody>
      </p:sp>
      <p:pic>
        <p:nvPicPr>
          <p:cNvPr id="243" name="Google Shape;243;p26"/>
          <p:cNvPicPr preferRelativeResize="0"/>
          <p:nvPr/>
        </p:nvPicPr>
        <p:blipFill>
          <a:blip r:embed="rId3">
            <a:alphaModFix/>
          </a:blip>
          <a:stretch>
            <a:fillRect/>
          </a:stretch>
        </p:blipFill>
        <p:spPr>
          <a:xfrm>
            <a:off x="3393985" y="1681067"/>
            <a:ext cx="5404033" cy="5061367"/>
          </a:xfrm>
          <a:prstGeom prst="rect">
            <a:avLst/>
          </a:prstGeom>
          <a:noFill/>
          <a:ln>
            <a:noFill/>
          </a:ln>
        </p:spPr>
      </p:pic>
    </p:spTree>
    <p:extLst>
      <p:ext uri="{BB962C8B-B14F-4D97-AF65-F5344CB8AC3E}">
        <p14:creationId xmlns:p14="http://schemas.microsoft.com/office/powerpoint/2010/main" val="3294508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7"/>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r>
              <a:rPr lang="fr"/>
              <a:t>Logigramme </a:t>
            </a:r>
            <a:endParaRPr/>
          </a:p>
        </p:txBody>
      </p:sp>
      <p:sp>
        <p:nvSpPr>
          <p:cNvPr id="249" name="Google Shape;249;p2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fr"/>
              <a:pPr/>
              <a:t>15</a:t>
            </a:fld>
            <a:endParaRPr/>
          </a:p>
        </p:txBody>
      </p:sp>
      <p:pic>
        <p:nvPicPr>
          <p:cNvPr id="250" name="Google Shape;250;p27"/>
          <p:cNvPicPr preferRelativeResize="0"/>
          <p:nvPr/>
        </p:nvPicPr>
        <p:blipFill>
          <a:blip r:embed="rId3">
            <a:alphaModFix/>
          </a:blip>
          <a:stretch>
            <a:fillRect/>
          </a:stretch>
        </p:blipFill>
        <p:spPr>
          <a:xfrm>
            <a:off x="203201" y="1947000"/>
            <a:ext cx="11785599" cy="3816883"/>
          </a:xfrm>
          <a:prstGeom prst="rect">
            <a:avLst/>
          </a:prstGeom>
          <a:noFill/>
          <a:ln>
            <a:noFill/>
          </a:ln>
        </p:spPr>
      </p:pic>
    </p:spTree>
    <p:extLst>
      <p:ext uri="{BB962C8B-B14F-4D97-AF65-F5344CB8AC3E}">
        <p14:creationId xmlns:p14="http://schemas.microsoft.com/office/powerpoint/2010/main" val="2420259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8"/>
          <p:cNvSpPr txBox="1">
            <a:spLocks noGrp="1"/>
          </p:cNvSpPr>
          <p:nvPr>
            <p:ph type="title"/>
          </p:nvPr>
        </p:nvSpPr>
        <p:spPr>
          <a:xfrm>
            <a:off x="1002967" y="368567"/>
            <a:ext cx="6116000" cy="1531600"/>
          </a:xfrm>
          <a:prstGeom prst="rect">
            <a:avLst/>
          </a:prstGeom>
        </p:spPr>
        <p:txBody>
          <a:bodyPr spcFirstLastPara="1" vert="horz" wrap="square" lIns="121900" tIns="121900" rIns="121900" bIns="121900" rtlCol="0" anchor="ctr" anchorCtr="0">
            <a:normAutofit/>
          </a:bodyPr>
          <a:lstStyle/>
          <a:p>
            <a:r>
              <a:rPr lang="fr"/>
              <a:t>Diagramme Séquentiel </a:t>
            </a:r>
            <a:endParaRPr/>
          </a:p>
        </p:txBody>
      </p:sp>
      <p:sp>
        <p:nvSpPr>
          <p:cNvPr id="256" name="Google Shape;256;p2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fr"/>
              <a:pPr/>
              <a:t>16</a:t>
            </a:fld>
            <a:endParaRPr/>
          </a:p>
        </p:txBody>
      </p:sp>
      <p:pic>
        <p:nvPicPr>
          <p:cNvPr id="257" name="Google Shape;257;p28"/>
          <p:cNvPicPr preferRelativeResize="0"/>
          <p:nvPr/>
        </p:nvPicPr>
        <p:blipFill>
          <a:blip r:embed="rId3">
            <a:alphaModFix/>
          </a:blip>
          <a:stretch>
            <a:fillRect/>
          </a:stretch>
        </p:blipFill>
        <p:spPr>
          <a:xfrm>
            <a:off x="2865217" y="1900167"/>
            <a:ext cx="6461567" cy="4935535"/>
          </a:xfrm>
          <a:prstGeom prst="rect">
            <a:avLst/>
          </a:prstGeom>
          <a:noFill/>
          <a:ln>
            <a:noFill/>
          </a:ln>
        </p:spPr>
      </p:pic>
    </p:spTree>
    <p:extLst>
      <p:ext uri="{BB962C8B-B14F-4D97-AF65-F5344CB8AC3E}">
        <p14:creationId xmlns:p14="http://schemas.microsoft.com/office/powerpoint/2010/main" val="1612569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fr"/>
              <a:pPr/>
              <a:t>17</a:t>
            </a:fld>
            <a:endParaRPr/>
          </a:p>
        </p:txBody>
      </p:sp>
      <p:sp>
        <p:nvSpPr>
          <p:cNvPr id="263" name="Google Shape;263;p29"/>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pPr>
              <a:spcBef>
                <a:spcPts val="0"/>
              </a:spcBef>
            </a:pPr>
            <a:r>
              <a:rPr lang="fr"/>
              <a:t>Diagramme de classe</a:t>
            </a:r>
            <a:endParaRPr/>
          </a:p>
        </p:txBody>
      </p:sp>
      <p:pic>
        <p:nvPicPr>
          <p:cNvPr id="264" name="Google Shape;264;p29"/>
          <p:cNvPicPr preferRelativeResize="0"/>
          <p:nvPr/>
        </p:nvPicPr>
        <p:blipFill>
          <a:blip r:embed="rId3">
            <a:alphaModFix/>
          </a:blip>
          <a:stretch>
            <a:fillRect/>
          </a:stretch>
        </p:blipFill>
        <p:spPr>
          <a:xfrm>
            <a:off x="1730001" y="1743800"/>
            <a:ext cx="7917425" cy="5114200"/>
          </a:xfrm>
          <a:prstGeom prst="rect">
            <a:avLst/>
          </a:prstGeom>
          <a:noFill/>
          <a:ln>
            <a:noFill/>
          </a:ln>
        </p:spPr>
      </p:pic>
    </p:spTree>
    <p:extLst>
      <p:ext uri="{BB962C8B-B14F-4D97-AF65-F5344CB8AC3E}">
        <p14:creationId xmlns:p14="http://schemas.microsoft.com/office/powerpoint/2010/main" val="2116417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0"/>
          <p:cNvSpPr txBox="1">
            <a:spLocks noGrp="1"/>
          </p:cNvSpPr>
          <p:nvPr>
            <p:ph type="title"/>
          </p:nvPr>
        </p:nvSpPr>
        <p:spPr>
          <a:xfrm>
            <a:off x="238833" y="413900"/>
            <a:ext cx="11547600" cy="1734400"/>
          </a:xfrm>
          <a:prstGeom prst="rect">
            <a:avLst/>
          </a:prstGeom>
        </p:spPr>
        <p:txBody>
          <a:bodyPr spcFirstLastPara="1" vert="horz" wrap="square" lIns="121900" tIns="121900" rIns="121900" bIns="121900" rtlCol="0" anchor="t" anchorCtr="0">
            <a:noAutofit/>
          </a:bodyPr>
          <a:lstStyle/>
          <a:p>
            <a:pPr>
              <a:buSzPts val="990"/>
            </a:pPr>
            <a:r>
              <a:rPr lang="fr" sz="4400"/>
              <a:t>Langages de développement</a:t>
            </a:r>
            <a:endParaRPr sz="4400"/>
          </a:p>
          <a:p>
            <a:pPr>
              <a:buSzPts val="990"/>
            </a:pPr>
            <a:r>
              <a:rPr lang="fr" sz="2400"/>
              <a:t>Application web</a:t>
            </a:r>
            <a:endParaRPr sz="2400"/>
          </a:p>
        </p:txBody>
      </p:sp>
      <p:sp>
        <p:nvSpPr>
          <p:cNvPr id="270" name="Google Shape;270;p30"/>
          <p:cNvSpPr txBox="1">
            <a:spLocks noGrp="1"/>
          </p:cNvSpPr>
          <p:nvPr>
            <p:ph type="body" idx="1"/>
          </p:nvPr>
        </p:nvSpPr>
        <p:spPr>
          <a:xfrm>
            <a:off x="4198751" y="2167433"/>
            <a:ext cx="3324000" cy="4230800"/>
          </a:xfrm>
          <a:prstGeom prst="rect">
            <a:avLst/>
          </a:prstGeom>
        </p:spPr>
        <p:txBody>
          <a:bodyPr spcFirstLastPara="1" vert="horz" wrap="square" lIns="121900" tIns="121900" rIns="121900" bIns="121900" rtlCol="0" anchor="t" anchorCtr="0">
            <a:normAutofit fontScale="92500" lnSpcReduction="10000"/>
          </a:bodyPr>
          <a:lstStyle/>
          <a:p>
            <a:pPr marL="0" indent="0">
              <a:buNone/>
            </a:pPr>
            <a:r>
              <a:rPr lang="fr" dirty="0"/>
              <a:t>JavaScript</a:t>
            </a:r>
            <a:endParaRPr dirty="0"/>
          </a:p>
          <a:p>
            <a:pPr marL="0" indent="0" algn="r">
              <a:spcBef>
                <a:spcPts val="1600"/>
              </a:spcBef>
              <a:buNone/>
            </a:pPr>
            <a:r>
              <a:rPr lang="fr" dirty="0" err="1"/>
              <a:t>NodeJS</a:t>
            </a:r>
            <a:endParaRPr dirty="0"/>
          </a:p>
          <a:p>
            <a:pPr marL="0" indent="0">
              <a:spcBef>
                <a:spcPts val="1600"/>
              </a:spcBef>
              <a:buNone/>
            </a:pPr>
            <a:endParaRPr dirty="0"/>
          </a:p>
          <a:p>
            <a:pPr marL="0" indent="0">
              <a:spcBef>
                <a:spcPts val="1600"/>
              </a:spcBef>
              <a:buNone/>
            </a:pPr>
            <a:r>
              <a:rPr lang="fr" dirty="0"/>
              <a:t>Express</a:t>
            </a:r>
            <a:endParaRPr dirty="0"/>
          </a:p>
          <a:p>
            <a:pPr marL="0" indent="0" algn="r">
              <a:spcBef>
                <a:spcPts val="1600"/>
              </a:spcBef>
              <a:buNone/>
            </a:pPr>
            <a:r>
              <a:rPr lang="fr" dirty="0"/>
              <a:t>MySQL</a:t>
            </a:r>
            <a:endParaRPr dirty="0"/>
          </a:p>
          <a:p>
            <a:pPr marL="0" indent="0">
              <a:spcBef>
                <a:spcPts val="1600"/>
              </a:spcBef>
              <a:buNone/>
            </a:pPr>
            <a:endParaRPr dirty="0"/>
          </a:p>
          <a:p>
            <a:pPr marL="0" indent="0">
              <a:spcBef>
                <a:spcPts val="1600"/>
              </a:spcBef>
              <a:buNone/>
            </a:pPr>
            <a:r>
              <a:rPr lang="fr" dirty="0" err="1"/>
              <a:t>React</a:t>
            </a:r>
            <a:endParaRPr dirty="0"/>
          </a:p>
          <a:p>
            <a:pPr marL="0" indent="0" algn="r">
              <a:spcBef>
                <a:spcPts val="1600"/>
              </a:spcBef>
              <a:spcAft>
                <a:spcPts val="1600"/>
              </a:spcAft>
              <a:buNone/>
            </a:pPr>
            <a:endParaRPr dirty="0"/>
          </a:p>
        </p:txBody>
      </p:sp>
      <p:sp>
        <p:nvSpPr>
          <p:cNvPr id="271" name="Google Shape;271;p3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fr"/>
              <a:pPr/>
              <a:t>18</a:t>
            </a:fld>
            <a:endParaRPr/>
          </a:p>
        </p:txBody>
      </p:sp>
      <p:pic>
        <p:nvPicPr>
          <p:cNvPr id="272" name="Google Shape;272;p30"/>
          <p:cNvPicPr preferRelativeResize="0"/>
          <p:nvPr/>
        </p:nvPicPr>
        <p:blipFill>
          <a:blip r:embed="rId3">
            <a:alphaModFix/>
          </a:blip>
          <a:stretch>
            <a:fillRect/>
          </a:stretch>
        </p:blipFill>
        <p:spPr>
          <a:xfrm>
            <a:off x="2869918" y="1681101"/>
            <a:ext cx="1059332" cy="1059332"/>
          </a:xfrm>
          <a:prstGeom prst="rect">
            <a:avLst/>
          </a:prstGeom>
          <a:noFill/>
          <a:ln>
            <a:noFill/>
          </a:ln>
        </p:spPr>
      </p:pic>
      <p:pic>
        <p:nvPicPr>
          <p:cNvPr id="273" name="Google Shape;273;p30"/>
          <p:cNvPicPr preferRelativeResize="0"/>
          <p:nvPr/>
        </p:nvPicPr>
        <p:blipFill>
          <a:blip r:embed="rId4">
            <a:alphaModFix/>
          </a:blip>
          <a:stretch>
            <a:fillRect/>
          </a:stretch>
        </p:blipFill>
        <p:spPr>
          <a:xfrm>
            <a:off x="1942983" y="3562767"/>
            <a:ext cx="2255767" cy="684000"/>
          </a:xfrm>
          <a:prstGeom prst="rect">
            <a:avLst/>
          </a:prstGeom>
          <a:noFill/>
          <a:ln>
            <a:noFill/>
          </a:ln>
        </p:spPr>
      </p:pic>
      <p:pic>
        <p:nvPicPr>
          <p:cNvPr id="274" name="Google Shape;274;p30"/>
          <p:cNvPicPr preferRelativeResize="0"/>
          <p:nvPr/>
        </p:nvPicPr>
        <p:blipFill>
          <a:blip r:embed="rId5">
            <a:alphaModFix/>
          </a:blip>
          <a:stretch>
            <a:fillRect/>
          </a:stretch>
        </p:blipFill>
        <p:spPr>
          <a:xfrm>
            <a:off x="7522751" y="2001575"/>
            <a:ext cx="2255768" cy="1691827"/>
          </a:xfrm>
          <a:prstGeom prst="rect">
            <a:avLst/>
          </a:prstGeom>
          <a:noFill/>
          <a:ln>
            <a:noFill/>
          </a:ln>
        </p:spPr>
      </p:pic>
      <p:pic>
        <p:nvPicPr>
          <p:cNvPr id="275" name="Google Shape;275;p30"/>
          <p:cNvPicPr preferRelativeResize="0"/>
          <p:nvPr/>
        </p:nvPicPr>
        <p:blipFill>
          <a:blip r:embed="rId6">
            <a:alphaModFix/>
          </a:blip>
          <a:stretch>
            <a:fillRect/>
          </a:stretch>
        </p:blipFill>
        <p:spPr>
          <a:xfrm>
            <a:off x="7522751" y="3666382"/>
            <a:ext cx="2382400" cy="1232900"/>
          </a:xfrm>
          <a:prstGeom prst="rect">
            <a:avLst/>
          </a:prstGeom>
          <a:noFill/>
          <a:ln>
            <a:noFill/>
          </a:ln>
        </p:spPr>
      </p:pic>
      <p:pic>
        <p:nvPicPr>
          <p:cNvPr id="276" name="Google Shape;276;p30"/>
          <p:cNvPicPr preferRelativeResize="0"/>
          <p:nvPr/>
        </p:nvPicPr>
        <p:blipFill>
          <a:blip r:embed="rId7">
            <a:alphaModFix/>
          </a:blip>
          <a:stretch>
            <a:fillRect/>
          </a:stretch>
        </p:blipFill>
        <p:spPr>
          <a:xfrm>
            <a:off x="2493174" y="4725234"/>
            <a:ext cx="1629148" cy="1416001"/>
          </a:xfrm>
          <a:prstGeom prst="rect">
            <a:avLst/>
          </a:prstGeom>
          <a:noFill/>
          <a:ln>
            <a:noFill/>
          </a:ln>
        </p:spPr>
      </p:pic>
      <p:sp>
        <p:nvSpPr>
          <p:cNvPr id="278" name="Google Shape;278;p30"/>
          <p:cNvSpPr txBox="1">
            <a:spLocks noGrp="1"/>
          </p:cNvSpPr>
          <p:nvPr>
            <p:ph type="body" idx="1"/>
          </p:nvPr>
        </p:nvSpPr>
        <p:spPr>
          <a:xfrm>
            <a:off x="0" y="1868751"/>
            <a:ext cx="3324000" cy="684000"/>
          </a:xfrm>
          <a:prstGeom prst="rect">
            <a:avLst/>
          </a:prstGeom>
        </p:spPr>
        <p:txBody>
          <a:bodyPr spcFirstLastPara="1" vert="horz" wrap="square" lIns="121900" tIns="121900" rIns="121900" bIns="121900" rtlCol="0" anchor="t" anchorCtr="0">
            <a:normAutofit fontScale="62500" lnSpcReduction="20000"/>
          </a:bodyPr>
          <a:lstStyle/>
          <a:p>
            <a:pPr marL="0" indent="0">
              <a:spcAft>
                <a:spcPts val="1600"/>
              </a:spcAft>
              <a:buNone/>
            </a:pPr>
            <a:r>
              <a:rPr lang="fr"/>
              <a:t>Dynamisme et disponibilité</a:t>
            </a:r>
            <a:endParaRPr/>
          </a:p>
        </p:txBody>
      </p:sp>
      <p:sp>
        <p:nvSpPr>
          <p:cNvPr id="279" name="Google Shape;279;p30"/>
          <p:cNvSpPr txBox="1">
            <a:spLocks noGrp="1"/>
          </p:cNvSpPr>
          <p:nvPr>
            <p:ph type="body" idx="1"/>
          </p:nvPr>
        </p:nvSpPr>
        <p:spPr>
          <a:xfrm>
            <a:off x="9518733" y="2690417"/>
            <a:ext cx="3324000" cy="684000"/>
          </a:xfrm>
          <a:prstGeom prst="rect">
            <a:avLst/>
          </a:prstGeom>
        </p:spPr>
        <p:txBody>
          <a:bodyPr spcFirstLastPara="1" vert="horz" wrap="square" lIns="121900" tIns="121900" rIns="121900" bIns="121900" rtlCol="0" anchor="t" anchorCtr="0">
            <a:normAutofit fontScale="62500" lnSpcReduction="20000"/>
          </a:bodyPr>
          <a:lstStyle/>
          <a:p>
            <a:pPr marL="0" indent="0">
              <a:spcAft>
                <a:spcPts val="1600"/>
              </a:spcAft>
              <a:buNone/>
            </a:pPr>
            <a:r>
              <a:rPr lang="fr"/>
              <a:t>Flexible et facile</a:t>
            </a:r>
            <a:endParaRPr/>
          </a:p>
        </p:txBody>
      </p:sp>
      <p:sp>
        <p:nvSpPr>
          <p:cNvPr id="280" name="Google Shape;280;p30"/>
          <p:cNvSpPr txBox="1">
            <a:spLocks noGrp="1"/>
          </p:cNvSpPr>
          <p:nvPr>
            <p:ph type="body" idx="1"/>
          </p:nvPr>
        </p:nvSpPr>
        <p:spPr>
          <a:xfrm>
            <a:off x="0" y="3375167"/>
            <a:ext cx="2382400" cy="1059200"/>
          </a:xfrm>
          <a:prstGeom prst="rect">
            <a:avLst/>
          </a:prstGeom>
        </p:spPr>
        <p:txBody>
          <a:bodyPr spcFirstLastPara="1" vert="horz" wrap="square" lIns="121900" tIns="121900" rIns="121900" bIns="121900" rtlCol="0" anchor="t" anchorCtr="0">
            <a:normAutofit fontScale="55000" lnSpcReduction="20000"/>
          </a:bodyPr>
          <a:lstStyle/>
          <a:p>
            <a:pPr marL="0" indent="0">
              <a:spcAft>
                <a:spcPts val="1600"/>
              </a:spcAft>
              <a:buNone/>
            </a:pPr>
            <a:r>
              <a:rPr lang="fr"/>
              <a:t>Léger rapide et offre une grande facilité d’architecture</a:t>
            </a:r>
            <a:endParaRPr/>
          </a:p>
        </p:txBody>
      </p:sp>
      <p:sp>
        <p:nvSpPr>
          <p:cNvPr id="281" name="Google Shape;281;p30"/>
          <p:cNvSpPr txBox="1">
            <a:spLocks noGrp="1"/>
          </p:cNvSpPr>
          <p:nvPr>
            <p:ph type="body" idx="1"/>
          </p:nvPr>
        </p:nvSpPr>
        <p:spPr>
          <a:xfrm>
            <a:off x="9950467" y="3954751"/>
            <a:ext cx="2582800" cy="894000"/>
          </a:xfrm>
          <a:prstGeom prst="rect">
            <a:avLst/>
          </a:prstGeom>
        </p:spPr>
        <p:txBody>
          <a:bodyPr spcFirstLastPara="1" vert="horz" wrap="square" lIns="121900" tIns="121900" rIns="121900" bIns="121900" rtlCol="0" anchor="t" anchorCtr="0">
            <a:normAutofit fontScale="55000" lnSpcReduction="20000"/>
          </a:bodyPr>
          <a:lstStyle/>
          <a:p>
            <a:pPr marL="0" indent="0">
              <a:spcAft>
                <a:spcPts val="1600"/>
              </a:spcAft>
              <a:buNone/>
            </a:pPr>
            <a:r>
              <a:rPr lang="fr"/>
              <a:t>Evolutif et performances élevées</a:t>
            </a:r>
            <a:endParaRPr/>
          </a:p>
        </p:txBody>
      </p:sp>
      <p:sp>
        <p:nvSpPr>
          <p:cNvPr id="282" name="Google Shape;282;p30"/>
          <p:cNvSpPr txBox="1">
            <a:spLocks noGrp="1"/>
          </p:cNvSpPr>
          <p:nvPr>
            <p:ph type="body" idx="1"/>
          </p:nvPr>
        </p:nvSpPr>
        <p:spPr>
          <a:xfrm>
            <a:off x="74200" y="5084267"/>
            <a:ext cx="2382400" cy="1110400"/>
          </a:xfrm>
          <a:prstGeom prst="rect">
            <a:avLst/>
          </a:prstGeom>
        </p:spPr>
        <p:txBody>
          <a:bodyPr spcFirstLastPara="1" vert="horz" wrap="square" lIns="121900" tIns="121900" rIns="121900" bIns="121900" rtlCol="0" anchor="t" anchorCtr="0">
            <a:normAutofit fontScale="85000" lnSpcReduction="20000"/>
          </a:bodyPr>
          <a:lstStyle/>
          <a:p>
            <a:pPr marL="0" indent="0">
              <a:spcAft>
                <a:spcPts val="1600"/>
              </a:spcAft>
              <a:buNone/>
            </a:pPr>
            <a:r>
              <a:rPr lang="fr"/>
              <a:t>Rapide et facile à prendre en main</a:t>
            </a:r>
            <a:endParaRPr/>
          </a:p>
        </p:txBody>
      </p:sp>
      <p:sp>
        <p:nvSpPr>
          <p:cNvPr id="283" name="Google Shape;283;p30"/>
          <p:cNvSpPr txBox="1">
            <a:spLocks noGrp="1"/>
          </p:cNvSpPr>
          <p:nvPr>
            <p:ph type="body" idx="1"/>
          </p:nvPr>
        </p:nvSpPr>
        <p:spPr>
          <a:xfrm>
            <a:off x="9518733" y="5313367"/>
            <a:ext cx="2382400" cy="1110400"/>
          </a:xfrm>
          <a:prstGeom prst="rect">
            <a:avLst/>
          </a:prstGeom>
        </p:spPr>
        <p:txBody>
          <a:bodyPr spcFirstLastPara="1" vert="horz" wrap="square" lIns="121900" tIns="121900" rIns="121900" bIns="121900" rtlCol="0" anchor="t" anchorCtr="0">
            <a:normAutofit/>
          </a:bodyPr>
          <a:lstStyle/>
          <a:p>
            <a:pPr marL="0" indent="0">
              <a:spcAft>
                <a:spcPts val="1600"/>
              </a:spcAft>
              <a:buNone/>
            </a:pPr>
            <a:r>
              <a:rPr lang="fr-FR" dirty="0"/>
              <a:t> </a:t>
            </a:r>
            <a:endParaRPr dirty="0"/>
          </a:p>
        </p:txBody>
      </p:sp>
    </p:spTree>
    <p:extLst>
      <p:ext uri="{BB962C8B-B14F-4D97-AF65-F5344CB8AC3E}">
        <p14:creationId xmlns:p14="http://schemas.microsoft.com/office/powerpoint/2010/main" val="3548006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1"/>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r>
              <a:rPr lang="fr"/>
              <a:t>Devis</a:t>
            </a:r>
            <a:endParaRPr dirty="0"/>
          </a:p>
        </p:txBody>
      </p:sp>
      <p:sp>
        <p:nvSpPr>
          <p:cNvPr id="289" name="Google Shape;289;p3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fr"/>
              <a:pPr/>
              <a:t>19</a:t>
            </a:fld>
            <a:endParaRPr/>
          </a:p>
        </p:txBody>
      </p:sp>
      <p:sp>
        <p:nvSpPr>
          <p:cNvPr id="291" name="Google Shape;291;p31"/>
          <p:cNvSpPr txBox="1">
            <a:spLocks noGrp="1"/>
          </p:cNvSpPr>
          <p:nvPr>
            <p:ph type="body" idx="1"/>
          </p:nvPr>
        </p:nvSpPr>
        <p:spPr>
          <a:xfrm>
            <a:off x="526500" y="2090100"/>
            <a:ext cx="9385200" cy="3881600"/>
          </a:xfrm>
          <a:prstGeom prst="rect">
            <a:avLst/>
          </a:prstGeom>
        </p:spPr>
        <p:txBody>
          <a:bodyPr spcFirstLastPara="1" vert="horz" wrap="square" lIns="121900" tIns="121900" rIns="121900" bIns="121900" rtlCol="0" anchor="t" anchorCtr="0">
            <a:normAutofit/>
          </a:bodyPr>
          <a:lstStyle/>
          <a:p>
            <a:pPr marL="0" indent="0">
              <a:buNone/>
            </a:pPr>
            <a:r>
              <a:rPr lang="fr" dirty="0"/>
              <a:t>Voici le devis détaillé pour cette application mobile.</a:t>
            </a:r>
            <a:endParaRPr dirty="0"/>
          </a:p>
          <a:p>
            <a:pPr marL="0" indent="0">
              <a:spcBef>
                <a:spcPts val="1600"/>
              </a:spcBef>
              <a:buNone/>
            </a:pPr>
            <a:r>
              <a:rPr lang="fr" dirty="0"/>
              <a:t>Son total est de 3 800€ pour la prestation</a:t>
            </a:r>
            <a:endParaRPr dirty="0"/>
          </a:p>
          <a:p>
            <a:pPr marL="0" indent="0">
              <a:spcBef>
                <a:spcPts val="1600"/>
              </a:spcBef>
              <a:spcAft>
                <a:spcPts val="1600"/>
              </a:spcAft>
              <a:buNone/>
            </a:pPr>
            <a:endParaRPr dirty="0"/>
          </a:p>
        </p:txBody>
      </p:sp>
      <p:pic>
        <p:nvPicPr>
          <p:cNvPr id="3" name="Image 2">
            <a:extLst>
              <a:ext uri="{FF2B5EF4-FFF2-40B4-BE49-F238E27FC236}">
                <a16:creationId xmlns:a16="http://schemas.microsoft.com/office/drawing/2014/main" id="{E514713B-00ED-F941-B74B-41A8379F86D2}"/>
              </a:ext>
            </a:extLst>
          </p:cNvPr>
          <p:cNvPicPr>
            <a:picLocks noChangeAspect="1"/>
          </p:cNvPicPr>
          <p:nvPr/>
        </p:nvPicPr>
        <p:blipFill>
          <a:blip r:embed="rId3"/>
          <a:stretch>
            <a:fillRect/>
          </a:stretch>
        </p:blipFill>
        <p:spPr>
          <a:xfrm>
            <a:off x="6921500" y="9129"/>
            <a:ext cx="5270500" cy="6858000"/>
          </a:xfrm>
          <a:prstGeom prst="rect">
            <a:avLst/>
          </a:prstGeom>
        </p:spPr>
      </p:pic>
    </p:spTree>
    <p:extLst>
      <p:ext uri="{BB962C8B-B14F-4D97-AF65-F5344CB8AC3E}">
        <p14:creationId xmlns:p14="http://schemas.microsoft.com/office/powerpoint/2010/main" val="327657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txBox="1">
            <a:spLocks noGrp="1"/>
          </p:cNvSpPr>
          <p:nvPr>
            <p:ph type="title"/>
          </p:nvPr>
        </p:nvSpPr>
        <p:spPr>
          <a:xfrm>
            <a:off x="441767" y="141900"/>
            <a:ext cx="10211600" cy="1531600"/>
          </a:xfrm>
          <a:prstGeom prst="rect">
            <a:avLst/>
          </a:prstGeom>
        </p:spPr>
        <p:txBody>
          <a:bodyPr spcFirstLastPara="1" vert="horz" wrap="square" lIns="121900" tIns="121900" rIns="121900" bIns="121900" rtlCol="0" anchor="ctr" anchorCtr="0">
            <a:normAutofit/>
          </a:bodyPr>
          <a:lstStyle/>
          <a:p>
            <a:r>
              <a:rPr lang="fr"/>
              <a:t>Contexte, risques et problématiques </a:t>
            </a:r>
            <a:endParaRPr/>
          </a:p>
        </p:txBody>
      </p:sp>
      <p:sp>
        <p:nvSpPr>
          <p:cNvPr id="145" name="Google Shape;145;p14"/>
          <p:cNvSpPr txBox="1">
            <a:spLocks noGrp="1"/>
          </p:cNvSpPr>
          <p:nvPr>
            <p:ph type="body" idx="4294967295"/>
          </p:nvPr>
        </p:nvSpPr>
        <p:spPr>
          <a:xfrm>
            <a:off x="441767" y="1418833"/>
            <a:ext cx="8898000" cy="5323600"/>
          </a:xfrm>
          <a:prstGeom prst="rect">
            <a:avLst/>
          </a:prstGeom>
        </p:spPr>
        <p:txBody>
          <a:bodyPr spcFirstLastPara="1" vert="horz" wrap="square" lIns="121900" tIns="121900" rIns="121900" bIns="121900" rtlCol="0" anchor="t" anchorCtr="0">
            <a:normAutofit fontScale="92500" lnSpcReduction="20000"/>
          </a:bodyPr>
          <a:lstStyle/>
          <a:p>
            <a:pPr marL="0" indent="0">
              <a:spcBef>
                <a:spcPts val="0"/>
              </a:spcBef>
              <a:buNone/>
            </a:pPr>
            <a:r>
              <a:rPr lang="fr" u="sng"/>
              <a:t>Contexte: </a:t>
            </a:r>
            <a:endParaRPr u="sng"/>
          </a:p>
          <a:p>
            <a:pPr marL="0" indent="0">
              <a:spcBef>
                <a:spcPts val="1600"/>
              </a:spcBef>
              <a:buNone/>
            </a:pPr>
            <a:r>
              <a:rPr lang="fr"/>
              <a:t>M2L (Maison des Ligues de Lorraine) est une association dont l'administration est déléguée au Comité Régional Olympique et Sportif de Lorraine (CROSL). La maison des ligues de Lorraine propose des équipements et infrastructures aux différentes ligues sportives régionales.</a:t>
            </a:r>
            <a:endParaRPr/>
          </a:p>
          <a:p>
            <a:pPr marL="0" indent="0">
              <a:spcBef>
                <a:spcPts val="1600"/>
              </a:spcBef>
              <a:buNone/>
            </a:pPr>
            <a:r>
              <a:rPr lang="fr"/>
              <a:t>Cette association a des difficultés de gestion des équipements à disposition, des nombreuses salles du bâtiment, de gestion des équipes et des matériels informatiques.</a:t>
            </a:r>
            <a:endParaRPr/>
          </a:p>
          <a:p>
            <a:pPr marL="0" indent="0">
              <a:spcBef>
                <a:spcPts val="1600"/>
              </a:spcBef>
              <a:buNone/>
            </a:pPr>
            <a:r>
              <a:rPr lang="fr" u="sng"/>
              <a:t>Risques:</a:t>
            </a:r>
            <a:endParaRPr u="sng"/>
          </a:p>
          <a:p>
            <a:pPr marL="0" indent="0">
              <a:spcBef>
                <a:spcPts val="1600"/>
              </a:spcBef>
              <a:buNone/>
            </a:pPr>
            <a:r>
              <a:rPr lang="fr"/>
              <a:t>Abîmer, voler le matériel</a:t>
            </a:r>
            <a:endParaRPr/>
          </a:p>
          <a:p>
            <a:pPr marL="0" indent="0">
              <a:spcBef>
                <a:spcPts val="1600"/>
              </a:spcBef>
              <a:buNone/>
            </a:pPr>
            <a:r>
              <a:rPr lang="fr"/>
              <a:t>Salles réserver sans personne dedans, réserver trop longtemps une salle, manque de personnel…</a:t>
            </a:r>
            <a:endParaRPr/>
          </a:p>
          <a:p>
            <a:pPr marL="0" indent="0">
              <a:spcBef>
                <a:spcPts val="1600"/>
              </a:spcBef>
              <a:spcAft>
                <a:spcPts val="1600"/>
              </a:spcAft>
              <a:buNone/>
            </a:pPr>
            <a:endParaRPr/>
          </a:p>
        </p:txBody>
      </p:sp>
      <p:sp>
        <p:nvSpPr>
          <p:cNvPr id="146" name="Google Shape;146;p14"/>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fr"/>
              <a:pPr/>
              <a:t>2</a:t>
            </a:fld>
            <a:endParaRPr/>
          </a:p>
        </p:txBody>
      </p:sp>
    </p:spTree>
    <p:extLst>
      <p:ext uri="{BB962C8B-B14F-4D97-AF65-F5344CB8AC3E}">
        <p14:creationId xmlns:p14="http://schemas.microsoft.com/office/powerpoint/2010/main" val="3175409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2"/>
          <p:cNvSpPr txBox="1">
            <a:spLocks noGrp="1"/>
          </p:cNvSpPr>
          <p:nvPr>
            <p:ph type="title"/>
          </p:nvPr>
        </p:nvSpPr>
        <p:spPr>
          <a:xfrm>
            <a:off x="0" y="0"/>
            <a:ext cx="6116000" cy="1531600"/>
          </a:xfrm>
          <a:prstGeom prst="rect">
            <a:avLst/>
          </a:prstGeom>
        </p:spPr>
        <p:txBody>
          <a:bodyPr spcFirstLastPara="1" vert="horz" wrap="square" lIns="121900" tIns="121900" rIns="121900" bIns="121900" rtlCol="0" anchor="ctr" anchorCtr="0">
            <a:normAutofit/>
          </a:bodyPr>
          <a:lstStyle/>
          <a:p>
            <a:r>
              <a:rPr lang="fr"/>
              <a:t>Diagramme de Gantt</a:t>
            </a:r>
            <a:endParaRPr/>
          </a:p>
        </p:txBody>
      </p:sp>
      <p:sp>
        <p:nvSpPr>
          <p:cNvPr id="297" name="Google Shape;297;p3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fr"/>
              <a:pPr/>
              <a:t>20</a:t>
            </a:fld>
            <a:endParaRPr/>
          </a:p>
        </p:txBody>
      </p:sp>
      <p:pic>
        <p:nvPicPr>
          <p:cNvPr id="298" name="Google Shape;298;p32"/>
          <p:cNvPicPr preferRelativeResize="0"/>
          <p:nvPr/>
        </p:nvPicPr>
        <p:blipFill>
          <a:blip r:embed="rId3">
            <a:alphaModFix/>
          </a:blip>
          <a:stretch>
            <a:fillRect/>
          </a:stretch>
        </p:blipFill>
        <p:spPr>
          <a:xfrm>
            <a:off x="203200" y="2266201"/>
            <a:ext cx="11785605" cy="2157436"/>
          </a:xfrm>
          <a:prstGeom prst="rect">
            <a:avLst/>
          </a:prstGeom>
          <a:noFill/>
          <a:ln>
            <a:noFill/>
          </a:ln>
        </p:spPr>
      </p:pic>
    </p:spTree>
    <p:extLst>
      <p:ext uri="{BB962C8B-B14F-4D97-AF65-F5344CB8AC3E}">
        <p14:creationId xmlns:p14="http://schemas.microsoft.com/office/powerpoint/2010/main" val="2745759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3"/>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fr"/>
              <a:pPr/>
              <a:t>21</a:t>
            </a:fld>
            <a:endParaRPr/>
          </a:p>
        </p:txBody>
      </p:sp>
      <p:sp>
        <p:nvSpPr>
          <p:cNvPr id="308" name="Google Shape;308;p33"/>
          <p:cNvSpPr txBox="1"/>
          <p:nvPr/>
        </p:nvSpPr>
        <p:spPr>
          <a:xfrm>
            <a:off x="5872867" y="1723967"/>
            <a:ext cx="4945200" cy="615513"/>
          </a:xfrm>
          <a:prstGeom prst="rect">
            <a:avLst/>
          </a:prstGeom>
          <a:noFill/>
          <a:ln>
            <a:noFill/>
          </a:ln>
        </p:spPr>
        <p:txBody>
          <a:bodyPr spcFirstLastPara="1" wrap="square" lIns="121900" tIns="121900" rIns="121900" bIns="121900" anchor="t" anchorCtr="0">
            <a:spAutoFit/>
          </a:bodyPr>
          <a:lstStyle/>
          <a:p>
            <a:r>
              <a:rPr lang="fr" sz="2400" dirty="0">
                <a:solidFill>
                  <a:schemeClr val="lt1"/>
                </a:solidFill>
                <a:latin typeface="Lato"/>
                <a:ea typeface="Lato"/>
                <a:cs typeface="Lato"/>
                <a:sym typeface="Lato"/>
              </a:rPr>
              <a:t>Logo 1 :</a:t>
            </a:r>
            <a:endParaRPr sz="2400" dirty="0">
              <a:solidFill>
                <a:schemeClr val="lt1"/>
              </a:solidFill>
              <a:latin typeface="Lato"/>
              <a:ea typeface="Lato"/>
              <a:cs typeface="Lato"/>
              <a:sym typeface="Lato"/>
            </a:endParaRPr>
          </a:p>
        </p:txBody>
      </p:sp>
      <p:sp>
        <p:nvSpPr>
          <p:cNvPr id="310" name="Google Shape;310;p33"/>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pPr>
              <a:spcBef>
                <a:spcPts val="0"/>
              </a:spcBef>
            </a:pPr>
            <a:r>
              <a:rPr lang="fr"/>
              <a:t>La charte graphique (logotype)</a:t>
            </a:r>
            <a:endParaRPr/>
          </a:p>
        </p:txBody>
      </p:sp>
      <p:pic>
        <p:nvPicPr>
          <p:cNvPr id="3" name="Image 2">
            <a:extLst>
              <a:ext uri="{FF2B5EF4-FFF2-40B4-BE49-F238E27FC236}">
                <a16:creationId xmlns:a16="http://schemas.microsoft.com/office/drawing/2014/main" id="{9A4074E4-5CB7-834F-A4F8-5233E55543E9}"/>
              </a:ext>
            </a:extLst>
          </p:cNvPr>
          <p:cNvPicPr>
            <a:picLocks noChangeAspect="1"/>
          </p:cNvPicPr>
          <p:nvPr/>
        </p:nvPicPr>
        <p:blipFill>
          <a:blip r:embed="rId3"/>
          <a:stretch>
            <a:fillRect/>
          </a:stretch>
        </p:blipFill>
        <p:spPr>
          <a:xfrm>
            <a:off x="7586662" y="1412380"/>
            <a:ext cx="3048000" cy="1854200"/>
          </a:xfrm>
          <a:prstGeom prst="rect">
            <a:avLst/>
          </a:prstGeom>
        </p:spPr>
      </p:pic>
      <p:pic>
        <p:nvPicPr>
          <p:cNvPr id="5" name="Image 4">
            <a:extLst>
              <a:ext uri="{FF2B5EF4-FFF2-40B4-BE49-F238E27FC236}">
                <a16:creationId xmlns:a16="http://schemas.microsoft.com/office/drawing/2014/main" id="{1013503A-17B2-4F49-B015-9CFFA50F3113}"/>
              </a:ext>
            </a:extLst>
          </p:cNvPr>
          <p:cNvPicPr>
            <a:picLocks noChangeAspect="1"/>
          </p:cNvPicPr>
          <p:nvPr/>
        </p:nvPicPr>
        <p:blipFill>
          <a:blip r:embed="rId4"/>
          <a:stretch>
            <a:fillRect/>
          </a:stretch>
        </p:blipFill>
        <p:spPr>
          <a:xfrm>
            <a:off x="6832367" y="5207312"/>
            <a:ext cx="3026200" cy="1125688"/>
          </a:xfrm>
          <a:prstGeom prst="rect">
            <a:avLst/>
          </a:prstGeom>
        </p:spPr>
      </p:pic>
      <p:sp>
        <p:nvSpPr>
          <p:cNvPr id="6" name="ZoneTexte 5">
            <a:extLst>
              <a:ext uri="{FF2B5EF4-FFF2-40B4-BE49-F238E27FC236}">
                <a16:creationId xmlns:a16="http://schemas.microsoft.com/office/drawing/2014/main" id="{F4D94C9E-37A9-B647-B7C4-0410F2E66657}"/>
              </a:ext>
            </a:extLst>
          </p:cNvPr>
          <p:cNvSpPr txBox="1"/>
          <p:nvPr/>
        </p:nvSpPr>
        <p:spPr>
          <a:xfrm>
            <a:off x="6096000" y="4504765"/>
            <a:ext cx="1265090" cy="461665"/>
          </a:xfrm>
          <a:prstGeom prst="rect">
            <a:avLst/>
          </a:prstGeom>
          <a:noFill/>
        </p:spPr>
        <p:txBody>
          <a:bodyPr wrap="none" rtlCol="0">
            <a:spAutoFit/>
          </a:bodyPr>
          <a:lstStyle/>
          <a:p>
            <a:r>
              <a:rPr lang="fr-FR" sz="2400" dirty="0">
                <a:latin typeface="Lato" panose="020F0502020204030203" pitchFamily="34" charset="0"/>
                <a:ea typeface="Lato" panose="020F0502020204030203" pitchFamily="34" charset="0"/>
                <a:cs typeface="Lato" panose="020F0502020204030203" pitchFamily="34" charset="0"/>
              </a:rPr>
              <a:t>Logo 3 :</a:t>
            </a:r>
          </a:p>
        </p:txBody>
      </p:sp>
      <p:pic>
        <p:nvPicPr>
          <p:cNvPr id="8" name="Image 7">
            <a:extLst>
              <a:ext uri="{FF2B5EF4-FFF2-40B4-BE49-F238E27FC236}">
                <a16:creationId xmlns:a16="http://schemas.microsoft.com/office/drawing/2014/main" id="{C162AC7F-CD56-5640-939B-F6D015E92B97}"/>
              </a:ext>
            </a:extLst>
          </p:cNvPr>
          <p:cNvPicPr>
            <a:picLocks noChangeAspect="1"/>
          </p:cNvPicPr>
          <p:nvPr/>
        </p:nvPicPr>
        <p:blipFill>
          <a:blip r:embed="rId5"/>
          <a:stretch>
            <a:fillRect/>
          </a:stretch>
        </p:blipFill>
        <p:spPr>
          <a:xfrm>
            <a:off x="2204196" y="3221731"/>
            <a:ext cx="2906988" cy="873685"/>
          </a:xfrm>
          <a:prstGeom prst="rect">
            <a:avLst/>
          </a:prstGeom>
        </p:spPr>
      </p:pic>
      <p:sp>
        <p:nvSpPr>
          <p:cNvPr id="9" name="ZoneTexte 8">
            <a:extLst>
              <a:ext uri="{FF2B5EF4-FFF2-40B4-BE49-F238E27FC236}">
                <a16:creationId xmlns:a16="http://schemas.microsoft.com/office/drawing/2014/main" id="{9342F56D-2A26-B44C-A1F6-955CC30C4ED7}"/>
              </a:ext>
            </a:extLst>
          </p:cNvPr>
          <p:cNvSpPr txBox="1"/>
          <p:nvPr/>
        </p:nvSpPr>
        <p:spPr>
          <a:xfrm>
            <a:off x="1264024" y="2447365"/>
            <a:ext cx="1265090" cy="461665"/>
          </a:xfrm>
          <a:prstGeom prst="rect">
            <a:avLst/>
          </a:prstGeom>
          <a:noFill/>
        </p:spPr>
        <p:txBody>
          <a:bodyPr wrap="none" rtlCol="0">
            <a:spAutoFit/>
          </a:bodyPr>
          <a:lstStyle/>
          <a:p>
            <a:r>
              <a:rPr lang="fr-FR" sz="2400" dirty="0">
                <a:latin typeface="Lato" panose="020F0502020204030203" pitchFamily="34" charset="0"/>
                <a:ea typeface="Lato" panose="020F0502020204030203" pitchFamily="34" charset="0"/>
                <a:cs typeface="Lato" panose="020F0502020204030203" pitchFamily="34" charset="0"/>
              </a:rPr>
              <a:t>Logo 2 :</a:t>
            </a:r>
          </a:p>
        </p:txBody>
      </p:sp>
    </p:spTree>
    <p:extLst>
      <p:ext uri="{BB962C8B-B14F-4D97-AF65-F5344CB8AC3E}">
        <p14:creationId xmlns:p14="http://schemas.microsoft.com/office/powerpoint/2010/main" val="790775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4"/>
          <p:cNvSpPr txBox="1">
            <a:spLocks noGrp="1"/>
          </p:cNvSpPr>
          <p:nvPr>
            <p:ph type="title"/>
          </p:nvPr>
        </p:nvSpPr>
        <p:spPr>
          <a:xfrm>
            <a:off x="1098467" y="1712900"/>
            <a:ext cx="6368000" cy="1734400"/>
          </a:xfrm>
          <a:prstGeom prst="rect">
            <a:avLst/>
          </a:prstGeom>
        </p:spPr>
        <p:txBody>
          <a:bodyPr spcFirstLastPara="1" vert="horz" wrap="square" lIns="121900" tIns="121900" rIns="121900" bIns="121900" rtlCol="0" anchor="t" anchorCtr="0">
            <a:normAutofit/>
          </a:bodyPr>
          <a:lstStyle/>
          <a:p>
            <a:r>
              <a:rPr lang="fr" dirty="0"/>
              <a:t>Merci.</a:t>
            </a:r>
            <a:endParaRPr dirty="0"/>
          </a:p>
        </p:txBody>
      </p:sp>
      <p:sp>
        <p:nvSpPr>
          <p:cNvPr id="316" name="Google Shape;316;p34"/>
          <p:cNvSpPr txBox="1">
            <a:spLocks noGrp="1"/>
          </p:cNvSpPr>
          <p:nvPr>
            <p:ph type="body" idx="1"/>
          </p:nvPr>
        </p:nvSpPr>
        <p:spPr>
          <a:xfrm>
            <a:off x="1098467" y="3524167"/>
            <a:ext cx="6368000" cy="3047408"/>
          </a:xfrm>
          <a:prstGeom prst="rect">
            <a:avLst/>
          </a:prstGeom>
        </p:spPr>
        <p:txBody>
          <a:bodyPr spcFirstLastPara="1" vert="horz" wrap="square" lIns="121900" tIns="121900" rIns="121900" bIns="121900" rtlCol="0" anchor="t" anchorCtr="0">
            <a:normAutofit/>
          </a:bodyPr>
          <a:lstStyle/>
          <a:p>
            <a:pPr marL="0" indent="0" defTabSz="0">
              <a:lnSpc>
                <a:spcPct val="100000"/>
              </a:lnSpc>
              <a:buNone/>
            </a:pPr>
            <a:r>
              <a:rPr lang="fr-FR" dirty="0"/>
              <a:t> </a:t>
            </a:r>
          </a:p>
        </p:txBody>
      </p:sp>
      <p:sp>
        <p:nvSpPr>
          <p:cNvPr id="317" name="Google Shape;317;p34"/>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fr"/>
              <a:pPr/>
              <a:t>22</a:t>
            </a:fld>
            <a:endParaRPr/>
          </a:p>
        </p:txBody>
      </p:sp>
      <p:sp>
        <p:nvSpPr>
          <p:cNvPr id="319" name="Google Shape;319;p34"/>
          <p:cNvSpPr/>
          <p:nvPr/>
        </p:nvSpPr>
        <p:spPr>
          <a:xfrm rot="10800000">
            <a:off x="9250000" y="0"/>
            <a:ext cx="2942000" cy="2999200"/>
          </a:xfrm>
          <a:prstGeom prst="rtTriangle">
            <a:avLst/>
          </a:prstGeom>
          <a:solidFill>
            <a:schemeClr val="accent3"/>
          </a:solidFill>
          <a:ln>
            <a:noFill/>
          </a:ln>
        </p:spPr>
        <p:txBody>
          <a:bodyPr spcFirstLastPara="1" wrap="square" lIns="121900" tIns="121900" rIns="121900" bIns="121900" anchor="ctr" anchorCtr="0">
            <a:noAutofit/>
          </a:bodyPr>
          <a:lstStyle/>
          <a:p>
            <a:endParaRPr sz="2400"/>
          </a:p>
        </p:txBody>
      </p:sp>
      <p:pic>
        <p:nvPicPr>
          <p:cNvPr id="3" name="Image 2">
            <a:extLst>
              <a:ext uri="{FF2B5EF4-FFF2-40B4-BE49-F238E27FC236}">
                <a16:creationId xmlns:a16="http://schemas.microsoft.com/office/drawing/2014/main" id="{EE364D4D-A334-914A-8573-9A9FA397F951}"/>
              </a:ext>
            </a:extLst>
          </p:cNvPr>
          <p:cNvPicPr>
            <a:picLocks noChangeAspect="1"/>
          </p:cNvPicPr>
          <p:nvPr/>
        </p:nvPicPr>
        <p:blipFill>
          <a:blip r:embed="rId3"/>
          <a:stretch>
            <a:fillRect/>
          </a:stretch>
        </p:blipFill>
        <p:spPr>
          <a:xfrm>
            <a:off x="4809539" y="3863360"/>
            <a:ext cx="3048000" cy="1854200"/>
          </a:xfrm>
          <a:prstGeom prst="rect">
            <a:avLst/>
          </a:prstGeom>
        </p:spPr>
      </p:pic>
    </p:spTree>
    <p:extLst>
      <p:ext uri="{BB962C8B-B14F-4D97-AF65-F5344CB8AC3E}">
        <p14:creationId xmlns:p14="http://schemas.microsoft.com/office/powerpoint/2010/main" val="2158759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5"/>
          <p:cNvSpPr txBox="1">
            <a:spLocks noGrp="1"/>
          </p:cNvSpPr>
          <p:nvPr>
            <p:ph type="title"/>
          </p:nvPr>
        </p:nvSpPr>
        <p:spPr>
          <a:xfrm>
            <a:off x="719567" y="360000"/>
            <a:ext cx="6116000" cy="1022800"/>
          </a:xfrm>
          <a:prstGeom prst="rect">
            <a:avLst/>
          </a:prstGeom>
        </p:spPr>
        <p:txBody>
          <a:bodyPr spcFirstLastPara="1" vert="horz" wrap="square" lIns="121900" tIns="121900" rIns="121900" bIns="121900" rtlCol="0" anchor="ctr" anchorCtr="0">
            <a:normAutofit/>
          </a:bodyPr>
          <a:lstStyle/>
          <a:p>
            <a:r>
              <a:rPr lang="fr"/>
              <a:t>Voies de réflexion</a:t>
            </a:r>
            <a:endParaRPr/>
          </a:p>
        </p:txBody>
      </p:sp>
      <p:sp>
        <p:nvSpPr>
          <p:cNvPr id="152" name="Google Shape;152;p15"/>
          <p:cNvSpPr txBox="1">
            <a:spLocks noGrp="1"/>
          </p:cNvSpPr>
          <p:nvPr>
            <p:ph type="body" idx="4294967295"/>
          </p:nvPr>
        </p:nvSpPr>
        <p:spPr>
          <a:xfrm>
            <a:off x="719567" y="1724867"/>
            <a:ext cx="9385200" cy="4732000"/>
          </a:xfrm>
          <a:prstGeom prst="rect">
            <a:avLst/>
          </a:prstGeom>
        </p:spPr>
        <p:txBody>
          <a:bodyPr spcFirstLastPara="1" vert="horz" wrap="square" lIns="121900" tIns="121900" rIns="121900" bIns="121900" rtlCol="0" anchor="t" anchorCtr="0">
            <a:normAutofit fontScale="92500" lnSpcReduction="20000"/>
          </a:bodyPr>
          <a:lstStyle/>
          <a:p>
            <a:pPr marL="0" indent="0">
              <a:spcBef>
                <a:spcPts val="0"/>
              </a:spcBef>
              <a:buNone/>
            </a:pPr>
            <a:r>
              <a:rPr lang="fr" u="sng"/>
              <a:t>Nous avons pensé à ces problématiques:</a:t>
            </a:r>
            <a:endParaRPr u="sng"/>
          </a:p>
          <a:p>
            <a:pPr marL="0" indent="0">
              <a:spcBef>
                <a:spcPts val="1600"/>
              </a:spcBef>
              <a:buNone/>
            </a:pPr>
            <a:r>
              <a:rPr lang="fr"/>
              <a:t>-Comment favoriser l'échange entre les équipes chargées de la gestion des équipements?</a:t>
            </a:r>
            <a:endParaRPr/>
          </a:p>
          <a:p>
            <a:pPr marL="0" indent="0">
              <a:spcBef>
                <a:spcPts val="1600"/>
              </a:spcBef>
              <a:buNone/>
            </a:pPr>
            <a:r>
              <a:rPr lang="fr"/>
              <a:t>-Comment faciliter la gestion des présences des équipes?</a:t>
            </a:r>
            <a:endParaRPr/>
          </a:p>
          <a:p>
            <a:pPr marL="0" indent="0">
              <a:spcBef>
                <a:spcPts val="1600"/>
              </a:spcBef>
              <a:buNone/>
            </a:pPr>
            <a:r>
              <a:rPr lang="fr" u="sng"/>
              <a:t>Problématiques validées:</a:t>
            </a:r>
            <a:endParaRPr u="sng"/>
          </a:p>
          <a:p>
            <a:pPr marL="0" indent="0">
              <a:spcBef>
                <a:spcPts val="1600"/>
              </a:spcBef>
              <a:buNone/>
            </a:pPr>
            <a:r>
              <a:rPr lang="fr" sz="2000" b="1"/>
              <a:t>Comment gérer la disponibilité des salles et les présences?</a:t>
            </a:r>
            <a:endParaRPr sz="2000" b="1"/>
          </a:p>
          <a:p>
            <a:pPr marL="0" indent="0">
              <a:spcBef>
                <a:spcPts val="1600"/>
              </a:spcBef>
              <a:buNone/>
            </a:pPr>
            <a:r>
              <a:rPr lang="fr"/>
              <a:t>⇨ Application lourde :  Avec calendrier des disponibilités.</a:t>
            </a:r>
            <a:endParaRPr/>
          </a:p>
          <a:p>
            <a:pPr marL="0" indent="0">
              <a:spcBef>
                <a:spcPts val="1600"/>
              </a:spcBef>
              <a:buNone/>
            </a:pPr>
            <a:r>
              <a:rPr lang="fr" sz="2000" b="1"/>
              <a:t>Comment gérer les équipements et leurs disponibilités?</a:t>
            </a:r>
            <a:endParaRPr sz="2000" b="1"/>
          </a:p>
          <a:p>
            <a:pPr marL="0" indent="0">
              <a:spcBef>
                <a:spcPts val="1600"/>
              </a:spcBef>
              <a:buNone/>
            </a:pPr>
            <a:r>
              <a:rPr lang="fr"/>
              <a:t>⇨ Application légère : Location des équipements.</a:t>
            </a:r>
            <a:endParaRPr/>
          </a:p>
          <a:p>
            <a:pPr marL="0" indent="0">
              <a:spcBef>
                <a:spcPts val="1600"/>
              </a:spcBef>
              <a:spcAft>
                <a:spcPts val="1600"/>
              </a:spcAft>
              <a:buNone/>
            </a:pPr>
            <a:endParaRPr/>
          </a:p>
        </p:txBody>
      </p:sp>
      <p:sp>
        <p:nvSpPr>
          <p:cNvPr id="153" name="Google Shape;153;p1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fr"/>
              <a:pPr/>
              <a:t>3</a:t>
            </a:fld>
            <a:endParaRPr/>
          </a:p>
        </p:txBody>
      </p:sp>
    </p:spTree>
    <p:extLst>
      <p:ext uri="{BB962C8B-B14F-4D97-AF65-F5344CB8AC3E}">
        <p14:creationId xmlns:p14="http://schemas.microsoft.com/office/powerpoint/2010/main" val="3207311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6"/>
          <p:cNvSpPr txBox="1">
            <a:spLocks noGrp="1"/>
          </p:cNvSpPr>
          <p:nvPr>
            <p:ph type="ctrTitle"/>
          </p:nvPr>
        </p:nvSpPr>
        <p:spPr>
          <a:xfrm>
            <a:off x="4716200" y="2104533"/>
            <a:ext cx="6690000" cy="2105200"/>
          </a:xfrm>
          <a:prstGeom prst="rect">
            <a:avLst/>
          </a:prstGeom>
        </p:spPr>
        <p:txBody>
          <a:bodyPr spcFirstLastPara="1" vert="horz" wrap="square" lIns="121900" tIns="121900" rIns="121900" bIns="121900" rtlCol="0" anchor="t" anchorCtr="0">
            <a:normAutofit fontScale="90000"/>
          </a:bodyPr>
          <a:lstStyle/>
          <a:p>
            <a:pPr>
              <a:spcBef>
                <a:spcPts val="0"/>
              </a:spcBef>
            </a:pPr>
            <a:r>
              <a:rPr lang="fr"/>
              <a:t>C</a:t>
            </a:r>
            <a:r>
              <a:rPr lang="fr" sz="5036"/>
              <a:t>omment gérer la disponibilité des salles et les présences?</a:t>
            </a:r>
            <a:endParaRPr sz="5036"/>
          </a:p>
        </p:txBody>
      </p:sp>
      <p:sp>
        <p:nvSpPr>
          <p:cNvPr id="159" name="Google Shape;159;p16"/>
          <p:cNvSpPr txBox="1">
            <a:spLocks noGrp="1"/>
          </p:cNvSpPr>
          <p:nvPr>
            <p:ph type="subTitle" idx="1"/>
          </p:nvPr>
        </p:nvSpPr>
        <p:spPr>
          <a:xfrm>
            <a:off x="6778600" y="5233233"/>
            <a:ext cx="4627600" cy="674800"/>
          </a:xfrm>
          <a:prstGeom prst="rect">
            <a:avLst/>
          </a:prstGeom>
        </p:spPr>
        <p:txBody>
          <a:bodyPr spcFirstLastPara="1" vert="horz" wrap="square" lIns="121900" tIns="121900" rIns="121900" bIns="121900" rtlCol="0" anchor="t" anchorCtr="0">
            <a:normAutofit/>
          </a:bodyPr>
          <a:lstStyle/>
          <a:p>
            <a:pPr>
              <a:spcBef>
                <a:spcPts val="0"/>
              </a:spcBef>
            </a:pPr>
            <a:r>
              <a:rPr lang="fr"/>
              <a:t>Application mobile</a:t>
            </a:r>
            <a:endParaRPr/>
          </a:p>
        </p:txBody>
      </p:sp>
      <p:sp>
        <p:nvSpPr>
          <p:cNvPr id="160" name="Google Shape;160;p1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fr"/>
              <a:pPr/>
              <a:t>4</a:t>
            </a:fld>
            <a:endParaRPr/>
          </a:p>
        </p:txBody>
      </p:sp>
    </p:spTree>
    <p:extLst>
      <p:ext uri="{BB962C8B-B14F-4D97-AF65-F5344CB8AC3E}">
        <p14:creationId xmlns:p14="http://schemas.microsoft.com/office/powerpoint/2010/main" val="1205864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7"/>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pPr algn="ctr"/>
            <a:r>
              <a:rPr lang="fr"/>
              <a:t>Pourquoi cette problématique?</a:t>
            </a:r>
            <a:endParaRPr/>
          </a:p>
        </p:txBody>
      </p:sp>
      <p:sp>
        <p:nvSpPr>
          <p:cNvPr id="166" name="Google Shape;166;p1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fr"/>
              <a:pPr/>
              <a:t>5</a:t>
            </a:fld>
            <a:endParaRPr/>
          </a:p>
        </p:txBody>
      </p:sp>
      <p:sp>
        <p:nvSpPr>
          <p:cNvPr id="167" name="Google Shape;167;p17"/>
          <p:cNvSpPr txBox="1">
            <a:spLocks noGrp="1"/>
          </p:cNvSpPr>
          <p:nvPr>
            <p:ph type="body" idx="1"/>
          </p:nvPr>
        </p:nvSpPr>
        <p:spPr>
          <a:xfrm>
            <a:off x="1730000" y="2330567"/>
            <a:ext cx="9566800" cy="3648800"/>
          </a:xfrm>
          <a:prstGeom prst="rect">
            <a:avLst/>
          </a:prstGeom>
        </p:spPr>
        <p:txBody>
          <a:bodyPr spcFirstLastPara="1" vert="horz" wrap="square" lIns="121900" tIns="121900" rIns="121900" bIns="121900" rtlCol="0" anchor="t" anchorCtr="0">
            <a:normAutofit fontScale="85000" lnSpcReduction="20000"/>
          </a:bodyPr>
          <a:lstStyle/>
          <a:p>
            <a:pPr marL="0" indent="0">
              <a:buNone/>
            </a:pPr>
            <a:r>
              <a:rPr lang="fr"/>
              <a:t>La maison des ligues de Lorraine a des difficultés de gestion de salles et d'équipements.</a:t>
            </a:r>
            <a:endParaRPr/>
          </a:p>
          <a:p>
            <a:pPr marL="0" indent="0">
              <a:spcBef>
                <a:spcPts val="1600"/>
              </a:spcBef>
              <a:buNone/>
            </a:pPr>
            <a:r>
              <a:rPr lang="fr"/>
              <a:t>Nous avons proposé une solution pour permettre à l’association d’avoir une vue générale de la disponibilité des nombreuses salles.</a:t>
            </a:r>
            <a:endParaRPr/>
          </a:p>
          <a:p>
            <a:pPr marL="0" indent="0">
              <a:spcBef>
                <a:spcPts val="1600"/>
              </a:spcBef>
              <a:buNone/>
            </a:pPr>
            <a:r>
              <a:rPr lang="fr"/>
              <a:t>Nous proposons une application mobile qui contiendra les calendriers de disponibilités de chaques salles et chaque personnes autorisées (loueurs de salles) pourront réserver une salle.</a:t>
            </a:r>
            <a:endParaRPr/>
          </a:p>
          <a:p>
            <a:pPr marL="0" indent="0">
              <a:spcBef>
                <a:spcPts val="1600"/>
              </a:spcBef>
              <a:spcAft>
                <a:spcPts val="1600"/>
              </a:spcAft>
              <a:buNone/>
            </a:pPr>
            <a:r>
              <a:rPr lang="fr"/>
              <a:t>Sous forme d’application mobile, elle sera accessible depuis n’importe quel téléphone, disponible sur l’apple store et play store.</a:t>
            </a:r>
            <a:endParaRPr/>
          </a:p>
        </p:txBody>
      </p:sp>
    </p:spTree>
    <p:extLst>
      <p:ext uri="{BB962C8B-B14F-4D97-AF65-F5344CB8AC3E}">
        <p14:creationId xmlns:p14="http://schemas.microsoft.com/office/powerpoint/2010/main" val="561918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8"/>
          <p:cNvSpPr txBox="1">
            <a:spLocks noGrp="1"/>
          </p:cNvSpPr>
          <p:nvPr>
            <p:ph type="title"/>
          </p:nvPr>
        </p:nvSpPr>
        <p:spPr>
          <a:xfrm>
            <a:off x="1002967" y="368567"/>
            <a:ext cx="6116000" cy="1531600"/>
          </a:xfrm>
          <a:prstGeom prst="rect">
            <a:avLst/>
          </a:prstGeom>
        </p:spPr>
        <p:txBody>
          <a:bodyPr spcFirstLastPara="1" vert="horz" wrap="square" lIns="121900" tIns="121900" rIns="121900" bIns="121900" rtlCol="0" anchor="ctr" anchorCtr="0">
            <a:normAutofit/>
          </a:bodyPr>
          <a:lstStyle/>
          <a:p>
            <a:r>
              <a:rPr lang="fr"/>
              <a:t>Diagramme Use Case</a:t>
            </a:r>
            <a:endParaRPr/>
          </a:p>
        </p:txBody>
      </p:sp>
      <p:sp>
        <p:nvSpPr>
          <p:cNvPr id="173" name="Google Shape;173;p1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fr"/>
              <a:pPr/>
              <a:t>6</a:t>
            </a:fld>
            <a:endParaRPr/>
          </a:p>
        </p:txBody>
      </p:sp>
      <p:pic>
        <p:nvPicPr>
          <p:cNvPr id="174" name="Google Shape;174;p18"/>
          <p:cNvPicPr preferRelativeResize="0"/>
          <p:nvPr/>
        </p:nvPicPr>
        <p:blipFill>
          <a:blip r:embed="rId3">
            <a:alphaModFix/>
          </a:blip>
          <a:stretch>
            <a:fillRect/>
          </a:stretch>
        </p:blipFill>
        <p:spPr>
          <a:xfrm>
            <a:off x="3408551" y="1657067"/>
            <a:ext cx="5374901" cy="5085367"/>
          </a:xfrm>
          <a:prstGeom prst="rect">
            <a:avLst/>
          </a:prstGeom>
          <a:noFill/>
          <a:ln>
            <a:noFill/>
          </a:ln>
        </p:spPr>
      </p:pic>
    </p:spTree>
    <p:extLst>
      <p:ext uri="{BB962C8B-B14F-4D97-AF65-F5344CB8AC3E}">
        <p14:creationId xmlns:p14="http://schemas.microsoft.com/office/powerpoint/2010/main" val="172039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9"/>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r>
              <a:rPr lang="fr"/>
              <a:t>Logigramme </a:t>
            </a:r>
            <a:endParaRPr/>
          </a:p>
        </p:txBody>
      </p:sp>
      <p:sp>
        <p:nvSpPr>
          <p:cNvPr id="180" name="Google Shape;180;p1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fr"/>
              <a:pPr/>
              <a:t>7</a:t>
            </a:fld>
            <a:endParaRPr/>
          </a:p>
        </p:txBody>
      </p:sp>
      <p:pic>
        <p:nvPicPr>
          <p:cNvPr id="181" name="Google Shape;181;p19"/>
          <p:cNvPicPr preferRelativeResize="0"/>
          <p:nvPr/>
        </p:nvPicPr>
        <p:blipFill>
          <a:blip r:embed="rId3">
            <a:alphaModFix/>
          </a:blip>
          <a:stretch>
            <a:fillRect/>
          </a:stretch>
        </p:blipFill>
        <p:spPr>
          <a:xfrm>
            <a:off x="203201" y="1947000"/>
            <a:ext cx="11785601" cy="3965397"/>
          </a:xfrm>
          <a:prstGeom prst="rect">
            <a:avLst/>
          </a:prstGeom>
          <a:noFill/>
          <a:ln>
            <a:noFill/>
          </a:ln>
        </p:spPr>
      </p:pic>
    </p:spTree>
    <p:extLst>
      <p:ext uri="{BB962C8B-B14F-4D97-AF65-F5344CB8AC3E}">
        <p14:creationId xmlns:p14="http://schemas.microsoft.com/office/powerpoint/2010/main" val="277606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0"/>
          <p:cNvSpPr txBox="1">
            <a:spLocks noGrp="1"/>
          </p:cNvSpPr>
          <p:nvPr>
            <p:ph type="title"/>
          </p:nvPr>
        </p:nvSpPr>
        <p:spPr>
          <a:xfrm>
            <a:off x="1002967" y="368567"/>
            <a:ext cx="6116000" cy="1531600"/>
          </a:xfrm>
          <a:prstGeom prst="rect">
            <a:avLst/>
          </a:prstGeom>
        </p:spPr>
        <p:txBody>
          <a:bodyPr spcFirstLastPara="1" vert="horz" wrap="square" lIns="121900" tIns="121900" rIns="121900" bIns="121900" rtlCol="0" anchor="ctr" anchorCtr="0">
            <a:normAutofit/>
          </a:bodyPr>
          <a:lstStyle/>
          <a:p>
            <a:r>
              <a:rPr lang="fr"/>
              <a:t>Diagramme Séquentiel </a:t>
            </a:r>
            <a:endParaRPr/>
          </a:p>
        </p:txBody>
      </p:sp>
      <p:sp>
        <p:nvSpPr>
          <p:cNvPr id="187" name="Google Shape;187;p2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fr"/>
              <a:pPr/>
              <a:t>8</a:t>
            </a:fld>
            <a:endParaRPr/>
          </a:p>
        </p:txBody>
      </p:sp>
      <p:pic>
        <p:nvPicPr>
          <p:cNvPr id="188" name="Google Shape;188;p20"/>
          <p:cNvPicPr preferRelativeResize="0"/>
          <p:nvPr/>
        </p:nvPicPr>
        <p:blipFill>
          <a:blip r:embed="rId3">
            <a:alphaModFix/>
          </a:blip>
          <a:stretch>
            <a:fillRect/>
          </a:stretch>
        </p:blipFill>
        <p:spPr>
          <a:xfrm>
            <a:off x="2720851" y="1662033"/>
            <a:ext cx="6750300" cy="5080400"/>
          </a:xfrm>
          <a:prstGeom prst="rect">
            <a:avLst/>
          </a:prstGeom>
          <a:noFill/>
          <a:ln>
            <a:noFill/>
          </a:ln>
        </p:spPr>
      </p:pic>
    </p:spTree>
    <p:extLst>
      <p:ext uri="{BB962C8B-B14F-4D97-AF65-F5344CB8AC3E}">
        <p14:creationId xmlns:p14="http://schemas.microsoft.com/office/powerpoint/2010/main" val="2909379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fr"/>
              <a:pPr/>
              <a:t>9</a:t>
            </a:fld>
            <a:endParaRPr/>
          </a:p>
        </p:txBody>
      </p:sp>
      <p:pic>
        <p:nvPicPr>
          <p:cNvPr id="194" name="Google Shape;194;p21"/>
          <p:cNvPicPr preferRelativeResize="0"/>
          <p:nvPr/>
        </p:nvPicPr>
        <p:blipFill>
          <a:blip r:embed="rId3">
            <a:alphaModFix/>
          </a:blip>
          <a:stretch>
            <a:fillRect/>
          </a:stretch>
        </p:blipFill>
        <p:spPr>
          <a:xfrm>
            <a:off x="1975065" y="1530148"/>
            <a:ext cx="8241867" cy="5327853"/>
          </a:xfrm>
          <a:prstGeom prst="rect">
            <a:avLst/>
          </a:prstGeom>
          <a:noFill/>
          <a:ln>
            <a:noFill/>
          </a:ln>
        </p:spPr>
      </p:pic>
      <p:sp>
        <p:nvSpPr>
          <p:cNvPr id="195" name="Google Shape;195;p21"/>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pPr>
              <a:spcBef>
                <a:spcPts val="0"/>
              </a:spcBef>
            </a:pPr>
            <a:r>
              <a:rPr lang="fr"/>
              <a:t>Diagramme de classe</a:t>
            </a:r>
            <a:endParaRPr/>
          </a:p>
        </p:txBody>
      </p:sp>
    </p:spTree>
    <p:extLst>
      <p:ext uri="{BB962C8B-B14F-4D97-AF65-F5344CB8AC3E}">
        <p14:creationId xmlns:p14="http://schemas.microsoft.com/office/powerpoint/2010/main" val="16403333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69</TotalTime>
  <Words>544</Words>
  <Application>Microsoft Macintosh PowerPoint</Application>
  <PresentationFormat>Grand écran</PresentationFormat>
  <Paragraphs>105</Paragraphs>
  <Slides>22</Slides>
  <Notes>22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22</vt:i4>
      </vt:variant>
    </vt:vector>
  </HeadingPairs>
  <TitlesOfParts>
    <vt:vector size="27" baseType="lpstr">
      <vt:lpstr>Arial</vt:lpstr>
      <vt:lpstr>Calibri</vt:lpstr>
      <vt:lpstr>Lato</vt:lpstr>
      <vt:lpstr>Tw Cen MT</vt:lpstr>
      <vt:lpstr>Circuit</vt:lpstr>
      <vt:lpstr> AP2</vt:lpstr>
      <vt:lpstr>Contexte, risques et problématiques </vt:lpstr>
      <vt:lpstr>Voies de réflexion</vt:lpstr>
      <vt:lpstr>Comment gérer la disponibilité des salles et les présences?</vt:lpstr>
      <vt:lpstr>Pourquoi cette problématique?</vt:lpstr>
      <vt:lpstr>Diagramme Use Case</vt:lpstr>
      <vt:lpstr>Logigramme </vt:lpstr>
      <vt:lpstr>Diagramme Séquentiel </vt:lpstr>
      <vt:lpstr>Diagramme de classe</vt:lpstr>
      <vt:lpstr>Langages de développement Application mobile</vt:lpstr>
      <vt:lpstr>Devis</vt:lpstr>
      <vt:lpstr>Comment gérer les équipements et leurs disponibilités?</vt:lpstr>
      <vt:lpstr>Pourquoi cette problématique?</vt:lpstr>
      <vt:lpstr>Diagramme Use Case</vt:lpstr>
      <vt:lpstr>Logigramme </vt:lpstr>
      <vt:lpstr>Diagramme Séquentiel </vt:lpstr>
      <vt:lpstr>Diagramme de classe</vt:lpstr>
      <vt:lpstr>Langages de développement Application web</vt:lpstr>
      <vt:lpstr>Devis</vt:lpstr>
      <vt:lpstr>Diagramme de Gantt</vt:lpstr>
      <vt:lpstr>La charte graphique (logotype)</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AP2</dc:title>
  <dc:creator>Robin APPLAINCOURT</dc:creator>
  <cp:lastModifiedBy>Robin APPLAINCOURT</cp:lastModifiedBy>
  <cp:revision>5</cp:revision>
  <dcterms:created xsi:type="dcterms:W3CDTF">2022-11-18T15:02:09Z</dcterms:created>
  <dcterms:modified xsi:type="dcterms:W3CDTF">2022-11-18T16:51:25Z</dcterms:modified>
</cp:coreProperties>
</file>