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5"/>
  </p:notesMasterIdLst>
  <p:sldIdLst>
    <p:sldId id="258" r:id="rId2"/>
    <p:sldId id="256" r:id="rId3"/>
    <p:sldId id="257" r:id="rId4"/>
    <p:sldId id="316" r:id="rId5"/>
    <p:sldId id="317" r:id="rId6"/>
    <p:sldId id="318" r:id="rId7"/>
    <p:sldId id="319" r:id="rId8"/>
    <p:sldId id="320" r:id="rId9"/>
    <p:sldId id="322" r:id="rId10"/>
    <p:sldId id="304" r:id="rId11"/>
    <p:sldId id="305" r:id="rId12"/>
    <p:sldId id="306" r:id="rId13"/>
    <p:sldId id="308" r:id="rId14"/>
    <p:sldId id="307" r:id="rId15"/>
    <p:sldId id="309" r:id="rId16"/>
    <p:sldId id="310" r:id="rId17"/>
    <p:sldId id="311" r:id="rId18"/>
    <p:sldId id="312" r:id="rId19"/>
    <p:sldId id="313" r:id="rId20"/>
    <p:sldId id="314" r:id="rId21"/>
    <p:sldId id="315" r:id="rId22"/>
    <p:sldId id="323" r:id="rId23"/>
    <p:sldId id="321" r:id="rId24"/>
  </p:sldIdLst>
  <p:sldSz cx="9144000" cy="5143500" type="screen16x9"/>
  <p:notesSz cx="6858000" cy="9144000"/>
  <p:embeddedFontLst>
    <p:embeddedFont>
      <p:font typeface="Anaheim" panose="020B0604020202020204" charset="0"/>
      <p:regular r:id="rId26"/>
    </p:embeddedFont>
    <p:embeddedFont>
      <p:font typeface="Calibri" panose="020F0502020204030204" pitchFamily="34" charset="0"/>
      <p:regular r:id="rId27"/>
      <p:bold r:id="rId28"/>
      <p:italic r:id="rId29"/>
      <p:boldItalic r:id="rId30"/>
    </p:embeddedFont>
    <p:embeddedFont>
      <p:font typeface="Cambria Math" panose="02040503050406030204" pitchFamily="18" charset="0"/>
      <p:regular r:id="rId31"/>
    </p:embeddedFont>
    <p:embeddedFont>
      <p:font typeface="Zen Dots"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5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728C03-00F2-42A1-A588-9423674DD2DA}">
  <a:tblStyle styleId="{A0728C03-00F2-42A1-A588-9423674DD2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58"/>
      </p:cViewPr>
      <p:guideLst>
        <p:guide pos="454"/>
        <p:guide orient="horz" pos="602"/>
        <p:guide orient="horz" pos="340"/>
        <p:guide pos="5306"/>
        <p:guide orient="horz"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e1d9017b4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e1d9017b4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263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663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882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19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002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605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944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72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450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791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116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158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400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798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969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175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085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17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978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5078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 name="Google Shape;10;p2"/>
          <p:cNvGrpSpPr/>
          <p:nvPr/>
        </p:nvGrpSpPr>
        <p:grpSpPr>
          <a:xfrm>
            <a:off x="372025" y="321975"/>
            <a:ext cx="8400000" cy="4503300"/>
            <a:chOff x="372025" y="321975"/>
            <a:chExt cx="8400000" cy="4503300"/>
          </a:xfrm>
        </p:grpSpPr>
        <p:sp>
          <p:nvSpPr>
            <p:cNvPr id="11" name="Google Shape;11;p2"/>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72025" y="321975"/>
              <a:ext cx="8400000" cy="4499700"/>
              <a:chOff x="372025" y="321975"/>
              <a:chExt cx="8400000" cy="4499700"/>
            </a:xfrm>
          </p:grpSpPr>
          <p:sp>
            <p:nvSpPr>
              <p:cNvPr id="13" name="Google Shape;13;p2"/>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19;p2"/>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 name="Google Shape;20;p2"/>
          <p:cNvGrpSpPr/>
          <p:nvPr/>
        </p:nvGrpSpPr>
        <p:grpSpPr>
          <a:xfrm>
            <a:off x="371330" y="3441041"/>
            <a:ext cx="8400431" cy="1380780"/>
            <a:chOff x="4122825" y="2769975"/>
            <a:chExt cx="4390775" cy="1934950"/>
          </a:xfrm>
        </p:grpSpPr>
        <p:sp>
          <p:nvSpPr>
            <p:cNvPr id="21" name="Google Shape;21;p2"/>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 name="Google Shape;44;p2"/>
          <p:cNvCxnSpPr/>
          <p:nvPr/>
        </p:nvCxnSpPr>
        <p:spPr>
          <a:xfrm>
            <a:off x="372000" y="2007600"/>
            <a:ext cx="1495500" cy="0"/>
          </a:xfrm>
          <a:prstGeom prst="straightConnector1">
            <a:avLst/>
          </a:prstGeom>
          <a:noFill/>
          <a:ln w="152400" cap="flat" cmpd="sng">
            <a:solidFill>
              <a:schemeClr val="dk2"/>
            </a:solidFill>
            <a:prstDash val="solid"/>
            <a:round/>
            <a:headEnd type="none" w="med" len="med"/>
            <a:tailEnd type="none" w="med" len="med"/>
          </a:ln>
        </p:spPr>
      </p:cxnSp>
      <p:cxnSp>
        <p:nvCxnSpPr>
          <p:cNvPr id="45" name="Google Shape;45;p2"/>
          <p:cNvCxnSpPr/>
          <p:nvPr/>
        </p:nvCxnSpPr>
        <p:spPr>
          <a:xfrm>
            <a:off x="7276500" y="2007600"/>
            <a:ext cx="1495500" cy="0"/>
          </a:xfrm>
          <a:prstGeom prst="straightConnector1">
            <a:avLst/>
          </a:prstGeom>
          <a:noFill/>
          <a:ln w="152400" cap="flat" cmpd="sng">
            <a:solidFill>
              <a:schemeClr val="dk2"/>
            </a:solidFill>
            <a:prstDash val="solid"/>
            <a:round/>
            <a:headEnd type="none" w="med" len="med"/>
            <a:tailEnd type="none" w="med" len="med"/>
          </a:ln>
        </p:spPr>
      </p:cxnSp>
      <p:grpSp>
        <p:nvGrpSpPr>
          <p:cNvPr id="46" name="Google Shape;46;p2"/>
          <p:cNvGrpSpPr/>
          <p:nvPr/>
        </p:nvGrpSpPr>
        <p:grpSpPr>
          <a:xfrm>
            <a:off x="4313685" y="2999817"/>
            <a:ext cx="530320" cy="530308"/>
            <a:chOff x="5720325" y="1250450"/>
            <a:chExt cx="1103225" cy="1103200"/>
          </a:xfrm>
        </p:grpSpPr>
        <p:sp>
          <p:nvSpPr>
            <p:cNvPr id="47" name="Google Shape;47;p2"/>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55" name="Google Shape;55;p2"/>
          <p:cNvSpPr txBox="1">
            <a:spLocks noGrp="1"/>
          </p:cNvSpPr>
          <p:nvPr>
            <p:ph type="subTitle" idx="1"/>
          </p:nvPr>
        </p:nvSpPr>
        <p:spPr>
          <a:xfrm>
            <a:off x="2904775" y="3440920"/>
            <a:ext cx="3334500" cy="448200"/>
          </a:xfrm>
          <a:prstGeom prst="rect">
            <a:avLst/>
          </a:prstGeom>
          <a:solidFill>
            <a:schemeClr val="accent3"/>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5">
  <p:cSld name="CAPTION_ONLY_1">
    <p:bg>
      <p:bgPr>
        <a:solidFill>
          <a:schemeClr val="dk2"/>
        </a:solidFill>
        <a:effectLst/>
      </p:bgPr>
    </p:bg>
    <p:spTree>
      <p:nvGrpSpPr>
        <p:cNvPr id="1" name="Shape 1242"/>
        <p:cNvGrpSpPr/>
        <p:nvPr/>
      </p:nvGrpSpPr>
      <p:grpSpPr>
        <a:xfrm>
          <a:off x="0" y="0"/>
          <a:ext cx="0" cy="0"/>
          <a:chOff x="0" y="0"/>
          <a:chExt cx="0" cy="0"/>
        </a:xfrm>
      </p:grpSpPr>
      <p:pic>
        <p:nvPicPr>
          <p:cNvPr id="1243" name="Google Shape;1243;p2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44" name="Google Shape;1244;p29"/>
          <p:cNvSpPr/>
          <p:nvPr/>
        </p:nvSpPr>
        <p:spPr>
          <a:xfrm>
            <a:off x="372375" y="324675"/>
            <a:ext cx="8394900" cy="4500600"/>
          </a:xfrm>
          <a:prstGeom prst="rect">
            <a:avLst/>
          </a:prstGeom>
          <a:solidFill>
            <a:srgbClr val="7C7C7C">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29"/>
          <p:cNvGrpSpPr/>
          <p:nvPr/>
        </p:nvGrpSpPr>
        <p:grpSpPr>
          <a:xfrm>
            <a:off x="372025" y="321975"/>
            <a:ext cx="8400000" cy="4499700"/>
            <a:chOff x="372025" y="321975"/>
            <a:chExt cx="8400000" cy="4499700"/>
          </a:xfrm>
        </p:grpSpPr>
        <p:sp>
          <p:nvSpPr>
            <p:cNvPr id="1246" name="Google Shape;1246;p29"/>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72025" y="321975"/>
              <a:ext cx="8400000" cy="218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4864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66990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8533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8537750" y="380900"/>
              <a:ext cx="100200" cy="1002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2" name="Google Shape;1252;p29"/>
            <p:cNvCxnSpPr/>
            <p:nvPr/>
          </p:nvCxnSpPr>
          <p:spPr>
            <a:xfrm>
              <a:off x="7498375" y="431000"/>
              <a:ext cx="1039500" cy="0"/>
            </a:xfrm>
            <a:prstGeom prst="straightConnector1">
              <a:avLst/>
            </a:prstGeom>
            <a:noFill/>
            <a:ln w="9525" cap="flat" cmpd="sng">
              <a:solidFill>
                <a:schemeClr val="accent6"/>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7"/>
        <p:cNvGrpSpPr/>
        <p:nvPr/>
      </p:nvGrpSpPr>
      <p:grpSpPr>
        <a:xfrm>
          <a:off x="0" y="0"/>
          <a:ext cx="0" cy="0"/>
          <a:chOff x="0" y="0"/>
          <a:chExt cx="0" cy="0"/>
        </a:xfrm>
      </p:grpSpPr>
      <p:pic>
        <p:nvPicPr>
          <p:cNvPr id="188" name="Google Shape;188;p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89" name="Google Shape;189;p4"/>
          <p:cNvGrpSpPr/>
          <p:nvPr/>
        </p:nvGrpSpPr>
        <p:grpSpPr>
          <a:xfrm>
            <a:off x="372025" y="321975"/>
            <a:ext cx="8400000" cy="4503300"/>
            <a:chOff x="372025" y="321975"/>
            <a:chExt cx="8400000" cy="4503300"/>
          </a:xfrm>
        </p:grpSpPr>
        <p:grpSp>
          <p:nvGrpSpPr>
            <p:cNvPr id="190" name="Google Shape;190;p4"/>
            <p:cNvGrpSpPr/>
            <p:nvPr/>
          </p:nvGrpSpPr>
          <p:grpSpPr>
            <a:xfrm>
              <a:off x="372025" y="321975"/>
              <a:ext cx="8400000" cy="4503300"/>
              <a:chOff x="372025" y="321975"/>
              <a:chExt cx="8400000" cy="4503300"/>
            </a:xfrm>
          </p:grpSpPr>
          <p:sp>
            <p:nvSpPr>
              <p:cNvPr id="191" name="Google Shape;191;p4"/>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4"/>
              <p:cNvGrpSpPr/>
              <p:nvPr/>
            </p:nvGrpSpPr>
            <p:grpSpPr>
              <a:xfrm>
                <a:off x="372025" y="321975"/>
                <a:ext cx="8400000" cy="4499700"/>
                <a:chOff x="372025" y="321975"/>
                <a:chExt cx="8400000" cy="4499700"/>
              </a:xfrm>
            </p:grpSpPr>
            <p:sp>
              <p:nvSpPr>
                <p:cNvPr id="193" name="Google Shape;193;p4"/>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4"/>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200" name="Google Shape;200;p4"/>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201" name="Google Shape;201;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4"/>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05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7"/>
        <p:cNvGrpSpPr/>
        <p:nvPr/>
      </p:nvGrpSpPr>
      <p:grpSpPr>
        <a:xfrm>
          <a:off x="0" y="0"/>
          <a:ext cx="0" cy="0"/>
          <a:chOff x="0" y="0"/>
          <a:chExt cx="0" cy="0"/>
        </a:xfrm>
      </p:grpSpPr>
      <p:pic>
        <p:nvPicPr>
          <p:cNvPr id="588" name="Google Shape;588;p13"/>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589" name="Google Shape;589;p13"/>
          <p:cNvGrpSpPr/>
          <p:nvPr/>
        </p:nvGrpSpPr>
        <p:grpSpPr>
          <a:xfrm>
            <a:off x="372025" y="321975"/>
            <a:ext cx="8400000" cy="4503300"/>
            <a:chOff x="372025" y="321975"/>
            <a:chExt cx="8400000" cy="4503300"/>
          </a:xfrm>
        </p:grpSpPr>
        <p:sp>
          <p:nvSpPr>
            <p:cNvPr id="590" name="Google Shape;590;p13"/>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13"/>
            <p:cNvGrpSpPr/>
            <p:nvPr/>
          </p:nvGrpSpPr>
          <p:grpSpPr>
            <a:xfrm>
              <a:off x="372025" y="321975"/>
              <a:ext cx="8400000" cy="4499700"/>
              <a:chOff x="372025" y="321975"/>
              <a:chExt cx="8400000" cy="4499700"/>
            </a:xfrm>
          </p:grpSpPr>
          <p:sp>
            <p:nvSpPr>
              <p:cNvPr id="592" name="Google Shape;592;p13"/>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8" name="Google Shape;598;p13"/>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sp>
        <p:nvSpPr>
          <p:cNvPr id="599" name="Google Shape;599;p13"/>
          <p:cNvSpPr txBox="1">
            <a:spLocks noGrp="1"/>
          </p:cNvSpPr>
          <p:nvPr>
            <p:ph type="title"/>
          </p:nvPr>
        </p:nvSpPr>
        <p:spPr>
          <a:xfrm>
            <a:off x="7200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0" name="Google Shape;600;p13"/>
          <p:cNvSpPr txBox="1">
            <a:spLocks noGrp="1"/>
          </p:cNvSpPr>
          <p:nvPr>
            <p:ph type="title" idx="2" hasCustomPrompt="1"/>
          </p:nvPr>
        </p:nvSpPr>
        <p:spPr>
          <a:xfrm>
            <a:off x="17811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1" name="Google Shape;601;p13"/>
          <p:cNvSpPr txBox="1">
            <a:spLocks noGrp="1"/>
          </p:cNvSpPr>
          <p:nvPr>
            <p:ph type="subTitle" idx="1"/>
          </p:nvPr>
        </p:nvSpPr>
        <p:spPr>
          <a:xfrm>
            <a:off x="7200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2" name="Google Shape;602;p13"/>
          <p:cNvSpPr txBox="1">
            <a:spLocks noGrp="1"/>
          </p:cNvSpPr>
          <p:nvPr>
            <p:ph type="title" idx="3"/>
          </p:nvPr>
        </p:nvSpPr>
        <p:spPr>
          <a:xfrm>
            <a:off x="34038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3" name="Google Shape;603;p13"/>
          <p:cNvSpPr txBox="1">
            <a:spLocks noGrp="1"/>
          </p:cNvSpPr>
          <p:nvPr>
            <p:ph type="title" idx="4" hasCustomPrompt="1"/>
          </p:nvPr>
        </p:nvSpPr>
        <p:spPr>
          <a:xfrm>
            <a:off x="44649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3"/>
          <p:cNvSpPr txBox="1">
            <a:spLocks noGrp="1"/>
          </p:cNvSpPr>
          <p:nvPr>
            <p:ph type="subTitle" idx="5"/>
          </p:nvPr>
        </p:nvSpPr>
        <p:spPr>
          <a:xfrm>
            <a:off x="34038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5" name="Google Shape;605;p13"/>
          <p:cNvSpPr txBox="1">
            <a:spLocks noGrp="1"/>
          </p:cNvSpPr>
          <p:nvPr>
            <p:ph type="title" idx="6"/>
          </p:nvPr>
        </p:nvSpPr>
        <p:spPr>
          <a:xfrm>
            <a:off x="60876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6" name="Google Shape;606;p13"/>
          <p:cNvSpPr txBox="1">
            <a:spLocks noGrp="1"/>
          </p:cNvSpPr>
          <p:nvPr>
            <p:ph type="title" idx="7" hasCustomPrompt="1"/>
          </p:nvPr>
        </p:nvSpPr>
        <p:spPr>
          <a:xfrm>
            <a:off x="71487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7" name="Google Shape;607;p13"/>
          <p:cNvSpPr txBox="1">
            <a:spLocks noGrp="1"/>
          </p:cNvSpPr>
          <p:nvPr>
            <p:ph type="subTitle" idx="8"/>
          </p:nvPr>
        </p:nvSpPr>
        <p:spPr>
          <a:xfrm>
            <a:off x="60876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8" name="Google Shape;608;p13"/>
          <p:cNvSpPr txBox="1">
            <a:spLocks noGrp="1"/>
          </p:cNvSpPr>
          <p:nvPr>
            <p:ph type="title" idx="9"/>
          </p:nvPr>
        </p:nvSpPr>
        <p:spPr>
          <a:xfrm>
            <a:off x="7200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9" name="Google Shape;609;p13"/>
          <p:cNvSpPr txBox="1">
            <a:spLocks noGrp="1"/>
          </p:cNvSpPr>
          <p:nvPr>
            <p:ph type="title" idx="13" hasCustomPrompt="1"/>
          </p:nvPr>
        </p:nvSpPr>
        <p:spPr>
          <a:xfrm>
            <a:off x="17811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0" name="Google Shape;610;p13"/>
          <p:cNvSpPr txBox="1">
            <a:spLocks noGrp="1"/>
          </p:cNvSpPr>
          <p:nvPr>
            <p:ph type="subTitle" idx="14"/>
          </p:nvPr>
        </p:nvSpPr>
        <p:spPr>
          <a:xfrm>
            <a:off x="7200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11" name="Google Shape;611;p13"/>
          <p:cNvSpPr txBox="1">
            <a:spLocks noGrp="1"/>
          </p:cNvSpPr>
          <p:nvPr>
            <p:ph type="title" idx="15"/>
          </p:nvPr>
        </p:nvSpPr>
        <p:spPr>
          <a:xfrm>
            <a:off x="34038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2" name="Google Shape;612;p13"/>
          <p:cNvSpPr txBox="1">
            <a:spLocks noGrp="1"/>
          </p:cNvSpPr>
          <p:nvPr>
            <p:ph type="title" idx="16" hasCustomPrompt="1"/>
          </p:nvPr>
        </p:nvSpPr>
        <p:spPr>
          <a:xfrm>
            <a:off x="44649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a:spLocks noGrp="1"/>
          </p:cNvSpPr>
          <p:nvPr>
            <p:ph type="subTitle" idx="17"/>
          </p:nvPr>
        </p:nvSpPr>
        <p:spPr>
          <a:xfrm>
            <a:off x="34038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14" name="Google Shape;614;p13"/>
          <p:cNvSpPr txBox="1">
            <a:spLocks noGrp="1"/>
          </p:cNvSpPr>
          <p:nvPr>
            <p:ph type="title" idx="18"/>
          </p:nvPr>
        </p:nvSpPr>
        <p:spPr>
          <a:xfrm>
            <a:off x="60876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5" name="Google Shape;615;p13"/>
          <p:cNvSpPr txBox="1">
            <a:spLocks noGrp="1"/>
          </p:cNvSpPr>
          <p:nvPr>
            <p:ph type="title" idx="19" hasCustomPrompt="1"/>
          </p:nvPr>
        </p:nvSpPr>
        <p:spPr>
          <a:xfrm>
            <a:off x="71487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a:spLocks noGrp="1"/>
          </p:cNvSpPr>
          <p:nvPr>
            <p:ph type="subTitle" idx="20"/>
          </p:nvPr>
        </p:nvSpPr>
        <p:spPr>
          <a:xfrm>
            <a:off x="60876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74"/>
        <p:cNvGrpSpPr/>
        <p:nvPr/>
      </p:nvGrpSpPr>
      <p:grpSpPr>
        <a:xfrm>
          <a:off x="0" y="0"/>
          <a:ext cx="0" cy="0"/>
          <a:chOff x="0" y="0"/>
          <a:chExt cx="0" cy="0"/>
        </a:xfrm>
      </p:grpSpPr>
      <p:pic>
        <p:nvPicPr>
          <p:cNvPr id="1075" name="Google Shape;1075;p24"/>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076"/>
        <p:cNvGrpSpPr/>
        <p:nvPr/>
      </p:nvGrpSpPr>
      <p:grpSpPr>
        <a:xfrm>
          <a:off x="0" y="0"/>
          <a:ext cx="0" cy="0"/>
          <a:chOff x="0" y="0"/>
          <a:chExt cx="0" cy="0"/>
        </a:xfrm>
      </p:grpSpPr>
      <p:pic>
        <p:nvPicPr>
          <p:cNvPr id="1077" name="Google Shape;1077;p2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78" name="Google Shape;1078;p25"/>
          <p:cNvGrpSpPr/>
          <p:nvPr/>
        </p:nvGrpSpPr>
        <p:grpSpPr>
          <a:xfrm>
            <a:off x="372025" y="321975"/>
            <a:ext cx="8400000" cy="4503300"/>
            <a:chOff x="372025" y="321975"/>
            <a:chExt cx="8400000" cy="4503300"/>
          </a:xfrm>
        </p:grpSpPr>
        <p:sp>
          <p:nvSpPr>
            <p:cNvPr id="1079" name="Google Shape;1079;p25"/>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25"/>
            <p:cNvGrpSpPr/>
            <p:nvPr/>
          </p:nvGrpSpPr>
          <p:grpSpPr>
            <a:xfrm>
              <a:off x="372025" y="321975"/>
              <a:ext cx="8400000" cy="4499700"/>
              <a:chOff x="372025" y="321975"/>
              <a:chExt cx="8400000" cy="4499700"/>
            </a:xfrm>
          </p:grpSpPr>
          <p:sp>
            <p:nvSpPr>
              <p:cNvPr id="1081" name="Google Shape;1081;p25"/>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5"/>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5"/>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5"/>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5"/>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5"/>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7" name="Google Shape;1087;p25"/>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88" name="Google Shape;1088;p25"/>
          <p:cNvGrpSpPr/>
          <p:nvPr/>
        </p:nvGrpSpPr>
        <p:grpSpPr>
          <a:xfrm>
            <a:off x="371330" y="3441041"/>
            <a:ext cx="8400431" cy="1380780"/>
            <a:chOff x="4122825" y="2769975"/>
            <a:chExt cx="4390775" cy="1934950"/>
          </a:xfrm>
        </p:grpSpPr>
        <p:sp>
          <p:nvSpPr>
            <p:cNvPr id="1089" name="Google Shape;1089;p2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25"/>
          <p:cNvGrpSpPr/>
          <p:nvPr/>
        </p:nvGrpSpPr>
        <p:grpSpPr>
          <a:xfrm>
            <a:off x="4313685" y="2999817"/>
            <a:ext cx="530320" cy="530308"/>
            <a:chOff x="5720325" y="1250450"/>
            <a:chExt cx="1103225" cy="1103200"/>
          </a:xfrm>
        </p:grpSpPr>
        <p:sp>
          <p:nvSpPr>
            <p:cNvPr id="1113" name="Google Shape;1113;p25"/>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5"/>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5"/>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5"/>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5"/>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5"/>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5"/>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SECTION_HEADER_2">
    <p:bg>
      <p:bgPr>
        <a:solidFill>
          <a:schemeClr val="accent5"/>
        </a:solidFill>
        <a:effectLst/>
      </p:bgPr>
    </p:bg>
    <p:spTree>
      <p:nvGrpSpPr>
        <p:cNvPr id="1" name="Shape 1120"/>
        <p:cNvGrpSpPr/>
        <p:nvPr/>
      </p:nvGrpSpPr>
      <p:grpSpPr>
        <a:xfrm>
          <a:off x="0" y="0"/>
          <a:ext cx="0" cy="0"/>
          <a:chOff x="0" y="0"/>
          <a:chExt cx="0" cy="0"/>
        </a:xfrm>
      </p:grpSpPr>
      <p:pic>
        <p:nvPicPr>
          <p:cNvPr id="1121" name="Google Shape;1121;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22" name="Google Shape;1122;p26"/>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6"/>
          <p:cNvGrpSpPr/>
          <p:nvPr/>
        </p:nvGrpSpPr>
        <p:grpSpPr>
          <a:xfrm>
            <a:off x="372025" y="321975"/>
            <a:ext cx="8400000" cy="4499700"/>
            <a:chOff x="372025" y="321975"/>
            <a:chExt cx="8400000" cy="4499700"/>
          </a:xfrm>
        </p:grpSpPr>
        <p:sp>
          <p:nvSpPr>
            <p:cNvPr id="1124" name="Google Shape;1124;p2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6"/>
          <p:cNvGrpSpPr/>
          <p:nvPr/>
        </p:nvGrpSpPr>
        <p:grpSpPr>
          <a:xfrm>
            <a:off x="371330" y="3818004"/>
            <a:ext cx="8400431" cy="1003659"/>
            <a:chOff x="4122825" y="2769975"/>
            <a:chExt cx="4390775" cy="1934950"/>
          </a:xfrm>
        </p:grpSpPr>
        <p:sp>
          <p:nvSpPr>
            <p:cNvPr id="1130" name="Google Shape;1130;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26"/>
          <p:cNvGrpSpPr/>
          <p:nvPr/>
        </p:nvGrpSpPr>
        <p:grpSpPr>
          <a:xfrm rot="10800000" flipH="1">
            <a:off x="371330" y="540079"/>
            <a:ext cx="8400431" cy="1003659"/>
            <a:chOff x="4122825" y="2769975"/>
            <a:chExt cx="4390775" cy="1934950"/>
          </a:xfrm>
        </p:grpSpPr>
        <p:sp>
          <p:nvSpPr>
            <p:cNvPr id="1154" name="Google Shape;1154;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TITLE_ONLY_1">
    <p:spTree>
      <p:nvGrpSpPr>
        <p:cNvPr id="1" name="Shape 1177"/>
        <p:cNvGrpSpPr/>
        <p:nvPr/>
      </p:nvGrpSpPr>
      <p:grpSpPr>
        <a:xfrm>
          <a:off x="0" y="0"/>
          <a:ext cx="0" cy="0"/>
          <a:chOff x="0" y="0"/>
          <a:chExt cx="0" cy="0"/>
        </a:xfrm>
      </p:grpSpPr>
      <p:pic>
        <p:nvPicPr>
          <p:cNvPr id="1178" name="Google Shape;1178;p2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179" name="Google Shape;1179;p27"/>
          <p:cNvGrpSpPr/>
          <p:nvPr/>
        </p:nvGrpSpPr>
        <p:grpSpPr>
          <a:xfrm>
            <a:off x="372025" y="321975"/>
            <a:ext cx="8400000" cy="4503300"/>
            <a:chOff x="372025" y="321975"/>
            <a:chExt cx="8400000" cy="4503300"/>
          </a:xfrm>
        </p:grpSpPr>
        <p:grpSp>
          <p:nvGrpSpPr>
            <p:cNvPr id="1180" name="Google Shape;1180;p27"/>
            <p:cNvGrpSpPr/>
            <p:nvPr/>
          </p:nvGrpSpPr>
          <p:grpSpPr>
            <a:xfrm>
              <a:off x="372025" y="321975"/>
              <a:ext cx="8400000" cy="4503300"/>
              <a:chOff x="372025" y="321975"/>
              <a:chExt cx="8400000" cy="4503300"/>
            </a:xfrm>
          </p:grpSpPr>
          <p:sp>
            <p:nvSpPr>
              <p:cNvPr id="1181" name="Google Shape;1181;p27"/>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27"/>
              <p:cNvGrpSpPr/>
              <p:nvPr/>
            </p:nvGrpSpPr>
            <p:grpSpPr>
              <a:xfrm>
                <a:off x="372025" y="321975"/>
                <a:ext cx="8400000" cy="4499700"/>
                <a:chOff x="372025" y="321975"/>
                <a:chExt cx="8400000" cy="4499700"/>
              </a:xfrm>
            </p:grpSpPr>
            <p:sp>
              <p:nvSpPr>
                <p:cNvPr id="1183" name="Google Shape;1183;p2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9" name="Google Shape;1189;p27"/>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1190" name="Google Shape;1190;p27"/>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MAIN_POINT_1">
    <p:bg>
      <p:bgPr>
        <a:solidFill>
          <a:schemeClr val="accent2"/>
        </a:solidFill>
        <a:effectLst/>
      </p:bgPr>
    </p:bg>
    <p:spTree>
      <p:nvGrpSpPr>
        <p:cNvPr id="1" name="Shape 1191"/>
        <p:cNvGrpSpPr/>
        <p:nvPr/>
      </p:nvGrpSpPr>
      <p:grpSpPr>
        <a:xfrm>
          <a:off x="0" y="0"/>
          <a:ext cx="0" cy="0"/>
          <a:chOff x="0" y="0"/>
          <a:chExt cx="0" cy="0"/>
        </a:xfrm>
      </p:grpSpPr>
      <p:grpSp>
        <p:nvGrpSpPr>
          <p:cNvPr id="1192" name="Google Shape;1192;p28"/>
          <p:cNvGrpSpPr/>
          <p:nvPr/>
        </p:nvGrpSpPr>
        <p:grpSpPr>
          <a:xfrm rot="816243">
            <a:off x="7885012" y="585070"/>
            <a:ext cx="624221" cy="2019733"/>
            <a:chOff x="6505688" y="3123675"/>
            <a:chExt cx="624250" cy="2019825"/>
          </a:xfrm>
        </p:grpSpPr>
        <p:sp>
          <p:nvSpPr>
            <p:cNvPr id="1193" name="Google Shape;1193;p28"/>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8"/>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8"/>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8"/>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8"/>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8"/>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28"/>
          <p:cNvGrpSpPr/>
          <p:nvPr/>
        </p:nvGrpSpPr>
        <p:grpSpPr>
          <a:xfrm>
            <a:off x="821200" y="2952525"/>
            <a:ext cx="1283225" cy="1233550"/>
            <a:chOff x="1415300" y="3922225"/>
            <a:chExt cx="1283225" cy="1233550"/>
          </a:xfrm>
        </p:grpSpPr>
        <p:sp>
          <p:nvSpPr>
            <p:cNvPr id="1222" name="Google Shape;1222;p28"/>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8"/>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8"/>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8"/>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1" name="Google Shape;1241;p28"/>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1pPr>
            <a:lvl2pPr lvl="1"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2pPr>
            <a:lvl3pPr lvl="2"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3pPr>
            <a:lvl4pPr lvl="3"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4pPr>
            <a:lvl5pPr lvl="4"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5pPr>
            <a:lvl6pPr lvl="5"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6pPr>
            <a:lvl7pPr lvl="6"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7pPr>
            <a:lvl8pPr lvl="7"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8pPr>
            <a:lvl9pPr lvl="8"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0" r:id="rId5"/>
    <p:sldLayoutId id="2147483671" r:id="rId6"/>
    <p:sldLayoutId id="2147483672" r:id="rId7"/>
    <p:sldLayoutId id="2147483673" r:id="rId8"/>
    <p:sldLayoutId id="2147483674"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grpSp>
        <p:nvGrpSpPr>
          <p:cNvPr id="1273" name="Google Shape;1273;p34"/>
          <p:cNvGrpSpPr/>
          <p:nvPr/>
        </p:nvGrpSpPr>
        <p:grpSpPr>
          <a:xfrm>
            <a:off x="3403800" y="2937200"/>
            <a:ext cx="2336400" cy="1392300"/>
            <a:chOff x="3403800" y="2937200"/>
            <a:chExt cx="2336400" cy="1392300"/>
          </a:xfrm>
        </p:grpSpPr>
        <p:sp>
          <p:nvSpPr>
            <p:cNvPr id="1274" name="Google Shape;1274;p34"/>
            <p:cNvSpPr/>
            <p:nvPr/>
          </p:nvSpPr>
          <p:spPr>
            <a:xfrm>
              <a:off x="3403800" y="2937200"/>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4"/>
            <p:cNvSpPr/>
            <p:nvPr/>
          </p:nvSpPr>
          <p:spPr>
            <a:xfrm>
              <a:off x="3403800" y="2937200"/>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4"/>
            <p:cNvSpPr/>
            <p:nvPr/>
          </p:nvSpPr>
          <p:spPr>
            <a:xfrm>
              <a:off x="3518225" y="29961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4"/>
            <p:cNvSpPr/>
            <p:nvPr/>
          </p:nvSpPr>
          <p:spPr>
            <a:xfrm>
              <a:off x="3701675" y="29961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4"/>
            <p:cNvSpPr/>
            <p:nvPr/>
          </p:nvSpPr>
          <p:spPr>
            <a:xfrm>
              <a:off x="3885125" y="29961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34"/>
          <p:cNvGrpSpPr/>
          <p:nvPr/>
        </p:nvGrpSpPr>
        <p:grpSpPr>
          <a:xfrm>
            <a:off x="6087600" y="2937200"/>
            <a:ext cx="2336400" cy="1392300"/>
            <a:chOff x="6087600" y="3013400"/>
            <a:chExt cx="2336400" cy="1392300"/>
          </a:xfrm>
        </p:grpSpPr>
        <p:sp>
          <p:nvSpPr>
            <p:cNvPr id="1280" name="Google Shape;1280;p34"/>
            <p:cNvSpPr/>
            <p:nvPr/>
          </p:nvSpPr>
          <p:spPr>
            <a:xfrm>
              <a:off x="6087600" y="3013400"/>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4"/>
            <p:cNvSpPr/>
            <p:nvPr/>
          </p:nvSpPr>
          <p:spPr>
            <a:xfrm>
              <a:off x="6087600" y="3013400"/>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4"/>
            <p:cNvSpPr/>
            <p:nvPr/>
          </p:nvSpPr>
          <p:spPr>
            <a:xfrm>
              <a:off x="620202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4"/>
            <p:cNvSpPr/>
            <p:nvPr/>
          </p:nvSpPr>
          <p:spPr>
            <a:xfrm>
              <a:off x="638547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4"/>
            <p:cNvSpPr/>
            <p:nvPr/>
          </p:nvSpPr>
          <p:spPr>
            <a:xfrm>
              <a:off x="656892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34"/>
          <p:cNvGrpSpPr/>
          <p:nvPr/>
        </p:nvGrpSpPr>
        <p:grpSpPr>
          <a:xfrm>
            <a:off x="6087600" y="1046825"/>
            <a:ext cx="2336400" cy="1392300"/>
            <a:chOff x="6087600" y="1123025"/>
            <a:chExt cx="2336400" cy="1392300"/>
          </a:xfrm>
        </p:grpSpPr>
        <p:sp>
          <p:nvSpPr>
            <p:cNvPr id="1286" name="Google Shape;1286;p34"/>
            <p:cNvSpPr/>
            <p:nvPr/>
          </p:nvSpPr>
          <p:spPr>
            <a:xfrm>
              <a:off x="60876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4"/>
            <p:cNvSpPr/>
            <p:nvPr/>
          </p:nvSpPr>
          <p:spPr>
            <a:xfrm>
              <a:off x="60876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4"/>
            <p:cNvSpPr/>
            <p:nvPr/>
          </p:nvSpPr>
          <p:spPr>
            <a:xfrm>
              <a:off x="62020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4"/>
            <p:cNvSpPr/>
            <p:nvPr/>
          </p:nvSpPr>
          <p:spPr>
            <a:xfrm>
              <a:off x="63854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4"/>
            <p:cNvSpPr/>
            <p:nvPr/>
          </p:nvSpPr>
          <p:spPr>
            <a:xfrm>
              <a:off x="65689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 name="Google Shape;1291;p34"/>
          <p:cNvGrpSpPr/>
          <p:nvPr/>
        </p:nvGrpSpPr>
        <p:grpSpPr>
          <a:xfrm>
            <a:off x="720000" y="2937200"/>
            <a:ext cx="2336400" cy="1392300"/>
            <a:chOff x="720000" y="3013400"/>
            <a:chExt cx="2336400" cy="1392300"/>
          </a:xfrm>
        </p:grpSpPr>
        <p:sp>
          <p:nvSpPr>
            <p:cNvPr id="1292" name="Google Shape;1292;p34"/>
            <p:cNvSpPr/>
            <p:nvPr/>
          </p:nvSpPr>
          <p:spPr>
            <a:xfrm>
              <a:off x="720000" y="3013400"/>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4"/>
            <p:cNvSpPr/>
            <p:nvPr/>
          </p:nvSpPr>
          <p:spPr>
            <a:xfrm>
              <a:off x="720000" y="3013400"/>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4"/>
            <p:cNvSpPr/>
            <p:nvPr/>
          </p:nvSpPr>
          <p:spPr>
            <a:xfrm>
              <a:off x="83442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4"/>
            <p:cNvSpPr/>
            <p:nvPr/>
          </p:nvSpPr>
          <p:spPr>
            <a:xfrm>
              <a:off x="101787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4"/>
            <p:cNvSpPr/>
            <p:nvPr/>
          </p:nvSpPr>
          <p:spPr>
            <a:xfrm>
              <a:off x="120132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34"/>
          <p:cNvGrpSpPr/>
          <p:nvPr/>
        </p:nvGrpSpPr>
        <p:grpSpPr>
          <a:xfrm>
            <a:off x="720000" y="1046825"/>
            <a:ext cx="2336400" cy="1392300"/>
            <a:chOff x="720000" y="1123025"/>
            <a:chExt cx="2336400" cy="1392300"/>
          </a:xfrm>
        </p:grpSpPr>
        <p:sp>
          <p:nvSpPr>
            <p:cNvPr id="1298" name="Google Shape;1298;p34"/>
            <p:cNvSpPr/>
            <p:nvPr/>
          </p:nvSpPr>
          <p:spPr>
            <a:xfrm>
              <a:off x="7200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4"/>
            <p:cNvSpPr/>
            <p:nvPr/>
          </p:nvSpPr>
          <p:spPr>
            <a:xfrm>
              <a:off x="7200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4"/>
            <p:cNvSpPr/>
            <p:nvPr/>
          </p:nvSpPr>
          <p:spPr>
            <a:xfrm>
              <a:off x="8344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4"/>
            <p:cNvSpPr/>
            <p:nvPr/>
          </p:nvSpPr>
          <p:spPr>
            <a:xfrm>
              <a:off x="10178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4"/>
            <p:cNvSpPr/>
            <p:nvPr/>
          </p:nvSpPr>
          <p:spPr>
            <a:xfrm>
              <a:off x="12013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34"/>
          <p:cNvGrpSpPr/>
          <p:nvPr/>
        </p:nvGrpSpPr>
        <p:grpSpPr>
          <a:xfrm>
            <a:off x="3403800" y="1046825"/>
            <a:ext cx="2336400" cy="1392300"/>
            <a:chOff x="3403800" y="1123025"/>
            <a:chExt cx="2336400" cy="1392300"/>
          </a:xfrm>
        </p:grpSpPr>
        <p:sp>
          <p:nvSpPr>
            <p:cNvPr id="1304" name="Google Shape;1304;p34"/>
            <p:cNvSpPr/>
            <p:nvPr/>
          </p:nvSpPr>
          <p:spPr>
            <a:xfrm>
              <a:off x="34038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4038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5182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7016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8851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34"/>
          <p:cNvSpPr txBox="1">
            <a:spLocks noGrp="1"/>
          </p:cNvSpPr>
          <p:nvPr>
            <p:ph type="title"/>
          </p:nvPr>
        </p:nvSpPr>
        <p:spPr>
          <a:xfrm>
            <a:off x="720000" y="1264699"/>
            <a:ext cx="2336400" cy="11450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err="1"/>
              <a:t>Dominguez</a:t>
            </a:r>
            <a:r>
              <a:rPr lang="es-MX" dirty="0"/>
              <a:t> Royo </a:t>
            </a:r>
            <a:r>
              <a:rPr lang="es-MX" dirty="0" err="1"/>
              <a:t>Victor</a:t>
            </a:r>
            <a:endParaRPr dirty="0"/>
          </a:p>
        </p:txBody>
      </p:sp>
      <p:sp>
        <p:nvSpPr>
          <p:cNvPr id="1311" name="Google Shape;1311;p34"/>
          <p:cNvSpPr txBox="1">
            <a:spLocks noGrp="1"/>
          </p:cNvSpPr>
          <p:nvPr>
            <p:ph type="title" idx="3"/>
          </p:nvPr>
        </p:nvSpPr>
        <p:spPr>
          <a:xfrm>
            <a:off x="3403800" y="1264700"/>
            <a:ext cx="2336400" cy="11450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Esparza Ponce Luis Fernando</a:t>
            </a:r>
            <a:endParaRPr dirty="0"/>
          </a:p>
        </p:txBody>
      </p:sp>
      <p:sp>
        <p:nvSpPr>
          <p:cNvPr id="1313" name="Google Shape;1313;p34"/>
          <p:cNvSpPr txBox="1">
            <a:spLocks noGrp="1"/>
          </p:cNvSpPr>
          <p:nvPr>
            <p:ph type="title" idx="6"/>
          </p:nvPr>
        </p:nvSpPr>
        <p:spPr>
          <a:xfrm>
            <a:off x="6087600" y="1264700"/>
            <a:ext cx="2336400" cy="11450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err="1"/>
              <a:t>Eudave</a:t>
            </a:r>
            <a:r>
              <a:rPr lang="es-MX" dirty="0"/>
              <a:t> Patiño </a:t>
            </a:r>
            <a:r>
              <a:rPr lang="es-MX" dirty="0" err="1"/>
              <a:t>Sebastian</a:t>
            </a:r>
            <a:endParaRPr dirty="0"/>
          </a:p>
        </p:txBody>
      </p:sp>
      <p:sp>
        <p:nvSpPr>
          <p:cNvPr id="1315" name="Google Shape;1315;p34"/>
          <p:cNvSpPr txBox="1">
            <a:spLocks noGrp="1"/>
          </p:cNvSpPr>
          <p:nvPr>
            <p:ph type="title" idx="9"/>
          </p:nvPr>
        </p:nvSpPr>
        <p:spPr>
          <a:xfrm>
            <a:off x="720000" y="3155074"/>
            <a:ext cx="2336400" cy="11744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Gutierrez Jimenez Erick Emmanuel</a:t>
            </a:r>
            <a:endParaRPr dirty="0"/>
          </a:p>
        </p:txBody>
      </p:sp>
      <p:sp>
        <p:nvSpPr>
          <p:cNvPr id="1317" name="Google Shape;1317;p34"/>
          <p:cNvSpPr txBox="1">
            <a:spLocks noGrp="1"/>
          </p:cNvSpPr>
          <p:nvPr>
            <p:ph type="title" idx="15"/>
          </p:nvPr>
        </p:nvSpPr>
        <p:spPr>
          <a:xfrm>
            <a:off x="3403800" y="3155075"/>
            <a:ext cx="2336400" cy="11744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Perez Velasco Alejandro</a:t>
            </a:r>
            <a:endParaRPr dirty="0"/>
          </a:p>
        </p:txBody>
      </p:sp>
      <p:sp>
        <p:nvSpPr>
          <p:cNvPr id="1319" name="Google Shape;1319;p34"/>
          <p:cNvSpPr txBox="1">
            <a:spLocks noGrp="1"/>
          </p:cNvSpPr>
          <p:nvPr>
            <p:ph type="title" idx="18"/>
          </p:nvPr>
        </p:nvSpPr>
        <p:spPr>
          <a:xfrm>
            <a:off x="6087600" y="3155075"/>
            <a:ext cx="2336400" cy="11744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400" dirty="0"/>
              <a:t>Paralelización de algoritmos</a:t>
            </a:r>
            <a:br>
              <a:rPr lang="es-MX" sz="1400" dirty="0"/>
            </a:br>
            <a:br>
              <a:rPr lang="es-MX" sz="1400" dirty="0"/>
            </a:br>
            <a:r>
              <a:rPr lang="es-MX" sz="1400" dirty="0" err="1"/>
              <a:t>Ing</a:t>
            </a:r>
            <a:r>
              <a:rPr lang="es-MX" sz="1400" dirty="0"/>
              <a:t> en Computación Inteligente</a:t>
            </a:r>
            <a:endParaRPr sz="1400" dirty="0"/>
          </a:p>
        </p:txBody>
      </p:sp>
      <p:sp>
        <p:nvSpPr>
          <p:cNvPr id="1321" name="Google Shape;1321;p34"/>
          <p:cNvSpPr txBox="1">
            <a:spLocks noGrp="1"/>
          </p:cNvSpPr>
          <p:nvPr>
            <p:ph type="title" idx="2"/>
          </p:nvPr>
        </p:nvSpPr>
        <p:spPr>
          <a:xfrm>
            <a:off x="1781100" y="1046825"/>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322" name="Google Shape;1322;p34"/>
          <p:cNvSpPr txBox="1">
            <a:spLocks noGrp="1"/>
          </p:cNvSpPr>
          <p:nvPr>
            <p:ph type="title" idx="4"/>
          </p:nvPr>
        </p:nvSpPr>
        <p:spPr>
          <a:xfrm>
            <a:off x="4464900" y="1046825"/>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323" name="Google Shape;1323;p34"/>
          <p:cNvSpPr txBox="1">
            <a:spLocks noGrp="1"/>
          </p:cNvSpPr>
          <p:nvPr>
            <p:ph type="title" idx="7"/>
          </p:nvPr>
        </p:nvSpPr>
        <p:spPr>
          <a:xfrm>
            <a:off x="7148700" y="1046825"/>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324" name="Google Shape;1324;p34"/>
          <p:cNvSpPr txBox="1">
            <a:spLocks noGrp="1"/>
          </p:cNvSpPr>
          <p:nvPr>
            <p:ph type="title" idx="13"/>
          </p:nvPr>
        </p:nvSpPr>
        <p:spPr>
          <a:xfrm>
            <a:off x="1781100" y="2937200"/>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325" name="Google Shape;1325;p34"/>
          <p:cNvSpPr txBox="1">
            <a:spLocks noGrp="1"/>
          </p:cNvSpPr>
          <p:nvPr>
            <p:ph type="title" idx="16"/>
          </p:nvPr>
        </p:nvSpPr>
        <p:spPr>
          <a:xfrm>
            <a:off x="4464900" y="2937200"/>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1326" name="Google Shape;1326;p34"/>
          <p:cNvSpPr txBox="1">
            <a:spLocks noGrp="1"/>
          </p:cNvSpPr>
          <p:nvPr>
            <p:ph type="title" idx="19"/>
          </p:nvPr>
        </p:nvSpPr>
        <p:spPr>
          <a:xfrm>
            <a:off x="7148700" y="2937200"/>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2"/>
                </a:solidFill>
              </a:rPr>
              <a:t>GSA</a:t>
            </a:r>
            <a:r>
              <a:rPr lang="en" sz="2400" dirty="0"/>
              <a:t> Gravitacional Search Algorithm</a:t>
            </a:r>
            <a:endParaRPr sz="2400" dirty="0"/>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dirty="0"/>
              <a:t>En el algoritmo propuesto, los agentes se consideran objetos y su desempeño se mide por sus masas. Todos estos objetos se atraen entre sí por la fuerza de la gravedad, y esta fuerza provoca un movimiento global de todos los objetos hacia los objetos con masas más pesadas. Por lo tanto, las masas cooperan utilizando una forma directa de comunicación, a través de la fuerza gravitacional. Las masas pesadas, que corresponden a buenas soluciones, se mueven más lentamente que las más ligeras, esto garantiza el paso de explotación del algoritmo. </a:t>
            </a:r>
            <a:endParaRPr sz="1600" dirty="0"/>
          </a:p>
        </p:txBody>
      </p:sp>
    </p:spTree>
    <p:extLst>
      <p:ext uri="{BB962C8B-B14F-4D97-AF65-F5344CB8AC3E}">
        <p14:creationId xmlns:p14="http://schemas.microsoft.com/office/powerpoint/2010/main" val="1539741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2"/>
                </a:solidFill>
              </a:rPr>
              <a:t>GSA</a:t>
            </a:r>
            <a:r>
              <a:rPr lang="en" sz="2400" dirty="0"/>
              <a:t> Gravitacional Search Algorithm</a:t>
            </a:r>
            <a:endParaRPr sz="2400" dirty="0"/>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dirty="0"/>
              <a:t>Cada masa (agente) tiene cuatro especificaciones: </a:t>
            </a:r>
          </a:p>
          <a:p>
            <a:pPr marL="800100" lvl="1" indent="-342900" algn="just">
              <a:buFont typeface="+mj-lt"/>
              <a:buAutoNum type="alphaLcParenR"/>
            </a:pPr>
            <a:r>
              <a:rPr lang="es-MX" sz="1600" dirty="0"/>
              <a:t>posición </a:t>
            </a:r>
          </a:p>
          <a:p>
            <a:pPr marL="800100" lvl="1" indent="-342900" algn="just">
              <a:buFont typeface="+mj-lt"/>
              <a:buAutoNum type="alphaLcParenR"/>
            </a:pPr>
            <a:r>
              <a:rPr lang="es-MX" sz="1600" dirty="0"/>
              <a:t>masa inercial</a:t>
            </a:r>
          </a:p>
          <a:p>
            <a:pPr marL="800100" lvl="1" indent="-342900" algn="just">
              <a:buFont typeface="+mj-lt"/>
              <a:buAutoNum type="alphaLcParenR"/>
            </a:pPr>
            <a:r>
              <a:rPr lang="es-MX" sz="1600" dirty="0"/>
              <a:t>masa gravitacional activa</a:t>
            </a:r>
          </a:p>
          <a:p>
            <a:pPr marL="800100" lvl="1" indent="-342900" algn="just">
              <a:buFont typeface="+mj-lt"/>
              <a:buAutoNum type="alphaLcParenR"/>
            </a:pPr>
            <a:r>
              <a:rPr lang="es-MX" sz="1600" dirty="0"/>
              <a:t>masa gravitacional pasiva. </a:t>
            </a:r>
          </a:p>
          <a:p>
            <a:pPr marL="0" lvl="0" indent="0" algn="just" rtl="0">
              <a:spcBef>
                <a:spcPts val="0"/>
              </a:spcBef>
              <a:spcAft>
                <a:spcPts val="0"/>
              </a:spcAft>
              <a:buNone/>
            </a:pPr>
            <a:endParaRPr lang="es-MX" sz="1600" dirty="0"/>
          </a:p>
          <a:p>
            <a:pPr marL="0" lvl="0" indent="0" algn="just" rtl="0">
              <a:spcBef>
                <a:spcPts val="0"/>
              </a:spcBef>
              <a:spcAft>
                <a:spcPts val="0"/>
              </a:spcAft>
              <a:buNone/>
            </a:pPr>
            <a:endParaRPr lang="es-MX" sz="1600" dirty="0"/>
          </a:p>
          <a:p>
            <a:pPr marL="0" lvl="0" indent="0" algn="just" rtl="0">
              <a:spcBef>
                <a:spcPts val="0"/>
              </a:spcBef>
              <a:spcAft>
                <a:spcPts val="0"/>
              </a:spcAft>
              <a:buNone/>
            </a:pPr>
            <a:endParaRPr lang="es-MX" sz="1600" dirty="0"/>
          </a:p>
          <a:p>
            <a:pPr marL="0" lvl="0" indent="0" algn="just" rtl="0">
              <a:spcBef>
                <a:spcPts val="0"/>
              </a:spcBef>
              <a:spcAft>
                <a:spcPts val="0"/>
              </a:spcAft>
              <a:buNone/>
            </a:pPr>
            <a:endParaRPr lang="es-MX" sz="1600" dirty="0"/>
          </a:p>
          <a:p>
            <a:pPr marL="0" lvl="0" indent="0" algn="just" rtl="0">
              <a:spcBef>
                <a:spcPts val="0"/>
              </a:spcBef>
              <a:spcAft>
                <a:spcPts val="0"/>
              </a:spcAft>
              <a:buNone/>
            </a:pPr>
            <a:endParaRPr lang="es-MX" sz="1600" dirty="0"/>
          </a:p>
          <a:p>
            <a:pPr marL="0" lvl="0" indent="0" algn="just" rtl="0">
              <a:spcBef>
                <a:spcPts val="0"/>
              </a:spcBef>
              <a:spcAft>
                <a:spcPts val="0"/>
              </a:spcAft>
              <a:buNone/>
            </a:pPr>
            <a:r>
              <a:rPr lang="es-MX" sz="1600" dirty="0"/>
              <a:t>La posición de la masa corresponde a una solución del problema, y sus masas gravitacional e inercial son determinado mediante una función de aptitud.</a:t>
            </a:r>
            <a:endParaRPr sz="1600" dirty="0"/>
          </a:p>
        </p:txBody>
      </p:sp>
    </p:spTree>
    <p:extLst>
      <p:ext uri="{BB962C8B-B14F-4D97-AF65-F5344CB8AC3E}">
        <p14:creationId xmlns:p14="http://schemas.microsoft.com/office/powerpoint/2010/main" val="3103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2"/>
                </a:solidFill>
              </a:rPr>
              <a:t>GSA</a:t>
            </a:r>
            <a:r>
              <a:rPr lang="en" sz="2400" dirty="0"/>
              <a:t> Gravitacional Search Algorithm</a:t>
            </a:r>
            <a:endParaRPr sz="2400" dirty="0"/>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dirty="0"/>
              <a:t>En otras palabras, </a:t>
            </a:r>
            <a:r>
              <a:rPr lang="es-MX" sz="1600" b="1" i="1" dirty="0"/>
              <a:t>cada masa presenta una solución, y el algoritmo se navega ajustando adecuadamente las masas gravitacionales e inerciales</a:t>
            </a:r>
            <a:r>
              <a:rPr lang="es-MX" sz="1600" dirty="0"/>
              <a:t>. Con el paso del tiempo, esperamos que las masas sean atraídas por la masa más pesada. </a:t>
            </a:r>
            <a:r>
              <a:rPr lang="es-MX" sz="1600" b="1" i="1" dirty="0"/>
              <a:t>Esta masa presentará una solución óptima en el espacio de búsqueda. </a:t>
            </a:r>
            <a:endParaRPr sz="1600" b="1" i="1" dirty="0"/>
          </a:p>
        </p:txBody>
      </p:sp>
    </p:spTree>
    <p:extLst>
      <p:ext uri="{BB962C8B-B14F-4D97-AF65-F5344CB8AC3E}">
        <p14:creationId xmlns:p14="http://schemas.microsoft.com/office/powerpoint/2010/main" val="211067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2"/>
                </a:solidFill>
              </a:rPr>
              <a:t>GSA</a:t>
            </a:r>
            <a:r>
              <a:rPr lang="en" sz="2400" dirty="0"/>
              <a:t> Gravitacional Search Algorithm</a:t>
            </a:r>
            <a:endParaRPr sz="2400" dirty="0"/>
          </a:p>
        </p:txBody>
      </p:sp>
      <p:sp>
        <p:nvSpPr>
          <p:cNvPr id="1268" name="Google Shape;1268;p33"/>
          <p:cNvSpPr txBox="1">
            <a:spLocks noGrp="1"/>
          </p:cNvSpPr>
          <p:nvPr>
            <p:ph type="body" idx="1"/>
          </p:nvPr>
        </p:nvSpPr>
        <p:spPr>
          <a:xfrm>
            <a:off x="720000" y="1237083"/>
            <a:ext cx="7704000" cy="133466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dirty="0"/>
              <a:t>Las masas que se usan en este algoritmo obedecen las siguientes leyes: </a:t>
            </a:r>
          </a:p>
          <a:p>
            <a:pPr marL="0" lvl="0" indent="0" algn="just" rtl="0">
              <a:spcBef>
                <a:spcPts val="0"/>
              </a:spcBef>
              <a:spcAft>
                <a:spcPts val="0"/>
              </a:spcAft>
              <a:buNone/>
            </a:pPr>
            <a:r>
              <a:rPr lang="es-MX" sz="1600" b="1" dirty="0"/>
              <a:t>Ley de la gravedad: </a:t>
            </a:r>
            <a:r>
              <a:rPr lang="es-MX" sz="1600" dirty="0"/>
              <a:t>cada partícula atrae a todas las demás partículas y la fuerza gravitacional entre dos partículas es directamente proporcional al producto de sus masas e inversamente proporcional a la distancia entre ellas.</a:t>
            </a:r>
          </a:p>
          <a:p>
            <a:pPr marL="0" lvl="0" indent="0" algn="just" rtl="0">
              <a:spcBef>
                <a:spcPts val="0"/>
              </a:spcBef>
              <a:spcAft>
                <a:spcPts val="0"/>
              </a:spcAft>
              <a:buNone/>
            </a:pPr>
            <a:endParaRPr lang="es-MX" sz="1600" dirty="0"/>
          </a:p>
        </p:txBody>
      </p:sp>
      <p:pic>
        <p:nvPicPr>
          <p:cNvPr id="2" name="Imagen 1">
            <a:extLst>
              <a:ext uri="{FF2B5EF4-FFF2-40B4-BE49-F238E27FC236}">
                <a16:creationId xmlns:a16="http://schemas.microsoft.com/office/drawing/2014/main" id="{676EEF23-DDE9-4EB3-9E5E-3CA7FB076D0D}"/>
              </a:ext>
            </a:extLst>
          </p:cNvPr>
          <p:cNvPicPr>
            <a:picLocks noChangeAspect="1"/>
          </p:cNvPicPr>
          <p:nvPr/>
        </p:nvPicPr>
        <p:blipFill rotWithShape="1">
          <a:blip r:embed="rId3"/>
          <a:srcRect t="23707"/>
          <a:stretch/>
        </p:blipFill>
        <p:spPr>
          <a:xfrm>
            <a:off x="2827104" y="2704533"/>
            <a:ext cx="3489791" cy="1777955"/>
          </a:xfrm>
          <a:prstGeom prst="rect">
            <a:avLst/>
          </a:prstGeom>
        </p:spPr>
      </p:pic>
    </p:spTree>
    <p:extLst>
      <p:ext uri="{BB962C8B-B14F-4D97-AF65-F5344CB8AC3E}">
        <p14:creationId xmlns:p14="http://schemas.microsoft.com/office/powerpoint/2010/main" val="798426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2"/>
                </a:solidFill>
              </a:rPr>
              <a:t>GSA</a:t>
            </a:r>
            <a:r>
              <a:rPr lang="en" sz="2400" dirty="0"/>
              <a:t> Gravitacional Search Algorithm</a:t>
            </a:r>
            <a:endParaRPr sz="2400" dirty="0"/>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dirty="0"/>
              <a:t>Las masas que se usan en este algoritmo obedecen las siguientes leyes: </a:t>
            </a:r>
          </a:p>
          <a:p>
            <a:pPr marL="0" lvl="0" indent="0" algn="just" rtl="0">
              <a:spcBef>
                <a:spcPts val="0"/>
              </a:spcBef>
              <a:spcAft>
                <a:spcPts val="0"/>
              </a:spcAft>
              <a:buNone/>
            </a:pPr>
            <a:r>
              <a:rPr lang="es-MX" sz="1600" b="1" dirty="0"/>
              <a:t>Ley del movimiento: </a:t>
            </a:r>
            <a:r>
              <a:rPr lang="es-MX" sz="1600" dirty="0"/>
              <a:t>la velocidad actual de cualquier masa es igual a la suma de la fracción de su velocidad anterior y la variación en la velocidad. La variación en la velocidad o aceleración de cualquier masa es igual a la fuerza que actúa sobre el sistema dividido por la masa de inercia.</a:t>
            </a:r>
            <a:endParaRPr sz="1600" dirty="0"/>
          </a:p>
        </p:txBody>
      </p:sp>
      <p:pic>
        <p:nvPicPr>
          <p:cNvPr id="2" name="Imagen 1">
            <a:extLst>
              <a:ext uri="{FF2B5EF4-FFF2-40B4-BE49-F238E27FC236}">
                <a16:creationId xmlns:a16="http://schemas.microsoft.com/office/drawing/2014/main" id="{AD7083C1-67C5-4DAF-9C93-2D4CEE054586}"/>
              </a:ext>
            </a:extLst>
          </p:cNvPr>
          <p:cNvPicPr>
            <a:picLocks noChangeAspect="1"/>
          </p:cNvPicPr>
          <p:nvPr/>
        </p:nvPicPr>
        <p:blipFill rotWithShape="1">
          <a:blip r:embed="rId3"/>
          <a:srcRect l="31838" t="29673" r="17059" b="24051"/>
          <a:stretch/>
        </p:blipFill>
        <p:spPr>
          <a:xfrm>
            <a:off x="3100213" y="2985247"/>
            <a:ext cx="2943574" cy="1499346"/>
          </a:xfrm>
          <a:prstGeom prst="rect">
            <a:avLst/>
          </a:prstGeom>
        </p:spPr>
      </p:pic>
    </p:spTree>
    <p:extLst>
      <p:ext uri="{BB962C8B-B14F-4D97-AF65-F5344CB8AC3E}">
        <p14:creationId xmlns:p14="http://schemas.microsoft.com/office/powerpoint/2010/main" val="3182133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2"/>
                </a:solidFill>
              </a:rPr>
              <a:t>GSA</a:t>
            </a:r>
            <a:r>
              <a:rPr lang="en" sz="2400" dirty="0"/>
              <a:t> Gravitacional Search Algorithm</a:t>
            </a:r>
            <a:endParaRPr sz="2400" dirty="0"/>
          </a:p>
        </p:txBody>
      </p:sp>
      <p:sp>
        <p:nvSpPr>
          <p:cNvPr id="1268" name="Google Shape;1268;p33"/>
          <p:cNvSpPr txBox="1">
            <a:spLocks noGrp="1"/>
          </p:cNvSpPr>
          <p:nvPr>
            <p:ph type="body" idx="1"/>
          </p:nvPr>
        </p:nvSpPr>
        <p:spPr>
          <a:xfrm>
            <a:off x="720000" y="1104300"/>
            <a:ext cx="7704000" cy="336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dirty="0"/>
              <a:t>Vamos a considerar un sistema con N agentes (masas). Definimos la posición del i-</a:t>
            </a:r>
            <a:r>
              <a:rPr lang="es-MX" sz="1600" dirty="0" err="1"/>
              <a:t>ésimo</a:t>
            </a:r>
            <a:r>
              <a:rPr lang="es-MX" sz="1600" dirty="0"/>
              <a:t> agente por: </a:t>
            </a:r>
          </a:p>
          <a:p>
            <a:pPr marL="0" lvl="0" indent="0" algn="just" rtl="0">
              <a:spcBef>
                <a:spcPts val="0"/>
              </a:spcBef>
              <a:spcAft>
                <a:spcPts val="0"/>
              </a:spcAft>
              <a:buNone/>
            </a:pPr>
            <a:endParaRPr lang="es-MX" sz="1600" dirty="0"/>
          </a:p>
          <a:p>
            <a:pPr marL="0" lvl="0" indent="0" algn="just" rtl="0">
              <a:spcBef>
                <a:spcPts val="0"/>
              </a:spcBef>
              <a:spcAft>
                <a:spcPts val="0"/>
              </a:spcAft>
              <a:buNone/>
            </a:pPr>
            <a:r>
              <a:rPr lang="es-MX" sz="1600" dirty="0"/>
              <a:t>donde </a:t>
            </a:r>
            <a:r>
              <a:rPr lang="es-MX" sz="1600" dirty="0" err="1"/>
              <a:t>xdi</a:t>
            </a:r>
            <a:r>
              <a:rPr lang="es-MX" sz="1600" dirty="0"/>
              <a:t> presenta la posición del i-</a:t>
            </a:r>
            <a:r>
              <a:rPr lang="es-MX" sz="1600" dirty="0" err="1"/>
              <a:t>ésimo</a:t>
            </a:r>
            <a:r>
              <a:rPr lang="es-MX" sz="1600" dirty="0"/>
              <a:t> agente en la d-</a:t>
            </a:r>
            <a:r>
              <a:rPr lang="es-MX" sz="1600" dirty="0" err="1"/>
              <a:t>ésima</a:t>
            </a:r>
            <a:r>
              <a:rPr lang="es-MX" sz="1600" dirty="0"/>
              <a:t> dimensión</a:t>
            </a:r>
          </a:p>
          <a:p>
            <a:pPr marL="0" lvl="0" indent="0" algn="just" rtl="0">
              <a:spcBef>
                <a:spcPts val="0"/>
              </a:spcBef>
              <a:spcAft>
                <a:spcPts val="0"/>
              </a:spcAft>
              <a:buNone/>
            </a:pPr>
            <a:r>
              <a:rPr lang="es-MX" sz="1600" dirty="0"/>
              <a:t>En un momento específico "t", definimos la fuerza que actúa sobre la masa "i" de la masa "j" de la siguiente manera: </a:t>
            </a:r>
          </a:p>
          <a:p>
            <a:pPr marL="0" lvl="0" indent="0" algn="just" rtl="0">
              <a:spcBef>
                <a:spcPts val="0"/>
              </a:spcBef>
              <a:spcAft>
                <a:spcPts val="0"/>
              </a:spcAft>
              <a:buNone/>
            </a:pPr>
            <a:endParaRPr lang="es-MX" sz="1600" dirty="0"/>
          </a:p>
          <a:p>
            <a:pPr marL="0" lvl="0" indent="0" algn="just" rtl="0">
              <a:spcBef>
                <a:spcPts val="0"/>
              </a:spcBef>
              <a:spcAft>
                <a:spcPts val="0"/>
              </a:spcAft>
              <a:buNone/>
            </a:pPr>
            <a:endParaRPr lang="es-MX" sz="1600" dirty="0"/>
          </a:p>
          <a:p>
            <a:pPr marL="0" lvl="0" indent="0" algn="just" rtl="0">
              <a:spcBef>
                <a:spcPts val="0"/>
              </a:spcBef>
              <a:spcAft>
                <a:spcPts val="0"/>
              </a:spcAft>
              <a:buNone/>
            </a:pPr>
            <a:r>
              <a:rPr lang="es-MX" sz="1600" dirty="0"/>
              <a:t>donde </a:t>
            </a:r>
            <a:r>
              <a:rPr lang="es-MX" sz="1600" dirty="0" err="1"/>
              <a:t>Maj</a:t>
            </a:r>
            <a:r>
              <a:rPr lang="es-MX" sz="1600" dirty="0"/>
              <a:t> es la masa gravitacional activa relacionada con el agente j, </a:t>
            </a:r>
            <a:r>
              <a:rPr lang="es-MX" sz="1600" dirty="0" err="1"/>
              <a:t>Mpi</a:t>
            </a:r>
            <a:r>
              <a:rPr lang="es-MX" sz="1600" dirty="0"/>
              <a:t> es la masa gravitacional pasiva relacionada con el agente i, G(t) es constante gravitacional en el tiempo t, e es una pequeña constante y </a:t>
            </a:r>
            <a:r>
              <a:rPr lang="es-MX" sz="1600" dirty="0" err="1"/>
              <a:t>Rij</a:t>
            </a:r>
            <a:r>
              <a:rPr lang="es-MX" sz="1600" dirty="0"/>
              <a:t> (t) es la distancia euclidiana entre dos agentes i y j: </a:t>
            </a:r>
            <a:endParaRPr sz="1600" dirty="0"/>
          </a:p>
        </p:txBody>
      </p:sp>
      <p:pic>
        <p:nvPicPr>
          <p:cNvPr id="4" name="Imagen 3">
            <a:extLst>
              <a:ext uri="{FF2B5EF4-FFF2-40B4-BE49-F238E27FC236}">
                <a16:creationId xmlns:a16="http://schemas.microsoft.com/office/drawing/2014/main" id="{36F92B67-8D41-4F7E-9D13-634EF01B541D}"/>
              </a:ext>
            </a:extLst>
          </p:cNvPr>
          <p:cNvPicPr>
            <a:picLocks noChangeAspect="1"/>
          </p:cNvPicPr>
          <p:nvPr/>
        </p:nvPicPr>
        <p:blipFill>
          <a:blip r:embed="rId3"/>
          <a:stretch>
            <a:fillRect/>
          </a:stretch>
        </p:blipFill>
        <p:spPr>
          <a:xfrm>
            <a:off x="2960172" y="1614078"/>
            <a:ext cx="3223653" cy="316551"/>
          </a:xfrm>
          <a:prstGeom prst="rect">
            <a:avLst/>
          </a:prstGeom>
        </p:spPr>
      </p:pic>
      <p:pic>
        <p:nvPicPr>
          <p:cNvPr id="6" name="Imagen 5">
            <a:extLst>
              <a:ext uri="{FF2B5EF4-FFF2-40B4-BE49-F238E27FC236}">
                <a16:creationId xmlns:a16="http://schemas.microsoft.com/office/drawing/2014/main" id="{ACCCF6D1-09EB-4BB2-B173-0D6DAFDCF307}"/>
              </a:ext>
            </a:extLst>
          </p:cNvPr>
          <p:cNvPicPr>
            <a:picLocks noChangeAspect="1"/>
          </p:cNvPicPr>
          <p:nvPr/>
        </p:nvPicPr>
        <p:blipFill>
          <a:blip r:embed="rId4"/>
          <a:stretch>
            <a:fillRect/>
          </a:stretch>
        </p:blipFill>
        <p:spPr>
          <a:xfrm>
            <a:off x="3205948" y="2908505"/>
            <a:ext cx="2732103" cy="453461"/>
          </a:xfrm>
          <a:prstGeom prst="rect">
            <a:avLst/>
          </a:prstGeom>
        </p:spPr>
      </p:pic>
      <p:pic>
        <p:nvPicPr>
          <p:cNvPr id="8" name="Imagen 7">
            <a:extLst>
              <a:ext uri="{FF2B5EF4-FFF2-40B4-BE49-F238E27FC236}">
                <a16:creationId xmlns:a16="http://schemas.microsoft.com/office/drawing/2014/main" id="{5C55E3F8-F656-47D4-BB6F-965ACD8078D1}"/>
              </a:ext>
            </a:extLst>
          </p:cNvPr>
          <p:cNvPicPr>
            <a:picLocks noChangeAspect="1"/>
          </p:cNvPicPr>
          <p:nvPr/>
        </p:nvPicPr>
        <p:blipFill>
          <a:blip r:embed="rId5"/>
          <a:stretch>
            <a:fillRect/>
          </a:stretch>
        </p:blipFill>
        <p:spPr>
          <a:xfrm>
            <a:off x="3668093" y="4356284"/>
            <a:ext cx="1807814" cy="327399"/>
          </a:xfrm>
          <a:prstGeom prst="rect">
            <a:avLst/>
          </a:prstGeom>
        </p:spPr>
      </p:pic>
    </p:spTree>
    <p:extLst>
      <p:ext uri="{BB962C8B-B14F-4D97-AF65-F5344CB8AC3E}">
        <p14:creationId xmlns:p14="http://schemas.microsoft.com/office/powerpoint/2010/main" val="1688624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2"/>
                </a:solidFill>
              </a:rPr>
              <a:t>GSA</a:t>
            </a:r>
            <a:r>
              <a:rPr lang="en" sz="2400" dirty="0"/>
              <a:t> Gravitacional Search Algorithm</a:t>
            </a:r>
            <a:endParaRPr sz="2400" dirty="0"/>
          </a:p>
        </p:txBody>
      </p:sp>
      <p:sp>
        <p:nvSpPr>
          <p:cNvPr id="1268" name="Google Shape;1268;p33"/>
          <p:cNvSpPr txBox="1">
            <a:spLocks noGrp="1"/>
          </p:cNvSpPr>
          <p:nvPr>
            <p:ph type="body" idx="1"/>
          </p:nvPr>
        </p:nvSpPr>
        <p:spPr>
          <a:xfrm>
            <a:off x="720000" y="1237083"/>
            <a:ext cx="7704000" cy="354804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dirty="0"/>
              <a:t>Para dar una característica estocástica a nuestro algoritmo, suponemos que la fuerza total que actúa sobre el agente i en una dimensión d es una suma ponderada aleatoriamente de d-</a:t>
            </a:r>
            <a:r>
              <a:rPr lang="es-MX" sz="1600" dirty="0" err="1"/>
              <a:t>ésimas</a:t>
            </a:r>
            <a:r>
              <a:rPr lang="es-MX" sz="1600" dirty="0"/>
              <a:t> componentes de las fuerzas ejercidas por otros agentes: </a:t>
            </a:r>
          </a:p>
          <a:p>
            <a:pPr marL="0" lvl="0" indent="0" algn="just" rtl="0">
              <a:spcBef>
                <a:spcPts val="0"/>
              </a:spcBef>
              <a:spcAft>
                <a:spcPts val="0"/>
              </a:spcAft>
              <a:buNone/>
            </a:pPr>
            <a:endParaRPr lang="es-MX" sz="1600" dirty="0"/>
          </a:p>
          <a:p>
            <a:pPr marL="0" lvl="0" indent="0" algn="just" rtl="0">
              <a:spcBef>
                <a:spcPts val="0"/>
              </a:spcBef>
              <a:spcAft>
                <a:spcPts val="0"/>
              </a:spcAft>
              <a:buNone/>
            </a:pPr>
            <a:endParaRPr lang="es-MX" sz="1600" dirty="0"/>
          </a:p>
          <a:p>
            <a:pPr marL="0" lvl="0" indent="0" algn="just" rtl="0">
              <a:spcBef>
                <a:spcPts val="0"/>
              </a:spcBef>
              <a:spcAft>
                <a:spcPts val="0"/>
              </a:spcAft>
              <a:buNone/>
            </a:pPr>
            <a:r>
              <a:rPr lang="es-MX" sz="1600" dirty="0"/>
              <a:t>donde </a:t>
            </a:r>
            <a:r>
              <a:rPr lang="es-MX" sz="1600" dirty="0" err="1"/>
              <a:t>randj</a:t>
            </a:r>
            <a:r>
              <a:rPr lang="es-MX" sz="1600" dirty="0"/>
              <a:t> es un número aleatorio en el intervalo [0,1].</a:t>
            </a:r>
          </a:p>
          <a:p>
            <a:pPr marL="0" lvl="0" indent="0" algn="just" rtl="0">
              <a:spcBef>
                <a:spcPts val="0"/>
              </a:spcBef>
              <a:spcAft>
                <a:spcPts val="0"/>
              </a:spcAft>
              <a:buNone/>
            </a:pPr>
            <a:r>
              <a:rPr lang="es-MX" sz="1600" dirty="0"/>
              <a:t>Por tanto, por la ley del movimiento, la aceleración del agente i en el tiempo t, y en la dirección </a:t>
            </a:r>
            <a:r>
              <a:rPr lang="es-MX" sz="1600" dirty="0" err="1"/>
              <a:t>dth</a:t>
            </a:r>
            <a:r>
              <a:rPr lang="es-MX" sz="1600" dirty="0"/>
              <a:t>, se obtiene con lo siguiente:</a:t>
            </a:r>
          </a:p>
          <a:p>
            <a:pPr marL="0" lvl="0" indent="0" algn="just" rtl="0">
              <a:spcBef>
                <a:spcPts val="0"/>
              </a:spcBef>
              <a:spcAft>
                <a:spcPts val="0"/>
              </a:spcAft>
              <a:buNone/>
            </a:pPr>
            <a:endParaRPr lang="es-MX" sz="1600" dirty="0"/>
          </a:p>
          <a:p>
            <a:pPr marL="0" lvl="0" indent="0" algn="just" rtl="0">
              <a:spcBef>
                <a:spcPts val="0"/>
              </a:spcBef>
              <a:spcAft>
                <a:spcPts val="0"/>
              </a:spcAft>
              <a:buNone/>
            </a:pPr>
            <a:endParaRPr lang="es-MX" sz="1600" dirty="0"/>
          </a:p>
          <a:p>
            <a:pPr marL="0" lvl="0" indent="0" algn="just" rtl="0">
              <a:spcBef>
                <a:spcPts val="0"/>
              </a:spcBef>
              <a:spcAft>
                <a:spcPts val="0"/>
              </a:spcAft>
              <a:buNone/>
            </a:pPr>
            <a:r>
              <a:rPr lang="es-MX" sz="1600" dirty="0"/>
              <a:t> donde Mii es la masa inercial del agente i-</a:t>
            </a:r>
            <a:r>
              <a:rPr lang="es-MX" sz="1600" dirty="0" err="1"/>
              <a:t>ésimo</a:t>
            </a:r>
            <a:r>
              <a:rPr lang="es-MX" sz="1600" dirty="0"/>
              <a:t>. </a:t>
            </a:r>
            <a:endParaRPr sz="1600" dirty="0"/>
          </a:p>
        </p:txBody>
      </p:sp>
      <p:pic>
        <p:nvPicPr>
          <p:cNvPr id="3" name="Imagen 2">
            <a:extLst>
              <a:ext uri="{FF2B5EF4-FFF2-40B4-BE49-F238E27FC236}">
                <a16:creationId xmlns:a16="http://schemas.microsoft.com/office/drawing/2014/main" id="{23827696-8098-4ACA-A2D8-53992729D206}"/>
              </a:ext>
            </a:extLst>
          </p:cNvPr>
          <p:cNvPicPr>
            <a:picLocks noChangeAspect="1"/>
          </p:cNvPicPr>
          <p:nvPr/>
        </p:nvPicPr>
        <p:blipFill>
          <a:blip r:embed="rId3"/>
          <a:stretch>
            <a:fillRect/>
          </a:stretch>
        </p:blipFill>
        <p:spPr>
          <a:xfrm>
            <a:off x="3849120" y="2227780"/>
            <a:ext cx="1445760" cy="462851"/>
          </a:xfrm>
          <a:prstGeom prst="rect">
            <a:avLst/>
          </a:prstGeom>
        </p:spPr>
      </p:pic>
      <p:pic>
        <p:nvPicPr>
          <p:cNvPr id="5" name="Imagen 4">
            <a:extLst>
              <a:ext uri="{FF2B5EF4-FFF2-40B4-BE49-F238E27FC236}">
                <a16:creationId xmlns:a16="http://schemas.microsoft.com/office/drawing/2014/main" id="{6FFB371F-FB41-4AAA-8707-9B822F526C24}"/>
              </a:ext>
            </a:extLst>
          </p:cNvPr>
          <p:cNvPicPr>
            <a:picLocks noChangeAspect="1"/>
          </p:cNvPicPr>
          <p:nvPr/>
        </p:nvPicPr>
        <p:blipFill>
          <a:blip r:embed="rId4"/>
          <a:stretch>
            <a:fillRect/>
          </a:stretch>
        </p:blipFill>
        <p:spPr>
          <a:xfrm>
            <a:off x="4046601" y="3626326"/>
            <a:ext cx="1050797" cy="462851"/>
          </a:xfrm>
          <a:prstGeom prst="rect">
            <a:avLst/>
          </a:prstGeom>
        </p:spPr>
      </p:pic>
    </p:spTree>
    <p:extLst>
      <p:ext uri="{BB962C8B-B14F-4D97-AF65-F5344CB8AC3E}">
        <p14:creationId xmlns:p14="http://schemas.microsoft.com/office/powerpoint/2010/main" val="321234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2"/>
                </a:solidFill>
              </a:rPr>
              <a:t>GSA</a:t>
            </a:r>
            <a:r>
              <a:rPr lang="en" sz="2400" dirty="0"/>
              <a:t> Gravitacional Search Algorithm</a:t>
            </a:r>
            <a:endParaRPr sz="2400" dirty="0"/>
          </a:p>
        </p:txBody>
      </p:sp>
      <p:sp>
        <p:nvSpPr>
          <p:cNvPr id="1268" name="Google Shape;1268;p33"/>
          <p:cNvSpPr txBox="1">
            <a:spLocks noGrp="1"/>
          </p:cNvSpPr>
          <p:nvPr>
            <p:ph type="body" idx="1"/>
          </p:nvPr>
        </p:nvSpPr>
        <p:spPr>
          <a:xfrm>
            <a:off x="720000" y="1237083"/>
            <a:ext cx="7704000" cy="354804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dirty="0"/>
              <a:t>Además, la próxima velocidad de un agente se considera como una fracción de su velocidad actual sumada a su aceleración.</a:t>
            </a:r>
          </a:p>
          <a:p>
            <a:pPr marL="0" lvl="0" indent="0" algn="just" rtl="0">
              <a:spcBef>
                <a:spcPts val="0"/>
              </a:spcBef>
              <a:spcAft>
                <a:spcPts val="0"/>
              </a:spcAft>
              <a:buNone/>
            </a:pPr>
            <a:r>
              <a:rPr lang="es-MX" sz="1600" dirty="0"/>
              <a:t>Por lo tanto, su posición y su velocidad podrían calcularse de la siguiente manera:</a:t>
            </a:r>
          </a:p>
          <a:p>
            <a:pPr marL="0" lvl="0" indent="0" algn="just" rtl="0">
              <a:spcBef>
                <a:spcPts val="0"/>
              </a:spcBef>
              <a:spcAft>
                <a:spcPts val="0"/>
              </a:spcAft>
              <a:buNone/>
            </a:pPr>
            <a:endParaRPr lang="es-MX" sz="1600" dirty="0"/>
          </a:p>
          <a:p>
            <a:pPr marL="0" lvl="0" indent="0" algn="just" rtl="0">
              <a:spcBef>
                <a:spcPts val="0"/>
              </a:spcBef>
              <a:spcAft>
                <a:spcPts val="0"/>
              </a:spcAft>
              <a:buNone/>
            </a:pPr>
            <a:endParaRPr lang="es-MX" sz="1600" dirty="0"/>
          </a:p>
          <a:p>
            <a:pPr marL="0" lvl="0" indent="0" algn="just" rtl="0">
              <a:spcBef>
                <a:spcPts val="0"/>
              </a:spcBef>
              <a:spcAft>
                <a:spcPts val="0"/>
              </a:spcAft>
              <a:buNone/>
            </a:pPr>
            <a:r>
              <a:rPr lang="es-MX" sz="1600" dirty="0"/>
              <a:t>donde </a:t>
            </a:r>
            <a:r>
              <a:rPr lang="es-MX" sz="1600" dirty="0" err="1"/>
              <a:t>randi</a:t>
            </a:r>
            <a:r>
              <a:rPr lang="es-MX" sz="1600" dirty="0"/>
              <a:t> es una variable aleatoria uniforme en el intervalo [0,1]. Usamos este número aleatorio para dar un carácter aleatorio a la búsqueda. </a:t>
            </a:r>
          </a:p>
          <a:p>
            <a:pPr marL="0" lvl="0" indent="0" algn="just" rtl="0">
              <a:spcBef>
                <a:spcPts val="0"/>
              </a:spcBef>
              <a:spcAft>
                <a:spcPts val="0"/>
              </a:spcAft>
              <a:buNone/>
            </a:pPr>
            <a:r>
              <a:rPr lang="es-MX" sz="1600" dirty="0"/>
              <a:t>La constante gravitacional, G, se inicializa al principio y se reducirá con el tiempo para controlar la precisión de la búsqueda.</a:t>
            </a:r>
          </a:p>
          <a:p>
            <a:pPr marL="0" lvl="0" indent="0" algn="just" rtl="0">
              <a:spcBef>
                <a:spcPts val="0"/>
              </a:spcBef>
              <a:spcAft>
                <a:spcPts val="0"/>
              </a:spcAft>
              <a:buNone/>
            </a:pPr>
            <a:r>
              <a:rPr lang="es-MX" sz="1600" dirty="0"/>
              <a:t>En otras palabras, G es una función del valor inicial (G0) y el tiempo (t): </a:t>
            </a:r>
          </a:p>
          <a:p>
            <a:pPr marL="0" lvl="0" indent="0" algn="just" rtl="0">
              <a:spcBef>
                <a:spcPts val="0"/>
              </a:spcBef>
              <a:spcAft>
                <a:spcPts val="0"/>
              </a:spcAft>
              <a:buNone/>
            </a:pPr>
            <a:endParaRPr sz="1600" dirty="0"/>
          </a:p>
        </p:txBody>
      </p:sp>
      <p:pic>
        <p:nvPicPr>
          <p:cNvPr id="4" name="Imagen 3">
            <a:extLst>
              <a:ext uri="{FF2B5EF4-FFF2-40B4-BE49-F238E27FC236}">
                <a16:creationId xmlns:a16="http://schemas.microsoft.com/office/drawing/2014/main" id="{A0D91E1E-9325-410D-92D3-3F41566A11CE}"/>
              </a:ext>
            </a:extLst>
          </p:cNvPr>
          <p:cNvPicPr>
            <a:picLocks noChangeAspect="1"/>
          </p:cNvPicPr>
          <p:nvPr/>
        </p:nvPicPr>
        <p:blipFill>
          <a:blip r:embed="rId3"/>
          <a:stretch>
            <a:fillRect/>
          </a:stretch>
        </p:blipFill>
        <p:spPr>
          <a:xfrm>
            <a:off x="3451062" y="2244838"/>
            <a:ext cx="2241876" cy="476619"/>
          </a:xfrm>
          <a:prstGeom prst="rect">
            <a:avLst/>
          </a:prstGeom>
        </p:spPr>
      </p:pic>
      <p:pic>
        <p:nvPicPr>
          <p:cNvPr id="7" name="Imagen 6">
            <a:extLst>
              <a:ext uri="{FF2B5EF4-FFF2-40B4-BE49-F238E27FC236}">
                <a16:creationId xmlns:a16="http://schemas.microsoft.com/office/drawing/2014/main" id="{38E1F4FB-600B-4B3D-AF2B-71E9D77E33BC}"/>
              </a:ext>
            </a:extLst>
          </p:cNvPr>
          <p:cNvPicPr>
            <a:picLocks noChangeAspect="1"/>
          </p:cNvPicPr>
          <p:nvPr/>
        </p:nvPicPr>
        <p:blipFill>
          <a:blip r:embed="rId4"/>
          <a:stretch>
            <a:fillRect/>
          </a:stretch>
        </p:blipFill>
        <p:spPr>
          <a:xfrm>
            <a:off x="3695700" y="4249550"/>
            <a:ext cx="1752600" cy="409575"/>
          </a:xfrm>
          <a:prstGeom prst="rect">
            <a:avLst/>
          </a:prstGeom>
        </p:spPr>
      </p:pic>
    </p:spTree>
    <p:extLst>
      <p:ext uri="{BB962C8B-B14F-4D97-AF65-F5344CB8AC3E}">
        <p14:creationId xmlns:p14="http://schemas.microsoft.com/office/powerpoint/2010/main" val="3524044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2"/>
                </a:solidFill>
              </a:rPr>
              <a:t>GSA</a:t>
            </a:r>
            <a:r>
              <a:rPr lang="en" sz="2400" dirty="0"/>
              <a:t> Gravitacional Search Algorithm</a:t>
            </a:r>
            <a:endParaRPr sz="2400" dirty="0"/>
          </a:p>
        </p:txBody>
      </p:sp>
      <p:sp>
        <p:nvSpPr>
          <p:cNvPr id="1268" name="Google Shape;1268;p33"/>
          <p:cNvSpPr txBox="1">
            <a:spLocks noGrp="1"/>
          </p:cNvSpPr>
          <p:nvPr>
            <p:ph type="body" idx="1"/>
          </p:nvPr>
        </p:nvSpPr>
        <p:spPr>
          <a:xfrm>
            <a:off x="720000" y="1237083"/>
            <a:ext cx="7704000" cy="354804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dirty="0"/>
              <a:t>Las masas gravitacionales y de inercia se calculan simplemente mediante la evaluación de la aptitud. Una masa más pesada significa un agente más eficiente. Esto significa que los mejores agentes tienen mayores atracciones y caminan más lentamente. Suponiendo la igualdad de la masa gravitacional y de inercia, los valores de las masas se calculan utilizando el mapa de aptitud. Actualizamos las masas gravitacionales e inerciales mediante las siguientes ecuaciones: </a:t>
            </a:r>
            <a:endParaRPr sz="1600" dirty="0"/>
          </a:p>
        </p:txBody>
      </p:sp>
      <p:pic>
        <p:nvPicPr>
          <p:cNvPr id="3" name="Imagen 2">
            <a:extLst>
              <a:ext uri="{FF2B5EF4-FFF2-40B4-BE49-F238E27FC236}">
                <a16:creationId xmlns:a16="http://schemas.microsoft.com/office/drawing/2014/main" id="{3D85A967-6406-4BA4-ABB7-D94D98E09FFF}"/>
              </a:ext>
            </a:extLst>
          </p:cNvPr>
          <p:cNvPicPr>
            <a:picLocks noChangeAspect="1"/>
          </p:cNvPicPr>
          <p:nvPr/>
        </p:nvPicPr>
        <p:blipFill>
          <a:blip r:embed="rId3"/>
          <a:stretch>
            <a:fillRect/>
          </a:stretch>
        </p:blipFill>
        <p:spPr>
          <a:xfrm>
            <a:off x="3133995" y="3209365"/>
            <a:ext cx="2876009" cy="1268506"/>
          </a:xfrm>
          <a:prstGeom prst="rect">
            <a:avLst/>
          </a:prstGeom>
        </p:spPr>
      </p:pic>
    </p:spTree>
    <p:extLst>
      <p:ext uri="{BB962C8B-B14F-4D97-AF65-F5344CB8AC3E}">
        <p14:creationId xmlns:p14="http://schemas.microsoft.com/office/powerpoint/2010/main" val="111439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2"/>
                </a:solidFill>
              </a:rPr>
              <a:t>GSA</a:t>
            </a:r>
            <a:r>
              <a:rPr lang="en" sz="2400" dirty="0"/>
              <a:t> Gravitacional Search Algorithm</a:t>
            </a:r>
            <a:endParaRPr sz="2400" dirty="0"/>
          </a:p>
        </p:txBody>
      </p:sp>
      <p:sp>
        <p:nvSpPr>
          <p:cNvPr id="1268" name="Google Shape;1268;p33"/>
          <p:cNvSpPr txBox="1">
            <a:spLocks noGrp="1"/>
          </p:cNvSpPr>
          <p:nvPr>
            <p:ph type="body" idx="1"/>
          </p:nvPr>
        </p:nvSpPr>
        <p:spPr>
          <a:xfrm>
            <a:off x="720000" y="1237083"/>
            <a:ext cx="7704000" cy="354804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dirty="0"/>
              <a:t>Donde </a:t>
            </a:r>
            <a:r>
              <a:rPr lang="es-MX" sz="1600" dirty="0" err="1"/>
              <a:t>fiti</a:t>
            </a:r>
            <a:r>
              <a:rPr lang="es-MX" sz="1600" dirty="0"/>
              <a:t> (t) representa el valor de aptitud del agente i en el tiempo t, y el peor (t) y el mejor (t) se definen de la siguiente manera: </a:t>
            </a:r>
          </a:p>
          <a:p>
            <a:pPr marL="0" lvl="0" indent="0" algn="just" rtl="0">
              <a:spcBef>
                <a:spcPts val="0"/>
              </a:spcBef>
              <a:spcAft>
                <a:spcPts val="0"/>
              </a:spcAft>
              <a:buNone/>
            </a:pPr>
            <a:r>
              <a:rPr lang="es-MX" sz="1600" dirty="0"/>
              <a:t>Para un problema de minimización:</a:t>
            </a:r>
          </a:p>
          <a:p>
            <a:pPr marL="0" lvl="0" indent="0" algn="just" rtl="0">
              <a:spcBef>
                <a:spcPts val="0"/>
              </a:spcBef>
              <a:spcAft>
                <a:spcPts val="0"/>
              </a:spcAft>
              <a:buNone/>
            </a:pPr>
            <a:endParaRPr lang="es-MX" sz="1600" dirty="0"/>
          </a:p>
          <a:p>
            <a:pPr marL="0" lvl="0" indent="0" algn="just" rtl="0">
              <a:spcBef>
                <a:spcPts val="0"/>
              </a:spcBef>
              <a:spcAft>
                <a:spcPts val="0"/>
              </a:spcAft>
              <a:buNone/>
            </a:pPr>
            <a:endParaRPr lang="es-MX" sz="1600" dirty="0"/>
          </a:p>
          <a:p>
            <a:pPr marL="0" lvl="0" indent="0" algn="just" rtl="0">
              <a:spcBef>
                <a:spcPts val="0"/>
              </a:spcBef>
              <a:spcAft>
                <a:spcPts val="0"/>
              </a:spcAft>
              <a:buNone/>
            </a:pPr>
            <a:endParaRPr lang="es-MX" sz="1600" dirty="0"/>
          </a:p>
          <a:p>
            <a:pPr marL="0" lvl="0" indent="0" algn="just" rtl="0">
              <a:spcBef>
                <a:spcPts val="0"/>
              </a:spcBef>
              <a:spcAft>
                <a:spcPts val="0"/>
              </a:spcAft>
              <a:buNone/>
            </a:pPr>
            <a:endParaRPr lang="es-MX" sz="1600" dirty="0"/>
          </a:p>
          <a:p>
            <a:pPr marL="0" lvl="0" indent="0" algn="just" rtl="0">
              <a:spcBef>
                <a:spcPts val="0"/>
              </a:spcBef>
              <a:spcAft>
                <a:spcPts val="0"/>
              </a:spcAft>
              <a:buNone/>
            </a:pPr>
            <a:r>
              <a:rPr lang="es-MX" sz="1600" dirty="0"/>
              <a:t>Para un problema de maximización:</a:t>
            </a:r>
            <a:endParaRPr sz="1600" dirty="0"/>
          </a:p>
        </p:txBody>
      </p:sp>
      <p:pic>
        <p:nvPicPr>
          <p:cNvPr id="4" name="Imagen 3">
            <a:extLst>
              <a:ext uri="{FF2B5EF4-FFF2-40B4-BE49-F238E27FC236}">
                <a16:creationId xmlns:a16="http://schemas.microsoft.com/office/drawing/2014/main" id="{E1EB721A-2FBD-4B40-B567-5072BC7BD6F3}"/>
              </a:ext>
            </a:extLst>
          </p:cNvPr>
          <p:cNvPicPr>
            <a:picLocks noChangeAspect="1"/>
          </p:cNvPicPr>
          <p:nvPr/>
        </p:nvPicPr>
        <p:blipFill>
          <a:blip r:embed="rId3"/>
          <a:stretch>
            <a:fillRect/>
          </a:stretch>
        </p:blipFill>
        <p:spPr>
          <a:xfrm>
            <a:off x="3752850" y="2325307"/>
            <a:ext cx="1638300" cy="800100"/>
          </a:xfrm>
          <a:prstGeom prst="rect">
            <a:avLst/>
          </a:prstGeom>
        </p:spPr>
      </p:pic>
      <p:pic>
        <p:nvPicPr>
          <p:cNvPr id="6" name="Imagen 5">
            <a:extLst>
              <a:ext uri="{FF2B5EF4-FFF2-40B4-BE49-F238E27FC236}">
                <a16:creationId xmlns:a16="http://schemas.microsoft.com/office/drawing/2014/main" id="{AEB1B2CA-2BD8-494A-9EFE-BE81E198DB50}"/>
              </a:ext>
            </a:extLst>
          </p:cNvPr>
          <p:cNvPicPr>
            <a:picLocks noChangeAspect="1"/>
          </p:cNvPicPr>
          <p:nvPr/>
        </p:nvPicPr>
        <p:blipFill>
          <a:blip r:embed="rId4"/>
          <a:stretch>
            <a:fillRect/>
          </a:stretch>
        </p:blipFill>
        <p:spPr>
          <a:xfrm>
            <a:off x="3776662" y="3751792"/>
            <a:ext cx="1590675" cy="819150"/>
          </a:xfrm>
          <a:prstGeom prst="rect">
            <a:avLst/>
          </a:prstGeom>
        </p:spPr>
      </p:pic>
    </p:spTree>
    <p:extLst>
      <p:ext uri="{BB962C8B-B14F-4D97-AF65-F5344CB8AC3E}">
        <p14:creationId xmlns:p14="http://schemas.microsoft.com/office/powerpoint/2010/main" val="381408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2"/>
          <p:cNvSpPr txBox="1">
            <a:spLocks noGrp="1"/>
          </p:cNvSpPr>
          <p:nvPr>
            <p:ph type="ctrTitle"/>
          </p:nvPr>
        </p:nvSpPr>
        <p:spPr>
          <a:xfrm>
            <a:off x="391885" y="478054"/>
            <a:ext cx="8373979" cy="18526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latin typeface="Zen Dots"/>
                <a:ea typeface="Zen Dots"/>
                <a:cs typeface="Zen Dots"/>
                <a:sym typeface="Zen Dots"/>
              </a:rPr>
              <a:t> </a:t>
            </a:r>
            <a:r>
              <a:rPr lang="es-MX" sz="4400" b="1" dirty="0" err="1"/>
              <a:t>Gravitational</a:t>
            </a:r>
            <a:r>
              <a:rPr lang="es-MX" sz="4400" b="1" dirty="0"/>
              <a:t> </a:t>
            </a:r>
            <a:r>
              <a:rPr lang="es-MX" sz="4400" b="1" dirty="0" err="1"/>
              <a:t>Search</a:t>
            </a:r>
            <a:r>
              <a:rPr lang="es-MX" sz="4400" b="1" dirty="0"/>
              <a:t> </a:t>
            </a:r>
            <a:r>
              <a:rPr lang="es-MX" sz="4400" b="1" dirty="0" err="1"/>
              <a:t>Algorithm</a:t>
            </a:r>
            <a:endParaRPr sz="3600" dirty="0">
              <a:solidFill>
                <a:schemeClr val="dk2"/>
              </a:solidFill>
              <a:latin typeface="Zen Dots"/>
              <a:ea typeface="Zen Dots"/>
              <a:cs typeface="Zen Dots"/>
              <a:sym typeface="Zen Dots"/>
            </a:endParaRPr>
          </a:p>
        </p:txBody>
      </p:sp>
      <p:sp>
        <p:nvSpPr>
          <p:cNvPr id="1262" name="Google Shape;1262;p32"/>
          <p:cNvSpPr txBox="1">
            <a:spLocks noGrp="1"/>
          </p:cNvSpPr>
          <p:nvPr>
            <p:ph type="subTitle" idx="1"/>
          </p:nvPr>
        </p:nvSpPr>
        <p:spPr>
          <a:xfrm>
            <a:off x="2904750" y="4080313"/>
            <a:ext cx="3334500" cy="448200"/>
          </a:xfrm>
          <a:prstGeom prst="rect">
            <a:avLst/>
          </a:prstGeom>
          <a:solidFill>
            <a:srgbClr val="ECE5B4"/>
          </a:solidFill>
        </p:spPr>
        <p:txBody>
          <a:bodyPr spcFirstLastPara="1" wrap="square" lIns="91425" tIns="91425" rIns="91425" bIns="91425" anchor="t" anchorCtr="0">
            <a:noAutofit/>
          </a:bodyPr>
          <a:lstStyle/>
          <a:p>
            <a:pPr marL="0" lvl="0" indent="0" algn="ctr" rtl="0">
              <a:spcBef>
                <a:spcPts val="0"/>
              </a:spcBef>
              <a:spcAft>
                <a:spcPts val="0"/>
              </a:spcAft>
              <a:buNone/>
            </a:pPr>
            <a:r>
              <a:rPr lang="es-MX" sz="1600" dirty="0"/>
              <a:t>Algoritmo de búsqueda gravitacional</a:t>
            </a: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2"/>
                </a:solidFill>
              </a:rPr>
              <a:t>GSA</a:t>
            </a:r>
            <a:r>
              <a:rPr lang="en" sz="2400" dirty="0"/>
              <a:t> Gravitacional Search Algorithm</a:t>
            </a:r>
            <a:endParaRPr sz="2400" dirty="0"/>
          </a:p>
        </p:txBody>
      </p:sp>
      <p:sp>
        <p:nvSpPr>
          <p:cNvPr id="1268" name="Google Shape;1268;p33"/>
          <p:cNvSpPr txBox="1">
            <a:spLocks noGrp="1"/>
          </p:cNvSpPr>
          <p:nvPr>
            <p:ph type="body" idx="1"/>
          </p:nvPr>
        </p:nvSpPr>
        <p:spPr>
          <a:xfrm>
            <a:off x="720000" y="1237083"/>
            <a:ext cx="7704000" cy="354804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dirty="0"/>
              <a:t>Entonces, los diferentes pasos del algoritmo propuesto son los siguientes:</a:t>
            </a:r>
          </a:p>
          <a:p>
            <a:pPr marL="800100" lvl="1" indent="-342900" algn="just">
              <a:buFont typeface="+mj-lt"/>
              <a:buAutoNum type="alphaLcParenR"/>
            </a:pPr>
            <a:r>
              <a:rPr lang="es-MX" sz="1600" dirty="0"/>
              <a:t>Identificación del espacio de búsqueda.</a:t>
            </a:r>
          </a:p>
          <a:p>
            <a:pPr marL="800100" lvl="1" indent="-342900" algn="just">
              <a:buFont typeface="+mj-lt"/>
              <a:buAutoNum type="alphaLcParenR"/>
            </a:pPr>
            <a:r>
              <a:rPr lang="es-MX" sz="1600" dirty="0"/>
              <a:t>Inicialización aleatoria.</a:t>
            </a:r>
          </a:p>
          <a:p>
            <a:pPr marL="800100" lvl="1" indent="-342900" algn="just">
              <a:buFont typeface="+mj-lt"/>
              <a:buAutoNum type="alphaLcParenR"/>
            </a:pPr>
            <a:r>
              <a:rPr lang="es-MX" sz="1600" dirty="0"/>
              <a:t>Evaluación de la aptitud de los agentes.</a:t>
            </a:r>
          </a:p>
          <a:p>
            <a:pPr marL="800100" lvl="1" indent="-342900" algn="just">
              <a:buFont typeface="+mj-lt"/>
              <a:buAutoNum type="alphaLcParenR"/>
            </a:pPr>
            <a:r>
              <a:rPr lang="es-MX" sz="1600" dirty="0"/>
              <a:t>Actualice G (t), mejor (t), peor (t) y Mi (t) para i = 1,2, ..., N.</a:t>
            </a:r>
          </a:p>
          <a:p>
            <a:pPr marL="800100" lvl="1" indent="-342900" algn="just">
              <a:buFont typeface="+mj-lt"/>
              <a:buAutoNum type="alphaLcParenR"/>
            </a:pPr>
            <a:r>
              <a:rPr lang="es-MX" sz="1600" dirty="0"/>
              <a:t>Cálculo de la fuerza total en diferentes direcciones.</a:t>
            </a:r>
          </a:p>
          <a:p>
            <a:pPr marL="800100" lvl="1" indent="-342900" algn="just">
              <a:buFont typeface="+mj-lt"/>
              <a:buAutoNum type="alphaLcParenR"/>
            </a:pPr>
            <a:r>
              <a:rPr lang="es-MX" sz="1600" dirty="0"/>
              <a:t>Cálculo de aceleración y velocidad.</a:t>
            </a:r>
          </a:p>
          <a:p>
            <a:pPr marL="800100" lvl="1" indent="-342900" algn="just">
              <a:buFont typeface="+mj-lt"/>
              <a:buAutoNum type="alphaLcParenR"/>
            </a:pPr>
            <a:r>
              <a:rPr lang="es-MX" sz="1600" dirty="0"/>
              <a:t>Actualización de la posición de los agentes.</a:t>
            </a:r>
          </a:p>
          <a:p>
            <a:pPr marL="800100" lvl="1" indent="-342900" algn="just">
              <a:buFont typeface="+mj-lt"/>
              <a:buAutoNum type="alphaLcParenR"/>
            </a:pPr>
            <a:r>
              <a:rPr lang="es-MX" sz="1600" dirty="0"/>
              <a:t>Repita los pasos c a g hasta que se alcance el criterio de parada.</a:t>
            </a:r>
          </a:p>
          <a:p>
            <a:pPr marL="800100" lvl="1" indent="-342900" algn="just">
              <a:buFont typeface="+mj-lt"/>
              <a:buAutoNum type="alphaLcParenR"/>
            </a:pPr>
            <a:r>
              <a:rPr lang="es-MX" sz="1600" dirty="0"/>
              <a:t>Fin. </a:t>
            </a:r>
          </a:p>
        </p:txBody>
      </p:sp>
    </p:spTree>
    <p:extLst>
      <p:ext uri="{BB962C8B-B14F-4D97-AF65-F5344CB8AC3E}">
        <p14:creationId xmlns:p14="http://schemas.microsoft.com/office/powerpoint/2010/main" val="3205192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lt2"/>
                </a:solidFill>
              </a:rPr>
              <a:t>GSA</a:t>
            </a:r>
            <a:r>
              <a:rPr lang="en" sz="2400" dirty="0"/>
              <a:t> Gravitacional Search Algorithm</a:t>
            </a:r>
            <a:endParaRPr sz="2400" dirty="0"/>
          </a:p>
        </p:txBody>
      </p:sp>
      <p:sp>
        <p:nvSpPr>
          <p:cNvPr id="1268" name="Google Shape;1268;p33"/>
          <p:cNvSpPr txBox="1">
            <a:spLocks noGrp="1"/>
          </p:cNvSpPr>
          <p:nvPr>
            <p:ph type="body" idx="1"/>
          </p:nvPr>
        </p:nvSpPr>
        <p:spPr>
          <a:xfrm>
            <a:off x="720000" y="1237083"/>
            <a:ext cx="7704000" cy="354804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dirty="0"/>
              <a:t>Si esto vemos lo anterior en un diagrama de flujo tenemos lo siguiente:</a:t>
            </a:r>
          </a:p>
          <a:p>
            <a:pPr marL="0" lvl="0" indent="0" algn="just" rtl="0">
              <a:spcBef>
                <a:spcPts val="0"/>
              </a:spcBef>
              <a:spcAft>
                <a:spcPts val="0"/>
              </a:spcAft>
              <a:buNone/>
            </a:pPr>
            <a:endParaRPr lang="es-MX" sz="1600" dirty="0"/>
          </a:p>
        </p:txBody>
      </p:sp>
      <p:pic>
        <p:nvPicPr>
          <p:cNvPr id="3" name="Imagen 2">
            <a:extLst>
              <a:ext uri="{FF2B5EF4-FFF2-40B4-BE49-F238E27FC236}">
                <a16:creationId xmlns:a16="http://schemas.microsoft.com/office/drawing/2014/main" id="{28CAD03B-AB2B-414A-8C54-E9E58FBC1787}"/>
              </a:ext>
            </a:extLst>
          </p:cNvPr>
          <p:cNvPicPr>
            <a:picLocks noChangeAspect="1"/>
          </p:cNvPicPr>
          <p:nvPr/>
        </p:nvPicPr>
        <p:blipFill>
          <a:blip r:embed="rId3"/>
          <a:stretch>
            <a:fillRect/>
          </a:stretch>
        </p:blipFill>
        <p:spPr>
          <a:xfrm>
            <a:off x="3562490" y="1718382"/>
            <a:ext cx="2019020" cy="2885118"/>
          </a:xfrm>
          <a:prstGeom prst="rect">
            <a:avLst/>
          </a:prstGeom>
        </p:spPr>
      </p:pic>
    </p:spTree>
    <p:extLst>
      <p:ext uri="{BB962C8B-B14F-4D97-AF65-F5344CB8AC3E}">
        <p14:creationId xmlns:p14="http://schemas.microsoft.com/office/powerpoint/2010/main" val="1704649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2400" dirty="0"/>
              <a:t>Conclusiones</a:t>
            </a:r>
            <a:endParaRPr sz="2400" dirty="0"/>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400" dirty="0"/>
              <a:t>Escriba aquí el texto</a:t>
            </a:r>
            <a:endParaRPr sz="1400" dirty="0"/>
          </a:p>
        </p:txBody>
      </p:sp>
    </p:spTree>
    <p:extLst>
      <p:ext uri="{BB962C8B-B14F-4D97-AF65-F5344CB8AC3E}">
        <p14:creationId xmlns:p14="http://schemas.microsoft.com/office/powerpoint/2010/main" val="3174800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2400" dirty="0"/>
              <a:t>Referencias</a:t>
            </a:r>
            <a:endParaRPr sz="2400" dirty="0"/>
          </a:p>
        </p:txBody>
      </p:sp>
      <p:sp>
        <p:nvSpPr>
          <p:cNvPr id="1268" name="Google Shape;1268;p33"/>
          <p:cNvSpPr txBox="1">
            <a:spLocks noGrp="1"/>
          </p:cNvSpPr>
          <p:nvPr>
            <p:ph type="body" idx="1"/>
          </p:nvPr>
        </p:nvSpPr>
        <p:spPr>
          <a:xfrm>
            <a:off x="720000" y="1237083"/>
            <a:ext cx="7704000" cy="3548048"/>
          </a:xfrm>
          <a:prstGeom prst="rect">
            <a:avLst/>
          </a:prstGeom>
        </p:spPr>
        <p:txBody>
          <a:bodyPr spcFirstLastPara="1" wrap="square" lIns="91425" tIns="91425" rIns="91425" bIns="91425" anchor="t" anchorCtr="0">
            <a:noAutofit/>
          </a:bodyPr>
          <a:lstStyle/>
          <a:p>
            <a:pPr marL="285750" indent="-285750" algn="just"/>
            <a:r>
              <a:rPr lang="es-MX" sz="1600" dirty="0"/>
              <a:t>Schutz, Bernard. (2003). </a:t>
            </a:r>
            <a:r>
              <a:rPr lang="es-MX" sz="1600" dirty="0" err="1"/>
              <a:t>Gravity</a:t>
            </a:r>
            <a:r>
              <a:rPr lang="es-MX" sz="1600" dirty="0"/>
              <a:t> </a:t>
            </a:r>
            <a:r>
              <a:rPr lang="es-MX" sz="1600" dirty="0" err="1"/>
              <a:t>from</a:t>
            </a:r>
            <a:r>
              <a:rPr lang="es-MX" sz="1600" dirty="0"/>
              <a:t> </a:t>
            </a:r>
            <a:r>
              <a:rPr lang="es-MX" sz="1600" dirty="0" err="1"/>
              <a:t>the</a:t>
            </a:r>
            <a:r>
              <a:rPr lang="es-MX" sz="1600" dirty="0"/>
              <a:t> </a:t>
            </a:r>
            <a:r>
              <a:rPr lang="es-MX" sz="1600" dirty="0" err="1"/>
              <a:t>Ground</a:t>
            </a:r>
            <a:r>
              <a:rPr lang="es-MX" sz="1600" dirty="0"/>
              <a:t> Up. Disponible en: https://www.researchgate.net/publication/27260978_Gravity_from_the_Ground_Up/related</a:t>
            </a:r>
          </a:p>
          <a:p>
            <a:pPr marL="285750" indent="-285750" algn="just"/>
            <a:r>
              <a:rPr lang="es-MX" sz="1600" dirty="0"/>
              <a:t>Halliday, D., Resnick, R. &amp; Walker, J. (2003). Fundamentals of </a:t>
            </a:r>
            <a:r>
              <a:rPr lang="es-MX" sz="1600" dirty="0" err="1"/>
              <a:t>Physics</a:t>
            </a:r>
            <a:r>
              <a:rPr lang="es-MX" sz="1600" dirty="0"/>
              <a:t>. DOI: 10.1063/1.3070817</a:t>
            </a:r>
          </a:p>
          <a:p>
            <a:pPr marL="285750" indent="-285750" algn="just"/>
            <a:r>
              <a:rPr lang="es-MX" sz="1600" dirty="0" err="1"/>
              <a:t>Mansouri</a:t>
            </a:r>
            <a:r>
              <a:rPr lang="es-MX" sz="1600" dirty="0"/>
              <a:t>, R., Nasseri, F. &amp; </a:t>
            </a:r>
            <a:r>
              <a:rPr lang="es-MX" sz="1600" dirty="0" err="1"/>
              <a:t>Khorrami</a:t>
            </a:r>
            <a:r>
              <a:rPr lang="es-MX" sz="1600" dirty="0"/>
              <a:t>, M. (1999). </a:t>
            </a:r>
            <a:r>
              <a:rPr lang="es-MX" sz="1600" dirty="0" err="1"/>
              <a:t>Effective</a:t>
            </a:r>
            <a:r>
              <a:rPr lang="es-MX" sz="1600" dirty="0"/>
              <a:t> time </a:t>
            </a:r>
            <a:r>
              <a:rPr lang="es-MX" sz="1600" dirty="0" err="1"/>
              <a:t>variation</a:t>
            </a:r>
            <a:r>
              <a:rPr lang="es-MX" sz="1600" dirty="0"/>
              <a:t> of G in a </a:t>
            </a:r>
            <a:r>
              <a:rPr lang="es-MX" sz="1600" dirty="0" err="1"/>
              <a:t>model</a:t>
            </a:r>
            <a:r>
              <a:rPr lang="es-MX" sz="1600" dirty="0"/>
              <a:t> universe </a:t>
            </a:r>
            <a:r>
              <a:rPr lang="es-MX" sz="1600" dirty="0" err="1"/>
              <a:t>with</a:t>
            </a:r>
            <a:r>
              <a:rPr lang="es-MX" sz="1600" dirty="0"/>
              <a:t> variable </a:t>
            </a:r>
            <a:r>
              <a:rPr lang="es-MX" sz="1600" dirty="0" err="1"/>
              <a:t>space</a:t>
            </a:r>
            <a:r>
              <a:rPr lang="es-MX" sz="1600" dirty="0"/>
              <a:t> </a:t>
            </a:r>
            <a:r>
              <a:rPr lang="es-MX" sz="1600" dirty="0" err="1"/>
              <a:t>dimension</a:t>
            </a:r>
            <a:r>
              <a:rPr lang="es-MX" sz="1600" dirty="0"/>
              <a:t>. </a:t>
            </a:r>
            <a:r>
              <a:rPr lang="es-MX" sz="1600" dirty="0" err="1"/>
              <a:t>Physics</a:t>
            </a:r>
            <a:r>
              <a:rPr lang="es-MX" sz="1600" dirty="0"/>
              <a:t> </a:t>
            </a:r>
            <a:r>
              <a:rPr lang="es-MX" sz="1600" dirty="0" err="1"/>
              <a:t>Letters</a:t>
            </a:r>
            <a:r>
              <a:rPr lang="es-MX" sz="1600" dirty="0"/>
              <a:t> A. 259. 194-200. DOI: 10.1016/S0375-9601(99)00449-1</a:t>
            </a:r>
          </a:p>
          <a:p>
            <a:pPr marL="0" lvl="0" indent="0" algn="just" rtl="0">
              <a:spcBef>
                <a:spcPts val="0"/>
              </a:spcBef>
              <a:spcAft>
                <a:spcPts val="0"/>
              </a:spcAft>
              <a:buNone/>
            </a:pPr>
            <a:endParaRPr lang="es-MX" sz="1600" dirty="0"/>
          </a:p>
        </p:txBody>
      </p:sp>
    </p:spTree>
    <p:extLst>
      <p:ext uri="{BB962C8B-B14F-4D97-AF65-F5344CB8AC3E}">
        <p14:creationId xmlns:p14="http://schemas.microsoft.com/office/powerpoint/2010/main" val="400321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2400" dirty="0"/>
              <a:t>Historia</a:t>
            </a:r>
            <a:endParaRPr sz="2400" dirty="0"/>
          </a:p>
        </p:txBody>
      </p:sp>
      <p:sp>
        <p:nvSpPr>
          <p:cNvPr id="1268" name="Google Shape;1268;p33"/>
          <p:cNvSpPr txBox="1">
            <a:spLocks noGrp="1"/>
          </p:cNvSpPr>
          <p:nvPr>
            <p:ph type="body" idx="1"/>
          </p:nvPr>
        </p:nvSpPr>
        <p:spPr>
          <a:xfrm>
            <a:off x="847748" y="1869095"/>
            <a:ext cx="3515824" cy="205744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dirty="0"/>
              <a:t>La primera vez que se hizo publica la información de este algoritmo fue en el Junio del 2009, gracias al articulo “GSA: a </a:t>
            </a:r>
            <a:r>
              <a:rPr lang="es-MX" sz="1600" dirty="0" err="1"/>
              <a:t>Gravitational</a:t>
            </a:r>
            <a:r>
              <a:rPr lang="es-MX" sz="1600" dirty="0"/>
              <a:t> </a:t>
            </a:r>
            <a:r>
              <a:rPr lang="es-MX" sz="1600" dirty="0" err="1"/>
              <a:t>Search</a:t>
            </a:r>
            <a:r>
              <a:rPr lang="es-MX" sz="1600" dirty="0"/>
              <a:t> </a:t>
            </a:r>
            <a:r>
              <a:rPr lang="es-MX" sz="1600" dirty="0" err="1"/>
              <a:t>Algorithm</a:t>
            </a:r>
            <a:r>
              <a:rPr lang="es-MX" sz="1600" dirty="0"/>
              <a:t>”, el cual fue publicado por </a:t>
            </a:r>
            <a:r>
              <a:rPr lang="es-MX" sz="1600" dirty="0" err="1"/>
              <a:t>Esmat</a:t>
            </a:r>
            <a:r>
              <a:rPr lang="es-MX" sz="1600" dirty="0"/>
              <a:t> </a:t>
            </a:r>
            <a:r>
              <a:rPr lang="es-MX" sz="1600" dirty="0" err="1"/>
              <a:t>Rashedi</a:t>
            </a:r>
            <a:r>
              <a:rPr lang="es-MX" sz="1600" dirty="0"/>
              <a:t>, </a:t>
            </a:r>
            <a:r>
              <a:rPr lang="es-MX" sz="1600" dirty="0" err="1"/>
              <a:t>Hossein</a:t>
            </a:r>
            <a:r>
              <a:rPr lang="es-MX" sz="1600" dirty="0"/>
              <a:t> </a:t>
            </a:r>
            <a:r>
              <a:rPr lang="es-MX" sz="1600" dirty="0" err="1"/>
              <a:t>Nezamabadi-pour</a:t>
            </a:r>
            <a:r>
              <a:rPr lang="es-MX" sz="1600" dirty="0"/>
              <a:t>, </a:t>
            </a:r>
            <a:r>
              <a:rPr lang="es-MX" sz="1600" dirty="0" err="1"/>
              <a:t>Saeid</a:t>
            </a:r>
            <a:r>
              <a:rPr lang="es-MX" sz="1600" dirty="0"/>
              <a:t> </a:t>
            </a:r>
            <a:r>
              <a:rPr lang="es-MX" sz="1600" dirty="0" err="1"/>
              <a:t>Saryazdi</a:t>
            </a:r>
            <a:r>
              <a:rPr lang="es-MX" sz="1600" dirty="0"/>
              <a:t>.</a:t>
            </a:r>
            <a:endParaRPr sz="1600" dirty="0"/>
          </a:p>
        </p:txBody>
      </p:sp>
      <p:pic>
        <p:nvPicPr>
          <p:cNvPr id="3" name="Imagen 2">
            <a:extLst>
              <a:ext uri="{FF2B5EF4-FFF2-40B4-BE49-F238E27FC236}">
                <a16:creationId xmlns:a16="http://schemas.microsoft.com/office/drawing/2014/main" id="{E6EE35AE-44D0-456C-9293-CC1408EB436C}"/>
              </a:ext>
            </a:extLst>
          </p:cNvPr>
          <p:cNvPicPr>
            <a:picLocks noChangeAspect="1"/>
          </p:cNvPicPr>
          <p:nvPr/>
        </p:nvPicPr>
        <p:blipFill>
          <a:blip r:embed="rId3"/>
          <a:stretch>
            <a:fillRect/>
          </a:stretch>
        </p:blipFill>
        <p:spPr>
          <a:xfrm>
            <a:off x="4921624" y="1364876"/>
            <a:ext cx="2965076" cy="30452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2400" dirty="0"/>
              <a:t>Fundamentación</a:t>
            </a:r>
            <a:endParaRPr sz="2400" dirty="0"/>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b="1" dirty="0">
                <a:solidFill>
                  <a:srgbClr val="ECE5B4"/>
                </a:solidFill>
              </a:rPr>
              <a:t>Ley de la gravedad</a:t>
            </a:r>
          </a:p>
          <a:p>
            <a:pPr marL="0" lvl="0" indent="0" algn="just" rtl="0">
              <a:spcBef>
                <a:spcPts val="0"/>
              </a:spcBef>
              <a:spcAft>
                <a:spcPts val="0"/>
              </a:spcAft>
              <a:buNone/>
            </a:pPr>
            <a:r>
              <a:rPr lang="es-MX" sz="1600" dirty="0"/>
              <a:t>La gravitación es la tendencia de las masas a acelerarse unas hacia otras y es una de las 4 interacciones fundamentales en la naturaleza junto a la fuerza electromagnética, la nuclear débil y la nuclear fuerte (Schutz, 2003).</a:t>
            </a:r>
          </a:p>
          <a:p>
            <a:pPr marL="0" lvl="0" indent="0" algn="just" rtl="0">
              <a:spcBef>
                <a:spcPts val="0"/>
              </a:spcBef>
              <a:spcAft>
                <a:spcPts val="0"/>
              </a:spcAft>
              <a:buNone/>
            </a:pPr>
            <a:r>
              <a:rPr lang="es-MX" sz="1600" dirty="0"/>
              <a:t>Según Newton la gravedad actúa entre partículas separadas sin ningún intermediario y sin demora alguna.</a:t>
            </a:r>
          </a:p>
          <a:p>
            <a:pPr marL="0" lvl="0" indent="0" algn="just" rtl="0">
              <a:spcBef>
                <a:spcPts val="0"/>
              </a:spcBef>
              <a:spcAft>
                <a:spcPts val="0"/>
              </a:spcAft>
              <a:buNone/>
            </a:pPr>
            <a:r>
              <a:rPr lang="es-MX" sz="1600" dirty="0"/>
              <a:t>La Ley de Gravedad de Newton dice que cada partícula atrae otra partícula con una fuerza gravitacional, que es directamente proporcional al producto de sus masas e inversamente proporcional al cuadrado de la distancia entre ellas (Halliday et al., 2003):</a:t>
            </a:r>
          </a:p>
          <a:p>
            <a:pPr marL="0" lvl="0" indent="0" algn="just" rtl="0">
              <a:spcBef>
                <a:spcPts val="0"/>
              </a:spcBef>
              <a:spcAft>
                <a:spcPts val="0"/>
              </a:spcAft>
              <a:buNone/>
            </a:pPr>
            <a:endParaRPr sz="1600"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782D045D-3E64-4BA1-96F8-02697F951156}"/>
                  </a:ext>
                </a:extLst>
              </p:cNvPr>
              <p:cNvSpPr txBox="1"/>
              <p:nvPr/>
            </p:nvSpPr>
            <p:spPr>
              <a:xfrm>
                <a:off x="2158253" y="3998789"/>
                <a:ext cx="4572000" cy="666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2000" i="1" smtClean="0">
                          <a:solidFill>
                            <a:srgbClr val="ECE5B4"/>
                          </a:solidFill>
                          <a:latin typeface="Cambria Math" panose="02040503050406030204" pitchFamily="18" charset="0"/>
                        </a:rPr>
                        <m:t>𝐹</m:t>
                      </m:r>
                      <m:r>
                        <a:rPr lang="es-MX" sz="2000" i="0">
                          <a:solidFill>
                            <a:srgbClr val="ECE5B4"/>
                          </a:solidFill>
                          <a:latin typeface="Cambria Math" panose="02040503050406030204" pitchFamily="18" charset="0"/>
                        </a:rPr>
                        <m:t>=</m:t>
                      </m:r>
                      <m:r>
                        <a:rPr lang="es-MX" sz="2000" i="1">
                          <a:solidFill>
                            <a:srgbClr val="ECE5B4"/>
                          </a:solidFill>
                          <a:latin typeface="Cambria Math" panose="02040503050406030204" pitchFamily="18" charset="0"/>
                        </a:rPr>
                        <m:t>𝐺</m:t>
                      </m:r>
                      <m:f>
                        <m:fPr>
                          <m:ctrlPr>
                            <a:rPr lang="es-MX" sz="2000" i="1">
                              <a:solidFill>
                                <a:srgbClr val="ECE5B4"/>
                              </a:solidFill>
                              <a:latin typeface="Cambria Math" panose="02040503050406030204" pitchFamily="18" charset="0"/>
                            </a:rPr>
                          </m:ctrlPr>
                        </m:fPr>
                        <m:num>
                          <m:sSub>
                            <m:sSubPr>
                              <m:ctrlPr>
                                <a:rPr lang="es-MX" sz="2000" i="1">
                                  <a:solidFill>
                                    <a:srgbClr val="ECE5B4"/>
                                  </a:solidFill>
                                  <a:latin typeface="Cambria Math" panose="02040503050406030204" pitchFamily="18" charset="0"/>
                                </a:rPr>
                              </m:ctrlPr>
                            </m:sSubPr>
                            <m:e>
                              <m:r>
                                <a:rPr lang="es-MX" sz="2000" i="1">
                                  <a:solidFill>
                                    <a:srgbClr val="ECE5B4"/>
                                  </a:solidFill>
                                  <a:latin typeface="Cambria Math" panose="02040503050406030204" pitchFamily="18" charset="0"/>
                                </a:rPr>
                                <m:t>𝑀</m:t>
                              </m:r>
                            </m:e>
                            <m:sub>
                              <m:r>
                                <a:rPr lang="es-MX" sz="2000" i="0">
                                  <a:solidFill>
                                    <a:srgbClr val="ECE5B4"/>
                                  </a:solidFill>
                                  <a:latin typeface="Cambria Math" panose="02040503050406030204" pitchFamily="18" charset="0"/>
                                </a:rPr>
                                <m:t>1</m:t>
                              </m:r>
                            </m:sub>
                          </m:sSub>
                          <m:sSub>
                            <m:sSubPr>
                              <m:ctrlPr>
                                <a:rPr lang="es-MX" sz="2000" i="1">
                                  <a:solidFill>
                                    <a:srgbClr val="ECE5B4"/>
                                  </a:solidFill>
                                  <a:latin typeface="Cambria Math" panose="02040503050406030204" pitchFamily="18" charset="0"/>
                                </a:rPr>
                              </m:ctrlPr>
                            </m:sSubPr>
                            <m:e>
                              <m:r>
                                <a:rPr lang="es-MX" sz="2000" i="1">
                                  <a:solidFill>
                                    <a:srgbClr val="ECE5B4"/>
                                  </a:solidFill>
                                  <a:latin typeface="Cambria Math" panose="02040503050406030204" pitchFamily="18" charset="0"/>
                                </a:rPr>
                                <m:t>𝑀</m:t>
                              </m:r>
                            </m:e>
                            <m:sub>
                              <m:r>
                                <a:rPr lang="es-MX" sz="2000" i="0">
                                  <a:solidFill>
                                    <a:srgbClr val="ECE5B4"/>
                                  </a:solidFill>
                                  <a:latin typeface="Cambria Math" panose="02040503050406030204" pitchFamily="18" charset="0"/>
                                </a:rPr>
                                <m:t>2</m:t>
                              </m:r>
                            </m:sub>
                          </m:sSub>
                        </m:num>
                        <m:den>
                          <m:sSup>
                            <m:sSupPr>
                              <m:ctrlPr>
                                <a:rPr lang="es-MX" sz="2000" i="1">
                                  <a:solidFill>
                                    <a:srgbClr val="ECE5B4"/>
                                  </a:solidFill>
                                  <a:latin typeface="Cambria Math" panose="02040503050406030204" pitchFamily="18" charset="0"/>
                                </a:rPr>
                              </m:ctrlPr>
                            </m:sSupPr>
                            <m:e>
                              <m:r>
                                <a:rPr lang="es-MX" sz="2000" i="1">
                                  <a:solidFill>
                                    <a:srgbClr val="ECE5B4"/>
                                  </a:solidFill>
                                  <a:latin typeface="Cambria Math" panose="02040503050406030204" pitchFamily="18" charset="0"/>
                                </a:rPr>
                                <m:t>𝑅</m:t>
                              </m:r>
                            </m:e>
                            <m:sup>
                              <m:r>
                                <a:rPr lang="es-MX" sz="2000" i="0">
                                  <a:solidFill>
                                    <a:srgbClr val="ECE5B4"/>
                                  </a:solidFill>
                                  <a:latin typeface="Cambria Math" panose="02040503050406030204" pitchFamily="18" charset="0"/>
                                </a:rPr>
                                <m:t>2</m:t>
                              </m:r>
                            </m:sup>
                          </m:sSup>
                        </m:den>
                      </m:f>
                    </m:oMath>
                  </m:oMathPara>
                </a14:m>
                <a:endParaRPr lang="es-MX" sz="2000" dirty="0">
                  <a:solidFill>
                    <a:srgbClr val="ECE5B4"/>
                  </a:solidFill>
                </a:endParaRPr>
              </a:p>
            </p:txBody>
          </p:sp>
        </mc:Choice>
        <mc:Fallback xmlns="">
          <p:sp>
            <p:nvSpPr>
              <p:cNvPr id="5" name="CuadroTexto 4">
                <a:extLst>
                  <a:ext uri="{FF2B5EF4-FFF2-40B4-BE49-F238E27FC236}">
                    <a16:creationId xmlns:a16="http://schemas.microsoft.com/office/drawing/2014/main" id="{782D045D-3E64-4BA1-96F8-02697F951156}"/>
                  </a:ext>
                </a:extLst>
              </p:cNvPr>
              <p:cNvSpPr txBox="1">
                <a:spLocks noRot="1" noChangeAspect="1" noMove="1" noResize="1" noEditPoints="1" noAdjustHandles="1" noChangeArrowheads="1" noChangeShapeType="1" noTextEdit="1"/>
              </p:cNvSpPr>
              <p:nvPr/>
            </p:nvSpPr>
            <p:spPr>
              <a:xfrm>
                <a:off x="2158253" y="3998789"/>
                <a:ext cx="4572000" cy="666529"/>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178074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2400" dirty="0"/>
              <a:t>Fundamentación</a:t>
            </a:r>
            <a:endParaRPr sz="2400" dirty="0"/>
          </a:p>
        </p:txBody>
      </p:sp>
      <p:sp>
        <p:nvSpPr>
          <p:cNvPr id="1268" name="Google Shape;1268;p33"/>
          <p:cNvSpPr txBox="1">
            <a:spLocks noGrp="1"/>
          </p:cNvSpPr>
          <p:nvPr>
            <p:ph type="body" idx="1"/>
          </p:nvPr>
        </p:nvSpPr>
        <p:spPr>
          <a:xfrm>
            <a:off x="720000" y="1418618"/>
            <a:ext cx="7704000" cy="336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dirty="0"/>
              <a:t>Donde G es la contante gravitacional y F es la magnitud de la fuerza gravitacional, además de que M1 y M2 son las masas de las partículas y R2 es el cuadrado de la distancia entre esas partículas.</a:t>
            </a:r>
          </a:p>
          <a:p>
            <a:pPr marL="0" lvl="0" indent="0" algn="just" rtl="0">
              <a:spcBef>
                <a:spcPts val="0"/>
              </a:spcBef>
              <a:spcAft>
                <a:spcPts val="0"/>
              </a:spcAft>
              <a:buNone/>
            </a:pPr>
            <a:r>
              <a:rPr lang="es-MX" sz="1600" dirty="0"/>
              <a:t>Y en la 2da ley de Newton dice que cuando una fuerza, F, es aplicada a una partícula, su aceleración, a, depende solo en la fuerza y su masa, M (Halliday et al., 2003):</a:t>
            </a:r>
          </a:p>
          <a:p>
            <a:pPr marL="0" lvl="0" indent="0" algn="just" rtl="0">
              <a:spcBef>
                <a:spcPts val="0"/>
              </a:spcBef>
              <a:spcAft>
                <a:spcPts val="0"/>
              </a:spcAft>
              <a:buNone/>
            </a:pPr>
            <a:endParaRPr sz="1600" dirty="0"/>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C62B7C60-5259-4369-A5A2-B48E73259C00}"/>
                  </a:ext>
                </a:extLst>
              </p:cNvPr>
              <p:cNvSpPr txBox="1"/>
              <p:nvPr/>
            </p:nvSpPr>
            <p:spPr>
              <a:xfrm>
                <a:off x="2286000" y="3263133"/>
                <a:ext cx="4572000" cy="781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2400" i="1" smtClean="0">
                          <a:solidFill>
                            <a:srgbClr val="ECE5B4"/>
                          </a:solidFill>
                          <a:latin typeface="Cambria Math" panose="02040503050406030204" pitchFamily="18" charset="0"/>
                        </a:rPr>
                        <m:t>𝑎</m:t>
                      </m:r>
                      <m:r>
                        <a:rPr lang="es-MX" sz="2400" i="0">
                          <a:solidFill>
                            <a:srgbClr val="ECE5B4"/>
                          </a:solidFill>
                          <a:latin typeface="Cambria Math" panose="02040503050406030204" pitchFamily="18" charset="0"/>
                        </a:rPr>
                        <m:t> = </m:t>
                      </m:r>
                      <m:f>
                        <m:fPr>
                          <m:ctrlPr>
                            <a:rPr lang="es-MX" sz="2400" i="1">
                              <a:solidFill>
                                <a:srgbClr val="ECE5B4"/>
                              </a:solidFill>
                              <a:latin typeface="Cambria Math" panose="02040503050406030204" pitchFamily="18" charset="0"/>
                            </a:rPr>
                          </m:ctrlPr>
                        </m:fPr>
                        <m:num>
                          <m:r>
                            <a:rPr lang="es-MX" sz="2400" i="1">
                              <a:solidFill>
                                <a:srgbClr val="ECE5B4"/>
                              </a:solidFill>
                              <a:latin typeface="Cambria Math" panose="02040503050406030204" pitchFamily="18" charset="0"/>
                            </a:rPr>
                            <m:t>𝐹</m:t>
                          </m:r>
                        </m:num>
                        <m:den>
                          <m:r>
                            <a:rPr lang="es-MX" sz="2400" i="1">
                              <a:solidFill>
                                <a:srgbClr val="ECE5B4"/>
                              </a:solidFill>
                              <a:latin typeface="Cambria Math" panose="02040503050406030204" pitchFamily="18" charset="0"/>
                            </a:rPr>
                            <m:t>𝑀</m:t>
                          </m:r>
                        </m:den>
                      </m:f>
                    </m:oMath>
                  </m:oMathPara>
                </a14:m>
                <a:endParaRPr lang="es-MX" sz="2400" dirty="0">
                  <a:solidFill>
                    <a:srgbClr val="ECE5B4"/>
                  </a:solidFill>
                </a:endParaRPr>
              </a:p>
            </p:txBody>
          </p:sp>
        </mc:Choice>
        <mc:Fallback xmlns="">
          <p:sp>
            <p:nvSpPr>
              <p:cNvPr id="10" name="CuadroTexto 9">
                <a:extLst>
                  <a:ext uri="{FF2B5EF4-FFF2-40B4-BE49-F238E27FC236}">
                    <a16:creationId xmlns:a16="http://schemas.microsoft.com/office/drawing/2014/main" id="{C62B7C60-5259-4369-A5A2-B48E73259C00}"/>
                  </a:ext>
                </a:extLst>
              </p:cNvPr>
              <p:cNvSpPr txBox="1">
                <a:spLocks noRot="1" noChangeAspect="1" noMove="1" noResize="1" noEditPoints="1" noAdjustHandles="1" noChangeArrowheads="1" noChangeShapeType="1" noTextEdit="1"/>
              </p:cNvSpPr>
              <p:nvPr/>
            </p:nvSpPr>
            <p:spPr>
              <a:xfrm>
                <a:off x="2286000" y="3263133"/>
                <a:ext cx="4572000" cy="781368"/>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64386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2400" dirty="0"/>
              <a:t>Fundamentación</a:t>
            </a:r>
            <a:endParaRPr sz="2400" dirty="0"/>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600" dirty="0"/>
              <a:t>Basados en esas dos leyes, hay una fuerza de gravedad entre todas las partículas del universo, donde el efecto es más grande entre más cerca estén. Un incremento en la distancia entre dos partículas significa un decrecimiento en la fuerza de gravedad entre ellas:</a:t>
            </a:r>
            <a:endParaRPr sz="1600" dirty="0"/>
          </a:p>
        </p:txBody>
      </p:sp>
      <p:pic>
        <p:nvPicPr>
          <p:cNvPr id="2" name="Imagen 1">
            <a:extLst>
              <a:ext uri="{FF2B5EF4-FFF2-40B4-BE49-F238E27FC236}">
                <a16:creationId xmlns:a16="http://schemas.microsoft.com/office/drawing/2014/main" id="{B5189649-7DDD-472D-AFFB-8A8231AC49C8}"/>
              </a:ext>
            </a:extLst>
          </p:cNvPr>
          <p:cNvPicPr>
            <a:picLocks noChangeAspect="1"/>
          </p:cNvPicPr>
          <p:nvPr/>
        </p:nvPicPr>
        <p:blipFill>
          <a:blip r:embed="rId3"/>
          <a:stretch>
            <a:fillRect/>
          </a:stretch>
        </p:blipFill>
        <p:spPr>
          <a:xfrm>
            <a:off x="3124702" y="2413747"/>
            <a:ext cx="2894595" cy="2253510"/>
          </a:xfrm>
          <a:prstGeom prst="rect">
            <a:avLst/>
          </a:prstGeom>
        </p:spPr>
      </p:pic>
    </p:spTree>
    <p:extLst>
      <p:ext uri="{BB962C8B-B14F-4D97-AF65-F5344CB8AC3E}">
        <p14:creationId xmlns:p14="http://schemas.microsoft.com/office/powerpoint/2010/main" val="393698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2400" dirty="0"/>
              <a:t>Fundamentación</a:t>
            </a:r>
            <a:endParaRPr sz="2400" dirty="0"/>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400" dirty="0"/>
              <a:t>En adición, el valor actual de la constante gravitacional depende en la edad actual del universo, como se muestra a continuación:</a:t>
            </a:r>
          </a:p>
          <a:p>
            <a:pPr marL="0" lvl="0" indent="0" algn="just" rtl="0">
              <a:spcBef>
                <a:spcPts val="0"/>
              </a:spcBef>
              <a:spcAft>
                <a:spcPts val="0"/>
              </a:spcAft>
              <a:buNone/>
            </a:pPr>
            <a:endParaRPr lang="es-MX" sz="1400" dirty="0"/>
          </a:p>
          <a:p>
            <a:pPr marL="0" lvl="0" indent="0" algn="just" rtl="0">
              <a:spcBef>
                <a:spcPts val="0"/>
              </a:spcBef>
              <a:spcAft>
                <a:spcPts val="0"/>
              </a:spcAft>
              <a:buNone/>
            </a:pPr>
            <a:endParaRPr lang="es-MX" sz="1400" dirty="0"/>
          </a:p>
          <a:p>
            <a:pPr marL="0" lvl="0" indent="0" algn="just" rtl="0">
              <a:spcBef>
                <a:spcPts val="0"/>
              </a:spcBef>
              <a:spcAft>
                <a:spcPts val="0"/>
              </a:spcAft>
              <a:buNone/>
            </a:pPr>
            <a:r>
              <a:rPr lang="es-MX" sz="1400" dirty="0"/>
              <a:t>Donde G(t) es el valor de la constante gravitacional en el tiempo t. G(t0) es el valor de la constante gravitacional en el primer intervalo cósmico cuántico de tiempo t0.</a:t>
            </a:r>
          </a:p>
          <a:p>
            <a:pPr marL="0" lvl="0" indent="0" algn="just" rtl="0">
              <a:spcBef>
                <a:spcPts val="0"/>
              </a:spcBef>
              <a:spcAft>
                <a:spcPts val="0"/>
              </a:spcAft>
              <a:buNone/>
            </a:pPr>
            <a:r>
              <a:rPr lang="es-MX" sz="1400" dirty="0"/>
              <a:t>Además, en teoría física se definen 3 tipos de masas:</a:t>
            </a:r>
          </a:p>
          <a:p>
            <a:pPr marL="342900" lvl="0" indent="-342900" algn="just" rtl="0">
              <a:spcBef>
                <a:spcPts val="0"/>
              </a:spcBef>
              <a:spcAft>
                <a:spcPts val="0"/>
              </a:spcAft>
              <a:buFont typeface="+mj-lt"/>
              <a:buAutoNum type="alphaLcParenR"/>
            </a:pPr>
            <a:r>
              <a:rPr lang="es-MX" sz="1400" dirty="0"/>
              <a:t>Masa gravitacional activa, Ma: es una medida de la fuerza del campo gravitacional de un objeto en particular. </a:t>
            </a:r>
          </a:p>
          <a:p>
            <a:pPr marL="342900" lvl="0" indent="-342900" algn="just" rtl="0">
              <a:spcBef>
                <a:spcPts val="0"/>
              </a:spcBef>
              <a:spcAft>
                <a:spcPts val="0"/>
              </a:spcAft>
              <a:buFont typeface="+mj-lt"/>
              <a:buAutoNum type="alphaLcParenR"/>
            </a:pPr>
            <a:r>
              <a:rPr lang="es-MX" sz="1400" dirty="0"/>
              <a:t>Masa gravitacional pasiva, </a:t>
            </a:r>
            <a:r>
              <a:rPr lang="es-MX" sz="1400" dirty="0" err="1"/>
              <a:t>Mp</a:t>
            </a:r>
            <a:r>
              <a:rPr lang="es-MX" sz="1400" dirty="0"/>
              <a:t>: es una medida de la fuerza de la interacción de un objeto con el campo gravitacional.</a:t>
            </a:r>
          </a:p>
          <a:p>
            <a:pPr marL="342900" lvl="0" indent="-342900" algn="just" rtl="0">
              <a:spcBef>
                <a:spcPts val="0"/>
              </a:spcBef>
              <a:spcAft>
                <a:spcPts val="0"/>
              </a:spcAft>
              <a:buFont typeface="+mj-lt"/>
              <a:buAutoNum type="alphaLcParenR"/>
            </a:pPr>
            <a:r>
              <a:rPr lang="es-MX" sz="1400" dirty="0"/>
              <a:t>Masa inercial, Mi: es una medida de la resistencia de un objeto a cambiar su estado de movimiento cuando se aplica una fuerza.</a:t>
            </a:r>
          </a:p>
          <a:p>
            <a:pPr marL="0" lvl="0" indent="0" algn="just" rtl="0">
              <a:spcBef>
                <a:spcPts val="0"/>
              </a:spcBef>
              <a:spcAft>
                <a:spcPts val="0"/>
              </a:spcAft>
              <a:buNone/>
            </a:pPr>
            <a:endParaRPr sz="1400"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C36932E-812F-4D22-845D-36F168400105}"/>
                  </a:ext>
                </a:extLst>
              </p:cNvPr>
              <p:cNvSpPr txBox="1"/>
              <p:nvPr/>
            </p:nvSpPr>
            <p:spPr>
              <a:xfrm>
                <a:off x="2286000" y="1649914"/>
                <a:ext cx="4572000" cy="6670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sz="1800" i="1" smtClean="0">
                          <a:solidFill>
                            <a:srgbClr val="ECE5B4"/>
                          </a:solidFill>
                          <a:latin typeface="Cambria Math" panose="02040503050406030204" pitchFamily="18" charset="0"/>
                        </a:rPr>
                        <m:t>𝐺</m:t>
                      </m:r>
                      <m:d>
                        <m:dPr>
                          <m:ctrlPr>
                            <a:rPr lang="es-MX" sz="1800" i="1">
                              <a:solidFill>
                                <a:srgbClr val="ECE5B4"/>
                              </a:solidFill>
                              <a:latin typeface="Cambria Math" panose="02040503050406030204" pitchFamily="18" charset="0"/>
                            </a:rPr>
                          </m:ctrlPr>
                        </m:dPr>
                        <m:e>
                          <m:r>
                            <a:rPr lang="es-MX" sz="1800" i="1">
                              <a:solidFill>
                                <a:srgbClr val="ECE5B4"/>
                              </a:solidFill>
                              <a:latin typeface="Cambria Math" panose="02040503050406030204" pitchFamily="18" charset="0"/>
                            </a:rPr>
                            <m:t>𝑡</m:t>
                          </m:r>
                        </m:e>
                      </m:d>
                      <m:r>
                        <a:rPr lang="es-MX" sz="1800" i="0">
                          <a:solidFill>
                            <a:srgbClr val="ECE5B4"/>
                          </a:solidFill>
                          <a:latin typeface="Cambria Math" panose="02040503050406030204" pitchFamily="18" charset="0"/>
                        </a:rPr>
                        <m:t>= </m:t>
                      </m:r>
                      <m:r>
                        <a:rPr lang="es-MX" sz="1800" i="1">
                          <a:solidFill>
                            <a:srgbClr val="ECE5B4"/>
                          </a:solidFill>
                          <a:latin typeface="Cambria Math" panose="02040503050406030204" pitchFamily="18" charset="0"/>
                        </a:rPr>
                        <m:t>𝐺</m:t>
                      </m:r>
                      <m:d>
                        <m:dPr>
                          <m:ctrlPr>
                            <a:rPr lang="es-MX" sz="1800" i="1">
                              <a:solidFill>
                                <a:srgbClr val="ECE5B4"/>
                              </a:solidFill>
                              <a:latin typeface="Cambria Math" panose="02040503050406030204" pitchFamily="18" charset="0"/>
                            </a:rPr>
                          </m:ctrlPr>
                        </m:dPr>
                        <m:e>
                          <m:sSub>
                            <m:sSubPr>
                              <m:ctrlPr>
                                <a:rPr lang="es-MX" sz="1800" i="1">
                                  <a:solidFill>
                                    <a:srgbClr val="ECE5B4"/>
                                  </a:solidFill>
                                  <a:latin typeface="Cambria Math" panose="02040503050406030204" pitchFamily="18" charset="0"/>
                                </a:rPr>
                              </m:ctrlPr>
                            </m:sSubPr>
                            <m:e>
                              <m:r>
                                <a:rPr lang="es-MX" sz="1800" i="1">
                                  <a:solidFill>
                                    <a:srgbClr val="ECE5B4"/>
                                  </a:solidFill>
                                  <a:latin typeface="Cambria Math" panose="02040503050406030204" pitchFamily="18" charset="0"/>
                                </a:rPr>
                                <m:t>𝑡</m:t>
                              </m:r>
                            </m:e>
                            <m:sub>
                              <m:r>
                                <a:rPr lang="es-MX" sz="1800" i="0">
                                  <a:solidFill>
                                    <a:srgbClr val="ECE5B4"/>
                                  </a:solidFill>
                                  <a:latin typeface="Cambria Math" panose="02040503050406030204" pitchFamily="18" charset="0"/>
                                </a:rPr>
                                <m:t>0</m:t>
                              </m:r>
                            </m:sub>
                          </m:sSub>
                        </m:e>
                      </m:d>
                      <m:r>
                        <a:rPr lang="es-MX" sz="1800" i="0">
                          <a:solidFill>
                            <a:srgbClr val="ECE5B4"/>
                          </a:solidFill>
                          <a:latin typeface="Cambria Math" panose="02040503050406030204" pitchFamily="18" charset="0"/>
                        </a:rPr>
                        <m:t> ∗ </m:t>
                      </m:r>
                      <m:sSup>
                        <m:sSupPr>
                          <m:ctrlPr>
                            <a:rPr lang="es-MX" sz="1800" i="1">
                              <a:solidFill>
                                <a:srgbClr val="ECE5B4"/>
                              </a:solidFill>
                              <a:latin typeface="Cambria Math" panose="02040503050406030204" pitchFamily="18" charset="0"/>
                            </a:rPr>
                          </m:ctrlPr>
                        </m:sSupPr>
                        <m:e>
                          <m:d>
                            <m:dPr>
                              <m:ctrlPr>
                                <a:rPr lang="es-MX" sz="1800" i="1">
                                  <a:solidFill>
                                    <a:srgbClr val="ECE5B4"/>
                                  </a:solidFill>
                                  <a:latin typeface="Cambria Math" panose="02040503050406030204" pitchFamily="18" charset="0"/>
                                </a:rPr>
                              </m:ctrlPr>
                            </m:dPr>
                            <m:e>
                              <m:f>
                                <m:fPr>
                                  <m:ctrlPr>
                                    <a:rPr lang="es-MX" sz="1800" i="1">
                                      <a:solidFill>
                                        <a:srgbClr val="ECE5B4"/>
                                      </a:solidFill>
                                      <a:latin typeface="Cambria Math" panose="02040503050406030204" pitchFamily="18" charset="0"/>
                                    </a:rPr>
                                  </m:ctrlPr>
                                </m:fPr>
                                <m:num>
                                  <m:sSub>
                                    <m:sSubPr>
                                      <m:ctrlPr>
                                        <a:rPr lang="es-MX" sz="1800" i="1">
                                          <a:solidFill>
                                            <a:srgbClr val="ECE5B4"/>
                                          </a:solidFill>
                                          <a:latin typeface="Cambria Math" panose="02040503050406030204" pitchFamily="18" charset="0"/>
                                        </a:rPr>
                                      </m:ctrlPr>
                                    </m:sSubPr>
                                    <m:e>
                                      <m:r>
                                        <a:rPr lang="es-MX" sz="1800" i="1">
                                          <a:solidFill>
                                            <a:srgbClr val="ECE5B4"/>
                                          </a:solidFill>
                                          <a:latin typeface="Cambria Math" panose="02040503050406030204" pitchFamily="18" charset="0"/>
                                        </a:rPr>
                                        <m:t>𝑡</m:t>
                                      </m:r>
                                    </m:e>
                                    <m:sub>
                                      <m:r>
                                        <a:rPr lang="es-MX" sz="1800" i="0">
                                          <a:solidFill>
                                            <a:srgbClr val="ECE5B4"/>
                                          </a:solidFill>
                                          <a:latin typeface="Cambria Math" panose="02040503050406030204" pitchFamily="18" charset="0"/>
                                        </a:rPr>
                                        <m:t>0</m:t>
                                      </m:r>
                                    </m:sub>
                                  </m:sSub>
                                </m:num>
                                <m:den>
                                  <m:r>
                                    <a:rPr lang="es-MX" sz="1800" i="1">
                                      <a:solidFill>
                                        <a:srgbClr val="ECE5B4"/>
                                      </a:solidFill>
                                      <a:latin typeface="Cambria Math" panose="02040503050406030204" pitchFamily="18" charset="0"/>
                                    </a:rPr>
                                    <m:t>𝑡</m:t>
                                  </m:r>
                                </m:den>
                              </m:f>
                            </m:e>
                          </m:d>
                        </m:e>
                        <m:sup>
                          <m:r>
                            <a:rPr lang="es-MX" sz="1800" i="1">
                              <a:solidFill>
                                <a:srgbClr val="ECE5B4"/>
                              </a:solidFill>
                              <a:latin typeface="Cambria Math" panose="02040503050406030204" pitchFamily="18" charset="0"/>
                            </a:rPr>
                            <m:t>𝛽</m:t>
                          </m:r>
                        </m:sup>
                      </m:sSup>
                      <m:r>
                        <a:rPr lang="es-MX" sz="1800" i="0">
                          <a:solidFill>
                            <a:srgbClr val="ECE5B4"/>
                          </a:solidFill>
                          <a:latin typeface="Cambria Math" panose="02040503050406030204" pitchFamily="18" charset="0"/>
                        </a:rPr>
                        <m:t>,  </m:t>
                      </m:r>
                      <m:r>
                        <a:rPr lang="es-MX" sz="1800" i="1">
                          <a:solidFill>
                            <a:srgbClr val="ECE5B4"/>
                          </a:solidFill>
                          <a:latin typeface="Cambria Math" panose="02040503050406030204" pitchFamily="18" charset="0"/>
                        </a:rPr>
                        <m:t>𝛽</m:t>
                      </m:r>
                      <m:r>
                        <a:rPr lang="es-MX" sz="1800" i="0">
                          <a:solidFill>
                            <a:srgbClr val="ECE5B4"/>
                          </a:solidFill>
                          <a:latin typeface="Cambria Math" panose="02040503050406030204" pitchFamily="18" charset="0"/>
                        </a:rPr>
                        <m:t>&lt;1</m:t>
                      </m:r>
                    </m:oMath>
                  </m:oMathPara>
                </a14:m>
                <a:endParaRPr lang="es-MX" sz="1800" dirty="0">
                  <a:solidFill>
                    <a:srgbClr val="ECE5B4"/>
                  </a:solidFill>
                </a:endParaRPr>
              </a:p>
            </p:txBody>
          </p:sp>
        </mc:Choice>
        <mc:Fallback xmlns="">
          <p:sp>
            <p:nvSpPr>
              <p:cNvPr id="6" name="CuadroTexto 5">
                <a:extLst>
                  <a:ext uri="{FF2B5EF4-FFF2-40B4-BE49-F238E27FC236}">
                    <a16:creationId xmlns:a16="http://schemas.microsoft.com/office/drawing/2014/main" id="{DC36932E-812F-4D22-845D-36F168400105}"/>
                  </a:ext>
                </a:extLst>
              </p:cNvPr>
              <p:cNvSpPr txBox="1">
                <a:spLocks noRot="1" noChangeAspect="1" noMove="1" noResize="1" noEditPoints="1" noAdjustHandles="1" noChangeArrowheads="1" noChangeShapeType="1" noTextEdit="1"/>
              </p:cNvSpPr>
              <p:nvPr/>
            </p:nvSpPr>
            <p:spPr>
              <a:xfrm>
                <a:off x="2286000" y="1649914"/>
                <a:ext cx="4572000" cy="667042"/>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86224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2400" dirty="0"/>
              <a:t>Fundamentación</a:t>
            </a:r>
            <a:endParaRPr sz="2400" dirty="0"/>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400" dirty="0"/>
              <a:t>Ahora reescribiendo las leyes de Newton con los aspectos mencionados anteriormente:</a:t>
            </a:r>
          </a:p>
          <a:p>
            <a:pPr marL="0" lvl="0" indent="0" algn="just" rtl="0">
              <a:spcBef>
                <a:spcPts val="0"/>
              </a:spcBef>
              <a:spcAft>
                <a:spcPts val="0"/>
              </a:spcAft>
              <a:buNone/>
            </a:pPr>
            <a:r>
              <a:rPr lang="es-MX" sz="1400" dirty="0"/>
              <a:t>La fuerza de gravedad, </a:t>
            </a:r>
            <a:r>
              <a:rPr lang="es-MX" sz="1400" dirty="0" err="1"/>
              <a:t>Fij</a:t>
            </a:r>
            <a:r>
              <a:rPr lang="es-MX" sz="1400" dirty="0"/>
              <a:t>, entre una masa i y una masa j, es proporcional al producto de la masa gravitacional activa de la masa j y la masa gravitacional pasiva de i, e inversamente proporcional al cuadrado de la distancia entre ellas y la aceleración </a:t>
            </a:r>
            <a:r>
              <a:rPr lang="es-MX" sz="1400" dirty="0" err="1"/>
              <a:t>ai</a:t>
            </a:r>
            <a:r>
              <a:rPr lang="es-MX" sz="1400" dirty="0"/>
              <a:t> es proporcional a </a:t>
            </a:r>
            <a:r>
              <a:rPr lang="es-MX" sz="1400" dirty="0" err="1"/>
              <a:t>Fij</a:t>
            </a:r>
            <a:r>
              <a:rPr lang="es-MX" sz="1400" dirty="0"/>
              <a:t> e inversamente proporcional a la inercia de la masa i.</a:t>
            </a:r>
          </a:p>
          <a:p>
            <a:pPr marL="0" lvl="0" indent="0" algn="just" rtl="0">
              <a:spcBef>
                <a:spcPts val="0"/>
              </a:spcBef>
              <a:spcAft>
                <a:spcPts val="0"/>
              </a:spcAft>
              <a:buNone/>
            </a:pPr>
            <a:endParaRPr lang="es-MX" sz="1400" dirty="0"/>
          </a:p>
          <a:p>
            <a:pPr marL="0" lvl="0" indent="0" algn="just" rtl="0">
              <a:spcBef>
                <a:spcPts val="0"/>
              </a:spcBef>
              <a:spcAft>
                <a:spcPts val="0"/>
              </a:spcAft>
              <a:buNone/>
            </a:pPr>
            <a:endParaRPr lang="es-MX" sz="1400" dirty="0"/>
          </a:p>
          <a:p>
            <a:pPr marL="0" lvl="0" indent="0" algn="just" rtl="0">
              <a:spcBef>
                <a:spcPts val="0"/>
              </a:spcBef>
              <a:spcAft>
                <a:spcPts val="0"/>
              </a:spcAft>
              <a:buNone/>
            </a:pPr>
            <a:endParaRPr lang="es-MX" sz="1400" dirty="0"/>
          </a:p>
          <a:p>
            <a:pPr marL="0" lvl="0" indent="0" algn="just" rtl="0">
              <a:spcBef>
                <a:spcPts val="0"/>
              </a:spcBef>
              <a:spcAft>
                <a:spcPts val="0"/>
              </a:spcAft>
              <a:buNone/>
            </a:pPr>
            <a:endParaRPr lang="es-MX" sz="1400" dirty="0"/>
          </a:p>
          <a:p>
            <a:pPr marL="0" lvl="0" indent="0" algn="just" rtl="0">
              <a:spcBef>
                <a:spcPts val="0"/>
              </a:spcBef>
              <a:spcAft>
                <a:spcPts val="0"/>
              </a:spcAft>
              <a:buNone/>
            </a:pPr>
            <a:endParaRPr lang="es-MX" sz="1400" dirty="0"/>
          </a:p>
          <a:p>
            <a:pPr marL="0" lvl="0" indent="0" algn="just" rtl="0">
              <a:spcBef>
                <a:spcPts val="0"/>
              </a:spcBef>
              <a:spcAft>
                <a:spcPts val="0"/>
              </a:spcAft>
              <a:buNone/>
            </a:pPr>
            <a:r>
              <a:rPr lang="es-MX" sz="1400" dirty="0"/>
              <a:t>Donde </a:t>
            </a:r>
            <a:r>
              <a:rPr lang="es-MX" sz="1400" dirty="0" err="1"/>
              <a:t>Maj</a:t>
            </a:r>
            <a:r>
              <a:rPr lang="es-MX" sz="1400" dirty="0"/>
              <a:t>  y </a:t>
            </a:r>
            <a:r>
              <a:rPr lang="es-MX" sz="1400" dirty="0" err="1"/>
              <a:t>Mpi</a:t>
            </a:r>
            <a:r>
              <a:rPr lang="es-MX" sz="1400" dirty="0"/>
              <a:t> Representan la masa gravitacional activa de j y la masa gravitacional pasiva de i y Mii representa la masa inercial de i.</a:t>
            </a:r>
            <a:endParaRPr sz="1400" dirty="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183F9818-E69C-46C0-96AD-2EE0666BDF94}"/>
                  </a:ext>
                </a:extLst>
              </p:cNvPr>
              <p:cNvSpPr txBox="1"/>
              <p:nvPr/>
            </p:nvSpPr>
            <p:spPr>
              <a:xfrm>
                <a:off x="2286000" y="2259930"/>
                <a:ext cx="4572000" cy="1578381"/>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es-MX" i="1" smtClean="0">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𝐹</m:t>
                          </m:r>
                        </m:e>
                        <m:sub>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𝑖𝑗</m:t>
                          </m:r>
                        </m:sub>
                      </m:sSub>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 </m:t>
                      </m:r>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𝐺</m:t>
                      </m:r>
                      <m:f>
                        <m:fPr>
                          <m:ctrlP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𝑀</m:t>
                              </m:r>
                            </m:e>
                            <m:sub>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𝑎𝑗</m:t>
                              </m:r>
                            </m:sub>
                          </m:sSub>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 ∗ </m:t>
                          </m:r>
                          <m:sSub>
                            <m:sSubPr>
                              <m:ctrlP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𝑀</m:t>
                              </m:r>
                            </m:e>
                            <m:sub>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𝑝𝑖</m:t>
                              </m:r>
                            </m:sub>
                          </m:sSub>
                        </m:num>
                        <m:den>
                          <m:sSup>
                            <m:sSupPr>
                              <m:ctrlP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𝑅</m:t>
                              </m:r>
                            </m:e>
                            <m:sup>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2</m:t>
                              </m:r>
                            </m:sup>
                          </m:sSup>
                        </m:den>
                      </m:f>
                    </m:oMath>
                  </m:oMathPara>
                </a14:m>
                <a:endParaRPr lang="es-MX" sz="1200" dirty="0">
                  <a:solidFill>
                    <a:srgbClr val="ECE5B4"/>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𝑎</m:t>
                          </m:r>
                        </m:e>
                        <m:sub>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𝑖</m:t>
                          </m:r>
                        </m:sub>
                      </m:sSub>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 </m:t>
                      </m:r>
                      <m:f>
                        <m:fPr>
                          <m:ctrlP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𝐹</m:t>
                              </m:r>
                            </m:e>
                            <m:sub>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𝑖𝑗</m:t>
                              </m:r>
                            </m:sub>
                          </m:sSub>
                        </m:num>
                        <m:den>
                          <m:sSub>
                            <m:sSubPr>
                              <m:ctrlP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𝑀</m:t>
                              </m:r>
                            </m:e>
                            <m:sub>
                              <m:r>
                                <a:rPr lang="es-MX" i="1">
                                  <a:solidFill>
                                    <a:srgbClr val="ECE5B4"/>
                                  </a:solidFill>
                                  <a:effectLst/>
                                  <a:latin typeface="Cambria Math" panose="02040503050406030204" pitchFamily="18" charset="0"/>
                                  <a:ea typeface="Times New Roman" panose="02020603050405020304" pitchFamily="18" charset="0"/>
                                  <a:cs typeface="Arial" panose="020B0604020202020204" pitchFamily="34" charset="0"/>
                                </a:rPr>
                                <m:t>𝑖𝑖</m:t>
                              </m:r>
                            </m:sub>
                          </m:sSub>
                        </m:den>
                      </m:f>
                    </m:oMath>
                  </m:oMathPara>
                </a14:m>
                <a:endParaRPr lang="es-MX" sz="1200" dirty="0">
                  <a:solidFill>
                    <a:srgbClr val="ECE5B4"/>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CuadroTexto 6">
                <a:extLst>
                  <a:ext uri="{FF2B5EF4-FFF2-40B4-BE49-F238E27FC236}">
                    <a16:creationId xmlns:a16="http://schemas.microsoft.com/office/drawing/2014/main" id="{183F9818-E69C-46C0-96AD-2EE0666BDF94}"/>
                  </a:ext>
                </a:extLst>
              </p:cNvPr>
              <p:cNvSpPr txBox="1">
                <a:spLocks noRot="1" noChangeAspect="1" noMove="1" noResize="1" noEditPoints="1" noAdjustHandles="1" noChangeArrowheads="1" noChangeShapeType="1" noTextEdit="1"/>
              </p:cNvSpPr>
              <p:nvPr/>
            </p:nvSpPr>
            <p:spPr>
              <a:xfrm>
                <a:off x="2286000" y="2259930"/>
                <a:ext cx="4572000" cy="1578381"/>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03797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2400" dirty="0"/>
              <a:t>Aplicaciones</a:t>
            </a:r>
            <a:endParaRPr sz="2400" dirty="0"/>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400" dirty="0"/>
              <a:t>Escriba aquí el texto</a:t>
            </a:r>
            <a:endParaRPr sz="1400" dirty="0"/>
          </a:p>
        </p:txBody>
      </p:sp>
    </p:spTree>
    <p:extLst>
      <p:ext uri="{BB962C8B-B14F-4D97-AF65-F5344CB8AC3E}">
        <p14:creationId xmlns:p14="http://schemas.microsoft.com/office/powerpoint/2010/main" val="3979832166"/>
      </p:ext>
    </p:extLst>
  </p:cSld>
  <p:clrMapOvr>
    <a:masterClrMapping/>
  </p:clrMapOvr>
</p:sld>
</file>

<file path=ppt/theme/theme1.xml><?xml version="1.0" encoding="utf-8"?>
<a:theme xmlns:a="http://schemas.openxmlformats.org/drawingml/2006/main"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1636</Words>
  <Application>Microsoft Office PowerPoint</Application>
  <PresentationFormat>Presentación en pantalla (16:9)</PresentationFormat>
  <Paragraphs>127</Paragraphs>
  <Slides>23</Slides>
  <Notes>23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Cambria Math</vt:lpstr>
      <vt:lpstr>Arial</vt:lpstr>
      <vt:lpstr>Calibri</vt:lpstr>
      <vt:lpstr>Zen Dots</vt:lpstr>
      <vt:lpstr>Anaheim</vt:lpstr>
      <vt:lpstr> Computer Science Degree for College by Slidesgo</vt:lpstr>
      <vt:lpstr>Dominguez Royo Victor</vt:lpstr>
      <vt:lpstr> Gravitational Search Algorithm</vt:lpstr>
      <vt:lpstr>Historia</vt:lpstr>
      <vt:lpstr>Fundamentación</vt:lpstr>
      <vt:lpstr>Fundamentación</vt:lpstr>
      <vt:lpstr>Fundamentación</vt:lpstr>
      <vt:lpstr>Fundamentación</vt:lpstr>
      <vt:lpstr>Fundamentación</vt:lpstr>
      <vt:lpstr>Aplicaciones</vt:lpstr>
      <vt:lpstr>GSA Gravitacional Search Algorithm</vt:lpstr>
      <vt:lpstr>GSA Gravitacional Search Algorithm</vt:lpstr>
      <vt:lpstr>GSA Gravitacional Search Algorithm</vt:lpstr>
      <vt:lpstr>GSA Gravitacional Search Algorithm</vt:lpstr>
      <vt:lpstr>GSA Gravitacional Search Algorithm</vt:lpstr>
      <vt:lpstr>GSA Gravitacional Search Algorithm</vt:lpstr>
      <vt:lpstr>GSA Gravitacional Search Algorithm</vt:lpstr>
      <vt:lpstr>GSA Gravitacional Search Algorithm</vt:lpstr>
      <vt:lpstr>GSA Gravitacional Search Algorithm</vt:lpstr>
      <vt:lpstr>GSA Gravitacional Search Algorithm</vt:lpstr>
      <vt:lpstr>GSA Gravitacional Search Algorithm</vt:lpstr>
      <vt:lpstr>GSA Gravitacional Search Algorithm</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Gravitational Search Algorithm</dc:title>
  <dc:creator>Luis Fernando Esparza Ponce</dc:creator>
  <cp:lastModifiedBy>Alejandro Perez Velasco</cp:lastModifiedBy>
  <cp:revision>5</cp:revision>
  <dcterms:modified xsi:type="dcterms:W3CDTF">2021-10-20T23:19:07Z</dcterms:modified>
</cp:coreProperties>
</file>