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535" r:id="rId3"/>
    <p:sldId id="506" r:id="rId4"/>
    <p:sldId id="530" r:id="rId5"/>
    <p:sldId id="507" r:id="rId6"/>
    <p:sldId id="531" r:id="rId7"/>
    <p:sldId id="538" r:id="rId8"/>
    <p:sldId id="527" r:id="rId9"/>
    <p:sldId id="532" r:id="rId10"/>
    <p:sldId id="529" r:id="rId11"/>
    <p:sldId id="534" r:id="rId12"/>
    <p:sldId id="541" r:id="rId13"/>
    <p:sldId id="539" r:id="rId14"/>
    <p:sldId id="528" r:id="rId15"/>
    <p:sldId id="533" r:id="rId16"/>
    <p:sldId id="543" r:id="rId17"/>
    <p:sldId id="536" r:id="rId18"/>
    <p:sldId id="537" r:id="rId19"/>
    <p:sldId id="542" r:id="rId20"/>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F763C03-1952-4BDC-9BC5-159EEB4C6CBF}">
          <p14:sldIdLst>
            <p14:sldId id="256"/>
            <p14:sldId id="535"/>
            <p14:sldId id="506"/>
            <p14:sldId id="530"/>
            <p14:sldId id="507"/>
            <p14:sldId id="531"/>
            <p14:sldId id="538"/>
            <p14:sldId id="527"/>
            <p14:sldId id="532"/>
            <p14:sldId id="529"/>
            <p14:sldId id="534"/>
            <p14:sldId id="541"/>
            <p14:sldId id="539"/>
            <p14:sldId id="528"/>
            <p14:sldId id="533"/>
            <p14:sldId id="543"/>
            <p14:sldId id="536"/>
            <p14:sldId id="537"/>
            <p14:sldId id="54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9" autoAdjust="0"/>
    <p:restoredTop sz="86178" autoAdjust="0"/>
  </p:normalViewPr>
  <p:slideViewPr>
    <p:cSldViewPr showGuides="1">
      <p:cViewPr varScale="1">
        <p:scale>
          <a:sx n="103" d="100"/>
          <a:sy n="103" d="100"/>
        </p:scale>
        <p:origin x="76" y="64"/>
      </p:cViewPr>
      <p:guideLst>
        <p:guide orient="horz" pos="2160"/>
        <p:guide pos="3840"/>
      </p:guideLst>
    </p:cSldViewPr>
  </p:slideViewPr>
  <p:notesTextViewPr>
    <p:cViewPr>
      <p:scale>
        <a:sx n="100" d="100"/>
        <a:sy n="100" d="100"/>
      </p:scale>
      <p:origin x="0" y="0"/>
    </p:cViewPr>
  </p:notesTextViewPr>
  <p:sorterViewPr>
    <p:cViewPr>
      <p:scale>
        <a:sx n="200" d="100"/>
        <a:sy n="200" d="100"/>
      </p:scale>
      <p:origin x="0" y="0"/>
    </p:cViewPr>
  </p:sorter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4EA1860F-954A-4BDB-8B03-435A85C094BF}" type="datetimeFigureOut">
              <a:rPr lang="en-US" smtClean="0"/>
              <a:pPr/>
              <a:t>3/23/2022</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69992BC4-4158-4C71-9BF6-4FD07D555F4E}" type="slidenum">
              <a:rPr lang="en-US" smtClean="0"/>
              <a:pPr/>
              <a:t>‹#›</a:t>
            </a:fld>
            <a:endParaRPr lang="en-US"/>
          </a:p>
        </p:txBody>
      </p:sp>
    </p:spTree>
    <p:extLst>
      <p:ext uri="{BB962C8B-B14F-4D97-AF65-F5344CB8AC3E}">
        <p14:creationId xmlns:p14="http://schemas.microsoft.com/office/powerpoint/2010/main" val="4081070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cap="none" dirty="0"/>
          </a:p>
        </p:txBody>
      </p:sp>
      <p:sp>
        <p:nvSpPr>
          <p:cNvPr id="4" name="Slide Number Placeholder 3"/>
          <p:cNvSpPr>
            <a:spLocks noGrp="1"/>
          </p:cNvSpPr>
          <p:nvPr>
            <p:ph type="sldNum" sz="quarter" idx="10"/>
          </p:nvPr>
        </p:nvSpPr>
        <p:spPr/>
        <p:txBody>
          <a:bodyPr/>
          <a:lstStyle/>
          <a:p>
            <a:fld id="{69992BC4-4158-4C71-9BF6-4FD07D555F4E}" type="slidenum">
              <a:rPr lang="en-US" smtClean="0"/>
              <a:pPr/>
              <a:t>1</a:t>
            </a:fld>
            <a:endParaRPr lang="en-US"/>
          </a:p>
        </p:txBody>
      </p:sp>
    </p:spTree>
    <p:extLst>
      <p:ext uri="{BB962C8B-B14F-4D97-AF65-F5344CB8AC3E}">
        <p14:creationId xmlns:p14="http://schemas.microsoft.com/office/powerpoint/2010/main" val="1707315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接下来是结果分析</a:t>
            </a:r>
          </a:p>
        </p:txBody>
      </p:sp>
      <p:sp>
        <p:nvSpPr>
          <p:cNvPr id="4" name="灯片编号占位符 3"/>
          <p:cNvSpPr>
            <a:spLocks noGrp="1"/>
          </p:cNvSpPr>
          <p:nvPr>
            <p:ph type="sldNum" sz="quarter" idx="5"/>
          </p:nvPr>
        </p:nvSpPr>
        <p:spPr/>
        <p:txBody>
          <a:bodyPr/>
          <a:lstStyle/>
          <a:p>
            <a:fld id="{69992BC4-4158-4C71-9BF6-4FD07D555F4E}" type="slidenum">
              <a:rPr lang="en-US" smtClean="0"/>
              <a:pPr/>
              <a:t>10</a:t>
            </a:fld>
            <a:endParaRPr lang="en-US"/>
          </a:p>
        </p:txBody>
      </p:sp>
    </p:spTree>
    <p:extLst>
      <p:ext uri="{BB962C8B-B14F-4D97-AF65-F5344CB8AC3E}">
        <p14:creationId xmlns:p14="http://schemas.microsoft.com/office/powerpoint/2010/main" val="814402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这是可视化的训练过程，旋转反应了</a:t>
            </a:r>
            <a:r>
              <a:rPr lang="en-US" altLang="zh-CN" dirty="0"/>
              <a:t>w1</a:t>
            </a:r>
            <a:r>
              <a:rPr lang="zh-CN" altLang="en-US" dirty="0"/>
              <a:t>、</a:t>
            </a:r>
            <a:r>
              <a:rPr lang="en-US" altLang="zh-CN" dirty="0"/>
              <a:t>w2</a:t>
            </a:r>
            <a:r>
              <a:rPr lang="zh-CN" altLang="en-US" dirty="0"/>
              <a:t>的更新，上下移反应了</a:t>
            </a:r>
            <a:r>
              <a:rPr lang="en-US" altLang="zh-CN" dirty="0"/>
              <a:t>b</a:t>
            </a:r>
            <a:r>
              <a:rPr lang="zh-CN" altLang="en-US" dirty="0"/>
              <a:t>的更新</a:t>
            </a:r>
          </a:p>
        </p:txBody>
      </p:sp>
      <p:sp>
        <p:nvSpPr>
          <p:cNvPr id="4" name="灯片编号占位符 3"/>
          <p:cNvSpPr>
            <a:spLocks noGrp="1"/>
          </p:cNvSpPr>
          <p:nvPr>
            <p:ph type="sldNum" sz="quarter" idx="5"/>
          </p:nvPr>
        </p:nvSpPr>
        <p:spPr/>
        <p:txBody>
          <a:bodyPr/>
          <a:lstStyle/>
          <a:p>
            <a:fld id="{69992BC4-4158-4C71-9BF6-4FD07D555F4E}" type="slidenum">
              <a:rPr lang="en-US" smtClean="0"/>
              <a:pPr/>
              <a:t>11</a:t>
            </a:fld>
            <a:endParaRPr lang="en-US"/>
          </a:p>
        </p:txBody>
      </p:sp>
    </p:spTree>
    <p:extLst>
      <p:ext uri="{BB962C8B-B14F-4D97-AF65-F5344CB8AC3E}">
        <p14:creationId xmlns:p14="http://schemas.microsoft.com/office/powerpoint/2010/main" val="3021367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这里是指标的变化过程</a:t>
            </a:r>
          </a:p>
        </p:txBody>
      </p:sp>
      <p:sp>
        <p:nvSpPr>
          <p:cNvPr id="4" name="灯片编号占位符 3"/>
          <p:cNvSpPr>
            <a:spLocks noGrp="1"/>
          </p:cNvSpPr>
          <p:nvPr>
            <p:ph type="sldNum" sz="quarter" idx="5"/>
          </p:nvPr>
        </p:nvSpPr>
        <p:spPr/>
        <p:txBody>
          <a:bodyPr/>
          <a:lstStyle/>
          <a:p>
            <a:fld id="{69992BC4-4158-4C71-9BF6-4FD07D555F4E}" type="slidenum">
              <a:rPr lang="en-US" smtClean="0"/>
              <a:pPr/>
              <a:t>12</a:t>
            </a:fld>
            <a:endParaRPr lang="en-US"/>
          </a:p>
        </p:txBody>
      </p:sp>
    </p:spTree>
    <p:extLst>
      <p:ext uri="{BB962C8B-B14F-4D97-AF65-F5344CB8AC3E}">
        <p14:creationId xmlns:p14="http://schemas.microsoft.com/office/powerpoint/2010/main" val="865677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为了模型的稳健型，我们在 </a:t>
            </a:r>
            <a:r>
              <a:rPr lang="en-US" altLang="zh-CN" dirty="0"/>
              <a:t>1e-5 </a:t>
            </a:r>
            <a:r>
              <a:rPr lang="zh-CN" altLang="en-US" dirty="0"/>
              <a:t>到 </a:t>
            </a:r>
            <a:r>
              <a:rPr lang="en-US" altLang="zh-CN" dirty="0"/>
              <a:t>1e-3 </a:t>
            </a:r>
            <a:r>
              <a:rPr lang="zh-CN" altLang="en-US" dirty="0"/>
              <a:t>范围内划分出</a:t>
            </a:r>
            <a:r>
              <a:rPr lang="en-US" altLang="zh-CN" dirty="0"/>
              <a:t>10</a:t>
            </a:r>
            <a:r>
              <a:rPr lang="zh-CN" altLang="en-US" dirty="0"/>
              <a:t>个 </a:t>
            </a:r>
            <a:r>
              <a:rPr lang="en-US" altLang="zh-CN" dirty="0" err="1"/>
              <a:t>lr</a:t>
            </a:r>
            <a:r>
              <a:rPr lang="zh-CN" altLang="en-US" dirty="0"/>
              <a:t>，测试各自的训练效果</a:t>
            </a:r>
            <a:endParaRPr lang="en-US" altLang="zh-CN" dirty="0"/>
          </a:p>
          <a:p>
            <a:r>
              <a:rPr lang="en-US" altLang="zh-CN" dirty="0"/>
              <a:t> </a:t>
            </a:r>
          </a:p>
          <a:p>
            <a:r>
              <a:rPr lang="zh-CN" altLang="en-US" dirty="0"/>
              <a:t>最终大部分</a:t>
            </a:r>
            <a:r>
              <a:rPr lang="en-US" altLang="zh-CN" dirty="0" err="1"/>
              <a:t>lr</a:t>
            </a:r>
            <a:r>
              <a:rPr lang="zh-CN" altLang="en-US" dirty="0"/>
              <a:t>都可以收敛到可接受的效果，但是 </a:t>
            </a:r>
            <a:r>
              <a:rPr lang="en-US" altLang="zh-CN" dirty="0" err="1"/>
              <a:t>lr</a:t>
            </a:r>
            <a:r>
              <a:rPr lang="en-US" altLang="zh-CN" dirty="0"/>
              <a:t>=1e-5 </a:t>
            </a:r>
            <a:r>
              <a:rPr lang="zh-CN" altLang="en-US" dirty="0"/>
              <a:t>时，因为是逐样本，收敛较慢，可以看见图中它还没收敛</a:t>
            </a:r>
          </a:p>
        </p:txBody>
      </p:sp>
      <p:sp>
        <p:nvSpPr>
          <p:cNvPr id="4" name="灯片编号占位符 3"/>
          <p:cNvSpPr>
            <a:spLocks noGrp="1"/>
          </p:cNvSpPr>
          <p:nvPr>
            <p:ph type="sldNum" sz="quarter" idx="5"/>
          </p:nvPr>
        </p:nvSpPr>
        <p:spPr/>
        <p:txBody>
          <a:bodyPr/>
          <a:lstStyle/>
          <a:p>
            <a:fld id="{69992BC4-4158-4C71-9BF6-4FD07D555F4E}" type="slidenum">
              <a:rPr lang="en-US" smtClean="0"/>
              <a:pPr/>
              <a:t>13</a:t>
            </a:fld>
            <a:endParaRPr lang="en-US"/>
          </a:p>
        </p:txBody>
      </p:sp>
    </p:spTree>
    <p:extLst>
      <p:ext uri="{BB962C8B-B14F-4D97-AF65-F5344CB8AC3E}">
        <p14:creationId xmlns:p14="http://schemas.microsoft.com/office/powerpoint/2010/main" val="1505661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我们组没有仅停留在完成任务，而且从这个简单问题中进行一些更深思考和讨论</a:t>
            </a:r>
          </a:p>
        </p:txBody>
      </p:sp>
      <p:sp>
        <p:nvSpPr>
          <p:cNvPr id="4" name="灯片编号占位符 3"/>
          <p:cNvSpPr>
            <a:spLocks noGrp="1"/>
          </p:cNvSpPr>
          <p:nvPr>
            <p:ph type="sldNum" sz="quarter" idx="5"/>
          </p:nvPr>
        </p:nvSpPr>
        <p:spPr/>
        <p:txBody>
          <a:bodyPr/>
          <a:lstStyle/>
          <a:p>
            <a:fld id="{69992BC4-4158-4C71-9BF6-4FD07D555F4E}" type="slidenum">
              <a:rPr lang="en-US" smtClean="0"/>
              <a:pPr/>
              <a:t>14</a:t>
            </a:fld>
            <a:endParaRPr lang="en-US"/>
          </a:p>
        </p:txBody>
      </p:sp>
    </p:spTree>
    <p:extLst>
      <p:ext uri="{BB962C8B-B14F-4D97-AF65-F5344CB8AC3E}">
        <p14:creationId xmlns:p14="http://schemas.microsoft.com/office/powerpoint/2010/main" val="2967972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我们组员分别用了两种训练方式，一种是逐样本更新，学习率取较高一点；另一种是全样本批量更新，学习率取地较低</a:t>
            </a:r>
            <a:endParaRPr lang="en-US" altLang="zh-CN" dirty="0"/>
          </a:p>
          <a:p>
            <a:endParaRPr lang="en-US" altLang="zh-CN" dirty="0"/>
          </a:p>
          <a:p>
            <a:r>
              <a:rPr lang="zh-CN" altLang="en-US" dirty="0"/>
              <a:t>不过图中显示的都是逐样本训练，差别是学习率，收敛快慢速度可显而知，但最终效果差不多，虽然这个模型很简单所以时间相差不大，这启发我们以后在更复杂模型时，要在时间成本和精确度上尽量取到一个平衡</a:t>
            </a:r>
          </a:p>
        </p:txBody>
      </p:sp>
      <p:sp>
        <p:nvSpPr>
          <p:cNvPr id="4" name="灯片编号占位符 3"/>
          <p:cNvSpPr>
            <a:spLocks noGrp="1"/>
          </p:cNvSpPr>
          <p:nvPr>
            <p:ph type="sldNum" sz="quarter" idx="5"/>
          </p:nvPr>
        </p:nvSpPr>
        <p:spPr/>
        <p:txBody>
          <a:bodyPr/>
          <a:lstStyle/>
          <a:p>
            <a:fld id="{69992BC4-4158-4C71-9BF6-4FD07D555F4E}" type="slidenum">
              <a:rPr lang="en-US" smtClean="0"/>
              <a:pPr/>
              <a:t>15</a:t>
            </a:fld>
            <a:endParaRPr lang="en-US"/>
          </a:p>
        </p:txBody>
      </p:sp>
    </p:spTree>
    <p:extLst>
      <p:ext uri="{BB962C8B-B14F-4D97-AF65-F5344CB8AC3E}">
        <p14:creationId xmlns:p14="http://schemas.microsoft.com/office/powerpoint/2010/main" val="3373829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在实验时发现，取</a:t>
            </a:r>
            <a:r>
              <a:rPr lang="en-US" altLang="zh-CN" dirty="0"/>
              <a:t>0.5</a:t>
            </a:r>
            <a:r>
              <a:rPr lang="zh-CN" altLang="en-US" dirty="0"/>
              <a:t>作为阈值性能远好于取</a:t>
            </a:r>
            <a:r>
              <a:rPr lang="en-US" altLang="zh-CN" dirty="0"/>
              <a:t>0</a:t>
            </a:r>
            <a:r>
              <a:rPr lang="zh-CN" altLang="en-US" dirty="0"/>
              <a:t>为阈值，但最后发现，这是因为计算损失函数时，并不是直接用预测值来算，而是拿线性方程的输出值计算所导致的</a:t>
            </a:r>
            <a:endParaRPr lang="en-US" altLang="zh-CN" dirty="0"/>
          </a:p>
          <a:p>
            <a:endParaRPr lang="en-US" altLang="zh-CN" dirty="0"/>
          </a:p>
          <a:p>
            <a:r>
              <a:rPr lang="zh-CN" altLang="en-US" dirty="0"/>
              <a:t>实际上，以预测值来计算误差，阈值取</a:t>
            </a:r>
            <a:r>
              <a:rPr lang="en-US" altLang="zh-CN" dirty="0"/>
              <a:t>0.5</a:t>
            </a:r>
            <a:r>
              <a:rPr lang="zh-CN" altLang="en-US" dirty="0"/>
              <a:t>或</a:t>
            </a:r>
            <a:r>
              <a:rPr lang="en-US" altLang="zh-CN" dirty="0"/>
              <a:t>0</a:t>
            </a:r>
            <a:r>
              <a:rPr lang="zh-CN" altLang="en-US" dirty="0"/>
              <a:t>都可以达到较好的效果，因为损失函数实实在在是下降的，只不过理论最优选择应该是</a:t>
            </a:r>
            <a:r>
              <a:rPr lang="en-US" altLang="zh-CN" dirty="0"/>
              <a:t>0</a:t>
            </a:r>
            <a:r>
              <a:rPr lang="zh-CN" altLang="en-US" dirty="0"/>
              <a:t>为阈值，理由在上节课对数律逻辑回归中给出过了</a:t>
            </a:r>
            <a:endParaRPr lang="en-US" altLang="zh-CN" dirty="0"/>
          </a:p>
        </p:txBody>
      </p:sp>
      <p:sp>
        <p:nvSpPr>
          <p:cNvPr id="4" name="灯片编号占位符 3"/>
          <p:cNvSpPr>
            <a:spLocks noGrp="1"/>
          </p:cNvSpPr>
          <p:nvPr>
            <p:ph type="sldNum" sz="quarter" idx="5"/>
          </p:nvPr>
        </p:nvSpPr>
        <p:spPr/>
        <p:txBody>
          <a:bodyPr/>
          <a:lstStyle/>
          <a:p>
            <a:fld id="{69992BC4-4158-4C71-9BF6-4FD07D555F4E}" type="slidenum">
              <a:rPr lang="en-US" smtClean="0"/>
              <a:pPr/>
              <a:t>16</a:t>
            </a:fld>
            <a:endParaRPr lang="en-US"/>
          </a:p>
        </p:txBody>
      </p:sp>
    </p:spTree>
    <p:extLst>
      <p:ext uri="{BB962C8B-B14F-4D97-AF65-F5344CB8AC3E}">
        <p14:creationId xmlns:p14="http://schemas.microsoft.com/office/powerpoint/2010/main" val="792027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我们组本次实验的汇报内容分为六部分：</a:t>
            </a:r>
          </a:p>
        </p:txBody>
      </p:sp>
      <p:sp>
        <p:nvSpPr>
          <p:cNvPr id="4" name="灯片编号占位符 3"/>
          <p:cNvSpPr>
            <a:spLocks noGrp="1"/>
          </p:cNvSpPr>
          <p:nvPr>
            <p:ph type="sldNum" sz="quarter" idx="5"/>
          </p:nvPr>
        </p:nvSpPr>
        <p:spPr/>
        <p:txBody>
          <a:bodyPr/>
          <a:lstStyle/>
          <a:p>
            <a:fld id="{69992BC4-4158-4C71-9BF6-4FD07D555F4E}" type="slidenum">
              <a:rPr lang="en-US" smtClean="0"/>
              <a:pPr/>
              <a:t>2</a:t>
            </a:fld>
            <a:endParaRPr lang="en-US"/>
          </a:p>
        </p:txBody>
      </p:sp>
    </p:spTree>
    <p:extLst>
      <p:ext uri="{BB962C8B-B14F-4D97-AF65-F5344CB8AC3E}">
        <p14:creationId xmlns:p14="http://schemas.microsoft.com/office/powerpoint/2010/main" val="452027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首先是实验内容</a:t>
            </a:r>
          </a:p>
        </p:txBody>
      </p:sp>
      <p:sp>
        <p:nvSpPr>
          <p:cNvPr id="4" name="灯片编号占位符 3"/>
          <p:cNvSpPr>
            <a:spLocks noGrp="1"/>
          </p:cNvSpPr>
          <p:nvPr>
            <p:ph type="sldNum" sz="quarter" idx="5"/>
          </p:nvPr>
        </p:nvSpPr>
        <p:spPr/>
        <p:txBody>
          <a:bodyPr/>
          <a:lstStyle/>
          <a:p>
            <a:fld id="{69992BC4-4158-4C71-9BF6-4FD07D555F4E}" type="slidenum">
              <a:rPr lang="en-US" smtClean="0"/>
              <a:pPr/>
              <a:t>3</a:t>
            </a:fld>
            <a:endParaRPr lang="en-US"/>
          </a:p>
        </p:txBody>
      </p:sp>
    </p:spTree>
    <p:extLst>
      <p:ext uri="{BB962C8B-B14F-4D97-AF65-F5344CB8AC3E}">
        <p14:creationId xmlns:p14="http://schemas.microsoft.com/office/powerpoint/2010/main" val="1490562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实验的基本内容就是利用线性感知机对二维样本集进行二分类</a:t>
            </a:r>
            <a:endParaRPr lang="en-US" altLang="zh-CN" dirty="0"/>
          </a:p>
          <a:p>
            <a:endParaRPr lang="en-US" altLang="zh-CN" dirty="0"/>
          </a:p>
          <a:p>
            <a:r>
              <a:rPr lang="zh-CN" altLang="en-US" dirty="0"/>
              <a:t>并且基于实验要求，我们对</a:t>
            </a:r>
            <a:r>
              <a:rPr lang="en-US" altLang="zh-CN" dirty="0"/>
              <a:t>batch size</a:t>
            </a:r>
            <a:r>
              <a:rPr lang="zh-CN" altLang="en-US" dirty="0"/>
              <a:t>、</a:t>
            </a:r>
            <a:r>
              <a:rPr lang="en-US" altLang="zh-CN" dirty="0"/>
              <a:t>learning rate</a:t>
            </a:r>
            <a:r>
              <a:rPr lang="zh-CN" altLang="en-US" dirty="0"/>
              <a:t>、模型鲁棒性进行了进一步讨论</a:t>
            </a:r>
          </a:p>
        </p:txBody>
      </p:sp>
      <p:sp>
        <p:nvSpPr>
          <p:cNvPr id="4" name="灯片编号占位符 3"/>
          <p:cNvSpPr>
            <a:spLocks noGrp="1"/>
          </p:cNvSpPr>
          <p:nvPr>
            <p:ph type="sldNum" sz="quarter" idx="5"/>
          </p:nvPr>
        </p:nvSpPr>
        <p:spPr/>
        <p:txBody>
          <a:bodyPr/>
          <a:lstStyle/>
          <a:p>
            <a:fld id="{69992BC4-4158-4C71-9BF6-4FD07D555F4E}" type="slidenum">
              <a:rPr lang="en-US" smtClean="0"/>
              <a:pPr/>
              <a:t>4</a:t>
            </a:fld>
            <a:endParaRPr lang="en-US"/>
          </a:p>
        </p:txBody>
      </p:sp>
    </p:spTree>
    <p:extLst>
      <p:ext uri="{BB962C8B-B14F-4D97-AF65-F5344CB8AC3E}">
        <p14:creationId xmlns:p14="http://schemas.microsoft.com/office/powerpoint/2010/main" val="4126064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第二部分简单介绍模型训练的理论原理</a:t>
            </a:r>
          </a:p>
        </p:txBody>
      </p:sp>
      <p:sp>
        <p:nvSpPr>
          <p:cNvPr id="4" name="灯片编号占位符 3"/>
          <p:cNvSpPr>
            <a:spLocks noGrp="1"/>
          </p:cNvSpPr>
          <p:nvPr>
            <p:ph type="sldNum" sz="quarter" idx="5"/>
          </p:nvPr>
        </p:nvSpPr>
        <p:spPr/>
        <p:txBody>
          <a:bodyPr/>
          <a:lstStyle/>
          <a:p>
            <a:fld id="{69992BC4-4158-4C71-9BF6-4FD07D555F4E}" type="slidenum">
              <a:rPr lang="en-US" smtClean="0"/>
              <a:pPr/>
              <a:t>5</a:t>
            </a:fld>
            <a:endParaRPr lang="en-US"/>
          </a:p>
        </p:txBody>
      </p:sp>
    </p:spTree>
    <p:extLst>
      <p:ext uri="{BB962C8B-B14F-4D97-AF65-F5344CB8AC3E}">
        <p14:creationId xmlns:p14="http://schemas.microsoft.com/office/powerpoint/2010/main" val="740987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分类模型是实验要求中给出的线性分类方程外加一个非线性映射函数的复合，其中非线性映射时的阈值一开始以为必须是</a:t>
            </a:r>
            <a:r>
              <a:rPr lang="en-US" altLang="zh-CN" dirty="0"/>
              <a:t>0.5</a:t>
            </a:r>
            <a:r>
              <a:rPr lang="zh-CN" altLang="en-US"/>
              <a:t>，后来发现其实都行，具体在后面讨论</a:t>
            </a:r>
            <a:endParaRPr lang="en-US" altLang="zh-CN" dirty="0"/>
          </a:p>
          <a:p>
            <a:endParaRPr lang="en-US" altLang="zh-CN" dirty="0"/>
          </a:p>
          <a:p>
            <a:r>
              <a:rPr lang="zh-CN" altLang="en-US" dirty="0"/>
              <a:t>至于损失函数，我们根据老师</a:t>
            </a:r>
            <a:r>
              <a:rPr lang="en-US" altLang="zh-CN" dirty="0"/>
              <a:t>PPT</a:t>
            </a:r>
            <a:r>
              <a:rPr lang="zh-CN" altLang="en-US" dirty="0"/>
              <a:t>中的更新公式反推出，其使用的是均方差损失函数，注意公式中系数取二分之一是为了计算梯度时抵消指数中的</a:t>
            </a:r>
            <a:r>
              <a:rPr lang="en-US" altLang="zh-CN" dirty="0"/>
              <a:t>2</a:t>
            </a:r>
          </a:p>
          <a:p>
            <a:endParaRPr lang="en-US" altLang="zh-CN" dirty="0"/>
          </a:p>
          <a:p>
            <a:r>
              <a:rPr lang="zh-CN" altLang="en-US" dirty="0"/>
              <a:t>不过，因为是逐样本训练，所以其实代码里没有求和以及取平均这两步</a:t>
            </a:r>
          </a:p>
        </p:txBody>
      </p:sp>
      <p:sp>
        <p:nvSpPr>
          <p:cNvPr id="4" name="灯片编号占位符 3"/>
          <p:cNvSpPr>
            <a:spLocks noGrp="1"/>
          </p:cNvSpPr>
          <p:nvPr>
            <p:ph type="sldNum" sz="quarter" idx="5"/>
          </p:nvPr>
        </p:nvSpPr>
        <p:spPr/>
        <p:txBody>
          <a:bodyPr/>
          <a:lstStyle/>
          <a:p>
            <a:fld id="{69992BC4-4158-4C71-9BF6-4FD07D555F4E}" type="slidenum">
              <a:rPr lang="en-US" smtClean="0"/>
              <a:pPr/>
              <a:t>6</a:t>
            </a:fld>
            <a:endParaRPr lang="en-US"/>
          </a:p>
        </p:txBody>
      </p:sp>
    </p:spTree>
    <p:extLst>
      <p:ext uri="{BB962C8B-B14F-4D97-AF65-F5344CB8AC3E}">
        <p14:creationId xmlns:p14="http://schemas.microsoft.com/office/powerpoint/2010/main" val="3895372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我们按照老师</a:t>
            </a:r>
            <a:r>
              <a:rPr lang="en-US" altLang="zh-CN" dirty="0"/>
              <a:t>PPT</a:t>
            </a:r>
            <a:r>
              <a:rPr lang="zh-CN" altLang="en-US" dirty="0"/>
              <a:t>中指定的最小二乘参数估计法，梯度下降更新参数以达到：</a:t>
            </a:r>
            <a:endParaRPr lang="en-US" altLang="zh-CN" dirty="0"/>
          </a:p>
          <a:p>
            <a:endParaRPr lang="en-US" altLang="zh-CN" b="0" i="0" dirty="0">
              <a:solidFill>
                <a:srgbClr val="40485B"/>
              </a:solidFill>
              <a:effectLst/>
              <a:latin typeface="-apple-system"/>
            </a:endParaRPr>
          </a:p>
          <a:p>
            <a:r>
              <a:rPr lang="zh-CN" altLang="en-US" b="0" i="0" dirty="0">
                <a:solidFill>
                  <a:srgbClr val="40485B"/>
                </a:solidFill>
                <a:effectLst/>
                <a:latin typeface="-apple-system"/>
              </a:rPr>
              <a:t>“所有样本到分类直线上的欧式距离之和最小 “</a:t>
            </a:r>
            <a:endParaRPr lang="en-US" altLang="zh-CN" b="0" i="0" dirty="0">
              <a:solidFill>
                <a:srgbClr val="40485B"/>
              </a:solidFill>
              <a:effectLst/>
              <a:latin typeface="-apple-system"/>
            </a:endParaRPr>
          </a:p>
          <a:p>
            <a:endParaRPr lang="en-US" altLang="zh-CN" b="0" i="0" dirty="0">
              <a:solidFill>
                <a:srgbClr val="40485B"/>
              </a:solidFill>
              <a:effectLst/>
              <a:latin typeface="-apple-system"/>
            </a:endParaRPr>
          </a:p>
          <a:p>
            <a:r>
              <a:rPr lang="zh-CN" altLang="en-US" b="0" i="0" dirty="0">
                <a:solidFill>
                  <a:srgbClr val="40485B"/>
                </a:solidFill>
                <a:effectLst/>
                <a:latin typeface="-apple-system"/>
              </a:rPr>
              <a:t>的目的</a:t>
            </a:r>
            <a:endParaRPr lang="zh-CN" altLang="en-US" dirty="0"/>
          </a:p>
        </p:txBody>
      </p:sp>
      <p:sp>
        <p:nvSpPr>
          <p:cNvPr id="4" name="灯片编号占位符 3"/>
          <p:cNvSpPr>
            <a:spLocks noGrp="1"/>
          </p:cNvSpPr>
          <p:nvPr>
            <p:ph type="sldNum" sz="quarter" idx="5"/>
          </p:nvPr>
        </p:nvSpPr>
        <p:spPr/>
        <p:txBody>
          <a:bodyPr/>
          <a:lstStyle/>
          <a:p>
            <a:fld id="{69992BC4-4158-4C71-9BF6-4FD07D555F4E}" type="slidenum">
              <a:rPr lang="en-US" smtClean="0"/>
              <a:pPr/>
              <a:t>7</a:t>
            </a:fld>
            <a:endParaRPr lang="en-US"/>
          </a:p>
        </p:txBody>
      </p:sp>
    </p:spTree>
    <p:extLst>
      <p:ext uri="{BB962C8B-B14F-4D97-AF65-F5344CB8AC3E}">
        <p14:creationId xmlns:p14="http://schemas.microsoft.com/office/powerpoint/2010/main" val="3104169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下面是具体实验步骤：</a:t>
            </a:r>
          </a:p>
        </p:txBody>
      </p:sp>
      <p:sp>
        <p:nvSpPr>
          <p:cNvPr id="4" name="灯片编号占位符 3"/>
          <p:cNvSpPr>
            <a:spLocks noGrp="1"/>
          </p:cNvSpPr>
          <p:nvPr>
            <p:ph type="sldNum" sz="quarter" idx="5"/>
          </p:nvPr>
        </p:nvSpPr>
        <p:spPr/>
        <p:txBody>
          <a:bodyPr/>
          <a:lstStyle/>
          <a:p>
            <a:fld id="{69992BC4-4158-4C71-9BF6-4FD07D555F4E}" type="slidenum">
              <a:rPr lang="en-US" smtClean="0"/>
              <a:pPr/>
              <a:t>8</a:t>
            </a:fld>
            <a:endParaRPr lang="en-US"/>
          </a:p>
        </p:txBody>
      </p:sp>
    </p:spTree>
    <p:extLst>
      <p:ext uri="{BB962C8B-B14F-4D97-AF65-F5344CB8AC3E}">
        <p14:creationId xmlns:p14="http://schemas.microsoft.com/office/powerpoint/2010/main" val="2865948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其实就是：训练集划分、批量训练过程、测试集验证</a:t>
            </a:r>
            <a:endParaRPr lang="en-US" altLang="zh-CN" dirty="0"/>
          </a:p>
          <a:p>
            <a:endParaRPr lang="en-US" altLang="zh-CN" dirty="0"/>
          </a:p>
          <a:p>
            <a:r>
              <a:rPr lang="zh-CN" altLang="en-US" dirty="0"/>
              <a:t>训练集划分我们先乱序，然后</a:t>
            </a:r>
            <a:r>
              <a:rPr lang="en-US" altLang="zh-CN" dirty="0"/>
              <a:t>9:1</a:t>
            </a:r>
            <a:r>
              <a:rPr lang="zh-CN" altLang="en-US" dirty="0"/>
              <a:t>比例分为训练集、测试集</a:t>
            </a:r>
            <a:endParaRPr lang="en-US" altLang="zh-CN" dirty="0"/>
          </a:p>
          <a:p>
            <a:endParaRPr lang="en-US" altLang="zh-CN" dirty="0"/>
          </a:p>
          <a:p>
            <a:r>
              <a:rPr lang="zh-CN" altLang="en-US" dirty="0"/>
              <a:t>批量训练时使用逐样本更新，也就是 </a:t>
            </a:r>
            <a:r>
              <a:rPr lang="en-US" altLang="zh-CN" dirty="0"/>
              <a:t>batch size = 1</a:t>
            </a:r>
          </a:p>
          <a:p>
            <a:endParaRPr lang="en-US" altLang="zh-CN" dirty="0"/>
          </a:p>
          <a:p>
            <a:r>
              <a:rPr lang="zh-CN" altLang="en-US" dirty="0"/>
              <a:t>最后用测试集验证效果和泛化性</a:t>
            </a:r>
          </a:p>
        </p:txBody>
      </p:sp>
      <p:sp>
        <p:nvSpPr>
          <p:cNvPr id="4" name="灯片编号占位符 3"/>
          <p:cNvSpPr>
            <a:spLocks noGrp="1"/>
          </p:cNvSpPr>
          <p:nvPr>
            <p:ph type="sldNum" sz="quarter" idx="5"/>
          </p:nvPr>
        </p:nvSpPr>
        <p:spPr/>
        <p:txBody>
          <a:bodyPr/>
          <a:lstStyle/>
          <a:p>
            <a:fld id="{69992BC4-4158-4C71-9BF6-4FD07D555F4E}" type="slidenum">
              <a:rPr lang="en-US" smtClean="0"/>
              <a:pPr/>
              <a:t>9</a:t>
            </a:fld>
            <a:endParaRPr lang="en-US"/>
          </a:p>
        </p:txBody>
      </p:sp>
    </p:spTree>
    <p:extLst>
      <p:ext uri="{BB962C8B-B14F-4D97-AF65-F5344CB8AC3E}">
        <p14:creationId xmlns:p14="http://schemas.microsoft.com/office/powerpoint/2010/main" val="23321479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54BDED22-3D79-471A-A2A2-E46B111F5607}" type="datetime1">
              <a:rPr lang="en-US" smtClean="0"/>
              <a:pPr/>
              <a:t>3/23/2022</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r>
              <a:rPr lang="en-US"/>
              <a:t>Huazhong University of Science and Technology</a:t>
            </a:r>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CCAEEAAC-C118-45AB-96AF-B69931CFBF8F}" type="slidenum">
              <a:rPr lang="en-US" smtClean="0"/>
              <a:pPr/>
              <a:t>‹#›</a:t>
            </a:fld>
            <a:endParaRPr lang="en-US"/>
          </a:p>
        </p:txBody>
      </p:sp>
      <p:pic>
        <p:nvPicPr>
          <p:cNvPr id="10242" name="Picture 2" descr="http://one.hust.edu.cn/dcp/uploadfiles/hustResource/hust/xiaohui.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8010" y="6109"/>
            <a:ext cx="1371665" cy="10801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D5EB95-4161-4007-9507-66F0DE41F5A0}" type="datetime1">
              <a:rPr lang="en-US" smtClean="0"/>
              <a:pPr/>
              <a:t>3/23/2022</a:t>
            </a:fld>
            <a:endParaRPr lang="en-US"/>
          </a:p>
        </p:txBody>
      </p:sp>
      <p:sp>
        <p:nvSpPr>
          <p:cNvPr id="5" name="Footer Placeholder 4"/>
          <p:cNvSpPr>
            <a:spLocks noGrp="1"/>
          </p:cNvSpPr>
          <p:nvPr>
            <p:ph type="ftr" sz="quarter" idx="11"/>
          </p:nvPr>
        </p:nvSpPr>
        <p:spPr/>
        <p:txBody>
          <a:bodyPr/>
          <a:lstStyle/>
          <a:p>
            <a:r>
              <a:rPr lang="en-US"/>
              <a:t>Huazhong University of Science and Technology</a:t>
            </a:r>
          </a:p>
        </p:txBody>
      </p:sp>
      <p:sp>
        <p:nvSpPr>
          <p:cNvPr id="6" name="Slide Number Placeholder 5"/>
          <p:cNvSpPr>
            <a:spLocks noGrp="1"/>
          </p:cNvSpPr>
          <p:nvPr>
            <p:ph type="sldNum" sz="quarter" idx="12"/>
          </p:nvPr>
        </p:nvSpPr>
        <p:spPr/>
        <p:txBody>
          <a:bodyPr/>
          <a:lstStyle/>
          <a:p>
            <a:fld id="{CCAEEAAC-C118-45AB-96AF-B69931CFBF8F}" type="slidenum">
              <a:rPr lang="en-US" smtClean="0"/>
              <a:pPr/>
              <a:t>‹#›</a:t>
            </a:fld>
            <a:endParaRPr lang="en-US"/>
          </a:p>
        </p:txBody>
      </p:sp>
    </p:spTree>
  </p:cSld>
  <p:clrMapOvr>
    <a:masterClrMapping/>
  </p:clrMapOvr>
  <p:transition spd="slow">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37600" y="6248403"/>
            <a:ext cx="2946400" cy="365125"/>
          </a:xfrm>
        </p:spPr>
        <p:txBody>
          <a:bodyPr/>
          <a:lstStyle/>
          <a:p>
            <a:fld id="{957E9CA0-F5CA-4223-90B6-7656C5FAEF1D}" type="datetime1">
              <a:rPr lang="en-US" smtClean="0"/>
              <a:pPr/>
              <a:t>3/23/2022</a:t>
            </a:fld>
            <a:endParaRPr lang="en-US"/>
          </a:p>
        </p:txBody>
      </p:sp>
      <p:sp>
        <p:nvSpPr>
          <p:cNvPr id="5" name="Footer Placeholder 4"/>
          <p:cNvSpPr>
            <a:spLocks noGrp="1"/>
          </p:cNvSpPr>
          <p:nvPr>
            <p:ph type="ftr" sz="quarter" idx="11"/>
          </p:nvPr>
        </p:nvSpPr>
        <p:spPr>
          <a:xfrm>
            <a:off x="609602" y="6248208"/>
            <a:ext cx="7431311" cy="365125"/>
          </a:xfrm>
        </p:spPr>
        <p:txBody>
          <a:bodyPr/>
          <a:lstStyle/>
          <a:p>
            <a:r>
              <a:rPr lang="en-US"/>
              <a:t>Huazhong University of Science and Technology</a:t>
            </a:r>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CCAEEAAC-C118-45AB-96AF-B69931CFBF8F}" type="slidenum">
              <a:rPr lang="en-US" smtClean="0"/>
              <a:pPr/>
              <a:t>‹#›</a:t>
            </a:fld>
            <a:endParaRPr lang="en-US"/>
          </a:p>
        </p:txBody>
      </p:sp>
    </p:spTree>
  </p:cSld>
  <p:clrMapOvr>
    <a:masterClrMapping/>
  </p:clrMapOvr>
  <p:transition spd="slow">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lvl1pPr algn="r">
              <a:defRPr/>
            </a:lvl1pPr>
          </a:lstStyle>
          <a:p>
            <a:fld id="{599DD601-59FE-45F6-917F-12EF605EA06A}" type="datetime1">
              <a:rPr lang="en-US" smtClean="0"/>
              <a:pPr/>
              <a:t>3/23/2022</a:t>
            </a:fld>
            <a:endParaRPr lang="en-US" dirty="0"/>
          </a:p>
        </p:txBody>
      </p:sp>
      <p:sp>
        <p:nvSpPr>
          <p:cNvPr id="5" name="Footer Placeholder 4"/>
          <p:cNvSpPr>
            <a:spLocks noGrp="1"/>
          </p:cNvSpPr>
          <p:nvPr>
            <p:ph type="ftr" sz="quarter" idx="11"/>
          </p:nvPr>
        </p:nvSpPr>
        <p:spPr/>
        <p:txBody>
          <a:bodyPr/>
          <a:lstStyle>
            <a:lvl1pPr algn="l">
              <a:defRPr/>
            </a:lvl1pPr>
          </a:lstStyle>
          <a:p>
            <a:r>
              <a:rPr lang="en-US" dirty="0" err="1"/>
              <a:t>Huazhong</a:t>
            </a:r>
            <a:r>
              <a:rPr lang="en-US" dirty="0"/>
              <a:t> University of Science and Technology</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CAEEAAC-C118-45AB-96AF-B69931CFBF8F}" type="slidenum">
              <a:rPr lang="en-US" smtClean="0"/>
              <a:pPr/>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266" name="Picture 2" descr="http://one.hust.edu.cn/dcp/uploadfiles/hustResource/hust/xiaohui.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10114" y="76199"/>
            <a:ext cx="1281886" cy="10094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lang="en-US"/>
              <a:t>Click to edit Master title style</a:t>
            </a:r>
            <a:endParaRPr lang="en-US" dirty="0"/>
          </a:p>
        </p:txBody>
      </p:sp>
      <p:sp>
        <p:nvSpPr>
          <p:cNvPr id="12" name="Date Placeholder 11"/>
          <p:cNvSpPr>
            <a:spLocks noGrp="1"/>
          </p:cNvSpPr>
          <p:nvPr>
            <p:ph type="dt" sz="half" idx="10"/>
          </p:nvPr>
        </p:nvSpPr>
        <p:spPr/>
        <p:txBody>
          <a:bodyPr/>
          <a:lstStyle/>
          <a:p>
            <a:fld id="{B16E5420-E78E-4A2C-BB27-F55A0C51B209}" type="datetime1">
              <a:rPr lang="en-US" smtClean="0"/>
              <a:pPr/>
              <a:t>3/23/2022</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CCAEEAAC-C118-45AB-96AF-B69931CFBF8F}" type="slidenum">
              <a:rPr lang="en-US" smtClean="0"/>
              <a:pPr/>
              <a:t>‹#›</a:t>
            </a:fld>
            <a:endParaRPr lang="en-US"/>
          </a:p>
        </p:txBody>
      </p:sp>
      <p:sp>
        <p:nvSpPr>
          <p:cNvPr id="14" name="Footer Placeholder 13"/>
          <p:cNvSpPr>
            <a:spLocks noGrp="1"/>
          </p:cNvSpPr>
          <p:nvPr>
            <p:ph type="ftr" sz="quarter" idx="12"/>
          </p:nvPr>
        </p:nvSpPr>
        <p:spPr/>
        <p:txBody>
          <a:bodyPr/>
          <a:lstStyle/>
          <a:p>
            <a:r>
              <a:rPr lang="en-US"/>
              <a:t>Huazhong University of Science and Technology</a:t>
            </a:r>
          </a:p>
        </p:txBody>
      </p:sp>
    </p:spTree>
  </p:cSld>
  <p:clrMapOvr>
    <a:masterClrMapping/>
  </p:clrMapOvr>
  <p:transition spd="slow">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6459868"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12A467FA-7BC9-4178-8194-5F33459E1393}" type="datetime1">
              <a:rPr lang="en-US" smtClean="0"/>
              <a:pPr/>
              <a:t>3/23/2022</a:t>
            </a:fld>
            <a:endParaRPr lang="en-US"/>
          </a:p>
        </p:txBody>
      </p:sp>
      <p:sp>
        <p:nvSpPr>
          <p:cNvPr id="10" name="Slide Number Placeholder 9"/>
          <p:cNvSpPr>
            <a:spLocks noGrp="1"/>
          </p:cNvSpPr>
          <p:nvPr>
            <p:ph type="sldNum" sz="quarter" idx="16"/>
          </p:nvPr>
        </p:nvSpPr>
        <p:spPr/>
        <p:txBody>
          <a:bodyPr rtlCol="0"/>
          <a:lstStyle/>
          <a:p>
            <a:fld id="{CCAEEAAC-C118-45AB-96AF-B69931CFBF8F}" type="slidenum">
              <a:rPr lang="en-US" smtClean="0"/>
              <a:pPr/>
              <a:t>‹#›</a:t>
            </a:fld>
            <a:endParaRPr lang="en-US"/>
          </a:p>
        </p:txBody>
      </p:sp>
      <p:sp>
        <p:nvSpPr>
          <p:cNvPr id="12" name="Footer Placeholder 11"/>
          <p:cNvSpPr>
            <a:spLocks noGrp="1"/>
          </p:cNvSpPr>
          <p:nvPr>
            <p:ph type="ftr" sz="quarter" idx="17"/>
          </p:nvPr>
        </p:nvSpPr>
        <p:spPr/>
        <p:txBody>
          <a:bodyPr rtlCol="0"/>
          <a:lstStyle/>
          <a:p>
            <a:r>
              <a:rPr lang="en-US"/>
              <a:t>Huazhong University of Science and Technology</a:t>
            </a:r>
          </a:p>
        </p:txBody>
      </p:sp>
    </p:spTree>
  </p:cSld>
  <p:clrMapOvr>
    <a:masterClrMapping/>
  </p:clrMapOvr>
  <p:transition spd="slow">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812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4"/>
          </p:nvPr>
        </p:nvSpPr>
        <p:spPr>
          <a:xfrm>
            <a:off x="6400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0ED77EFC-E1EE-4A91-81FC-84982B2111F3}" type="datetime1">
              <a:rPr lang="en-US" smtClean="0"/>
              <a:pPr/>
              <a:t>3/23/2022</a:t>
            </a:fld>
            <a:endParaRPr lang="en-US"/>
          </a:p>
        </p:txBody>
      </p:sp>
      <p:sp>
        <p:nvSpPr>
          <p:cNvPr id="12" name="Slide Number Placeholder 11"/>
          <p:cNvSpPr>
            <a:spLocks noGrp="1"/>
          </p:cNvSpPr>
          <p:nvPr>
            <p:ph type="sldNum" sz="quarter" idx="16"/>
          </p:nvPr>
        </p:nvSpPr>
        <p:spPr/>
        <p:txBody>
          <a:bodyPr rtlCol="0"/>
          <a:lstStyle/>
          <a:p>
            <a:fld id="{CCAEEAAC-C118-45AB-96AF-B69931CFBF8F}"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a:t>Huazhong University of Science and Technology</a:t>
            </a:r>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Tree>
  </p:cSld>
  <p:clrMapOvr>
    <a:masterClrMapping/>
  </p:clrMapOvr>
  <p:transition spd="slow">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E9CBC2-E312-4D32-888E-FFE34BB61F07}" type="datetime1">
              <a:rPr lang="en-US" smtClean="0"/>
              <a:pPr/>
              <a:t>3/23/2022</a:t>
            </a:fld>
            <a:endParaRPr lang="en-US"/>
          </a:p>
        </p:txBody>
      </p:sp>
      <p:sp>
        <p:nvSpPr>
          <p:cNvPr id="4" name="Footer Placeholder 3"/>
          <p:cNvSpPr>
            <a:spLocks noGrp="1"/>
          </p:cNvSpPr>
          <p:nvPr>
            <p:ph type="ftr" sz="quarter" idx="11"/>
          </p:nvPr>
        </p:nvSpPr>
        <p:spPr/>
        <p:txBody>
          <a:bodyPr/>
          <a:lstStyle/>
          <a:p>
            <a:r>
              <a:rPr lang="en-US"/>
              <a:t>Huazhong University of Science and Technology</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CCAEEAAC-C118-45AB-96AF-B69931CFBF8F}" type="slidenum">
              <a:rPr lang="en-US" smtClean="0"/>
              <a:pPr/>
              <a:t>‹#›</a:t>
            </a:fld>
            <a:endParaRPr lang="en-US"/>
          </a:p>
        </p:txBody>
      </p:sp>
    </p:spTree>
  </p:cSld>
  <p:clrMapOvr>
    <a:masterClrMapping/>
  </p:clrMapOvr>
  <p:transition spd="slow">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F96DC-6D9F-4CEA-82EA-F102837AEED9}" type="datetime1">
              <a:rPr lang="en-US" smtClean="0"/>
              <a:pPr/>
              <a:t>3/23/2022</a:t>
            </a:fld>
            <a:endParaRPr lang="en-US"/>
          </a:p>
        </p:txBody>
      </p:sp>
      <p:sp>
        <p:nvSpPr>
          <p:cNvPr id="3" name="Footer Placeholder 2"/>
          <p:cNvSpPr>
            <a:spLocks noGrp="1"/>
          </p:cNvSpPr>
          <p:nvPr>
            <p:ph type="ftr" sz="quarter" idx="11"/>
          </p:nvPr>
        </p:nvSpPr>
        <p:spPr/>
        <p:txBody>
          <a:bodyPr/>
          <a:lstStyle/>
          <a:p>
            <a:r>
              <a:rPr lang="en-US"/>
              <a:t>Huazhong University of Science and Technology</a:t>
            </a:r>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CCAEEAAC-C118-45AB-96AF-B69931CFBF8F}" type="slidenum">
              <a:rPr lang="en-US" smtClean="0"/>
              <a:pPr/>
              <a:t>‹#›</a:t>
            </a:fld>
            <a:endParaRPr lang="en-US"/>
          </a:p>
        </p:txBody>
      </p:sp>
    </p:spTree>
  </p:cSld>
  <p:clrMapOvr>
    <a:masterClrMapping/>
  </p:clrMapOvr>
  <p:transition spd="slow">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EA13518B-1986-4B16-946E-025CDBC14F7B}" type="datetime1">
              <a:rPr lang="en-US" smtClean="0"/>
              <a:pPr/>
              <a:t>3/23/2022</a:t>
            </a:fld>
            <a:endParaRPr lang="en-US"/>
          </a:p>
        </p:txBody>
      </p:sp>
      <p:sp>
        <p:nvSpPr>
          <p:cNvPr id="6" name="Footer Placeholder 5"/>
          <p:cNvSpPr>
            <a:spLocks noGrp="1"/>
          </p:cNvSpPr>
          <p:nvPr>
            <p:ph type="ftr" sz="quarter" idx="11"/>
          </p:nvPr>
        </p:nvSpPr>
        <p:spPr/>
        <p:txBody>
          <a:bodyPr/>
          <a:lstStyle/>
          <a:p>
            <a:r>
              <a:rPr lang="en-US"/>
              <a:t>Huazhong University of Science and Technology</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CCAEEAAC-C118-45AB-96AF-B69931CFBF8F}" type="slidenum">
              <a:rPr lang="en-US" smtClean="0"/>
              <a:pPr/>
              <a:t>‹#›</a:t>
            </a:fld>
            <a:endParaRPr lang="en-US"/>
          </a:p>
        </p:txBody>
      </p:sp>
      <p:sp>
        <p:nvSpPr>
          <p:cNvPr id="9" name="Content Placeholder 8"/>
          <p:cNvSpPr>
            <a:spLocks noGrp="1"/>
          </p:cNvSpPr>
          <p:nvPr>
            <p:ph sz="quarter" idx="1"/>
          </p:nvPr>
        </p:nvSpPr>
        <p:spPr>
          <a:xfrm>
            <a:off x="3149600" y="1752600"/>
            <a:ext cx="8534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sm_pencil.png"/>
          <p:cNvPicPr>
            <a:picLocks noChangeAspect="1"/>
          </p:cNvPicPr>
          <p:nvPr/>
        </p:nvPicPr>
        <p:blipFill>
          <a:blip r:embed="rId2" cstate="print"/>
          <a:stretch>
            <a:fillRect/>
          </a:stretch>
        </p:blipFill>
        <p:spPr>
          <a:xfrm>
            <a:off x="816865" y="1755649"/>
            <a:ext cx="2153743" cy="2145615"/>
          </a:xfrm>
          <a:prstGeom prst="rect">
            <a:avLst/>
          </a:prstGeom>
          <a:ln w="50800" cap="sq" cmpd="dbl">
            <a:solidFill>
              <a:schemeClr val="accent2"/>
            </a:solidFill>
            <a:miter lim="800000"/>
          </a:ln>
        </p:spPr>
      </p:pic>
    </p:spTree>
  </p:cSld>
  <p:clrMapOvr>
    <a:masterClrMapping/>
  </p:clrMapOvr>
  <p:transition spd="slow">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lang="en-US"/>
              <a:t>Click to edit Master title style</a:t>
            </a:r>
            <a:endParaRPr lang="en-US" dirty="0"/>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12" name="Date Placeholder 11"/>
          <p:cNvSpPr>
            <a:spLocks noGrp="1"/>
          </p:cNvSpPr>
          <p:nvPr>
            <p:ph type="dt" sz="half" idx="10"/>
          </p:nvPr>
        </p:nvSpPr>
        <p:spPr>
          <a:xfrm>
            <a:off x="8331200" y="6248401"/>
            <a:ext cx="3556000" cy="365125"/>
          </a:xfrm>
        </p:spPr>
        <p:txBody>
          <a:bodyPr rtlCol="0"/>
          <a:lstStyle/>
          <a:p>
            <a:fld id="{9CB77A4C-1DB1-4DB0-927C-CAFF30FE7B5C}" type="datetime1">
              <a:rPr lang="en-US" smtClean="0"/>
              <a:pPr/>
              <a:t>3/23/2022</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CCAEEAAC-C118-45AB-96AF-B69931CFBF8F}" type="slidenum">
              <a:rPr lang="en-US" smtClean="0"/>
              <a:pPr/>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r>
              <a:rPr lang="en-US"/>
              <a:t>Huazhong University of Science and Technology</a:t>
            </a:r>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lang="en-US"/>
              <a:t>Click icon to add picture</a:t>
            </a:r>
            <a:endParaRPr lang="en-US" dirty="0"/>
          </a:p>
        </p:txBody>
      </p:sp>
    </p:spTree>
  </p:cSld>
  <p:clrMapOvr>
    <a:masterClrMapping/>
  </p:clrMapOvr>
  <p:transition spd="slow">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lang="en-US"/>
              <a:t>Click to edit Master title style</a:t>
            </a:r>
            <a:endParaRPr lang="en-US" dirty="0"/>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a:defRPr sz="1400">
                <a:solidFill>
                  <a:schemeClr val="tx2"/>
                </a:solidFill>
              </a:defRPr>
            </a:lvl1pPr>
          </a:lstStyle>
          <a:p>
            <a:fld id="{A423ECB9-EE75-4DC2-8576-0410072A5ECA}" type="datetime1">
              <a:rPr lang="en-US" smtClean="0"/>
              <a:pPr/>
              <a:t>3/23/2022</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a:defRPr sz="1400">
                <a:solidFill>
                  <a:schemeClr val="tx2"/>
                </a:solidFill>
              </a:defRPr>
            </a:lvl1pPr>
          </a:lstStyle>
          <a:p>
            <a:r>
              <a:rPr lang="en-US"/>
              <a:t>Huazhong University of Science and Technology</a:t>
            </a:r>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a:defRPr sz="1400" b="1">
                <a:solidFill>
                  <a:srgbClr val="FFFFFF"/>
                </a:solidFill>
              </a:defRPr>
            </a:lvl1pPr>
          </a:lstStyle>
          <a:p>
            <a:fld id="{CCAEEAAC-C118-45AB-96AF-B69931CFBF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cut/>
  </p:transition>
  <p:hf hd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gif"/></Relationships>
</file>

<file path=ppt/slides/_rels/slide16.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71562" y="1871102"/>
            <a:ext cx="8641124" cy="852210"/>
          </a:xfrm>
        </p:spPr>
        <p:txBody>
          <a:bodyPr>
            <a:normAutofit/>
          </a:bodyPr>
          <a:lstStyle/>
          <a:p>
            <a:pPr algn="ctr"/>
            <a:r>
              <a:rPr lang="en-US" cap="none" dirty="0"/>
              <a:t>Machine learning - Linear Model</a:t>
            </a:r>
          </a:p>
        </p:txBody>
      </p:sp>
      <p:sp>
        <p:nvSpPr>
          <p:cNvPr id="4" name="Subtitle 3"/>
          <p:cNvSpPr>
            <a:spLocks noGrp="1"/>
          </p:cNvSpPr>
          <p:nvPr>
            <p:ph type="subTitle" idx="1"/>
          </p:nvPr>
        </p:nvSpPr>
        <p:spPr/>
        <p:txBody>
          <a:bodyPr/>
          <a:lstStyle/>
          <a:p>
            <a:endParaRPr lang="en-US" dirty="0"/>
          </a:p>
        </p:txBody>
      </p:sp>
      <p:sp>
        <p:nvSpPr>
          <p:cNvPr id="7" name="Title 1"/>
          <p:cNvSpPr txBox="1">
            <a:spLocks/>
          </p:cNvSpPr>
          <p:nvPr/>
        </p:nvSpPr>
        <p:spPr>
          <a:xfrm>
            <a:off x="2576172" y="3645370"/>
            <a:ext cx="8153400" cy="1800675"/>
          </a:xfrm>
          <a:prstGeom prst="rect">
            <a:avLst/>
          </a:prstGeom>
        </p:spPr>
        <p:txBody>
          <a:bodyPr vert="horz" anchor="b">
            <a:noAutofit/>
          </a:bodyPr>
          <a:lstStyle>
            <a:lvl1pPr algn="l" rtl="0" eaLnBrk="1" latinLnBrk="0" hangingPunct="1">
              <a:spcBef>
                <a:spcPct val="0"/>
              </a:spcBef>
              <a:buNone/>
              <a:defRPr sz="4400" kern="1200" cap="all" baseline="0">
                <a:solidFill>
                  <a:schemeClr val="tx2"/>
                </a:solidFill>
                <a:latin typeface="+mj-lt"/>
                <a:ea typeface="+mj-ea"/>
                <a:cs typeface="+mj-cs"/>
              </a:defRPr>
            </a:lvl1pPr>
          </a:lstStyle>
          <a:p>
            <a:pPr algn="ctr">
              <a:lnSpc>
                <a:spcPct val="150000"/>
              </a:lnSpc>
            </a:pPr>
            <a:endParaRPr lang="en-US" altLang="zh-CN" sz="1800" cap="none" dirty="0">
              <a:solidFill>
                <a:schemeClr val="tx1"/>
              </a:solidFill>
              <a:ea typeface="微软雅黑" panose="020B0503020204020204" pitchFamily="34" charset="-122"/>
            </a:endParaRPr>
          </a:p>
          <a:p>
            <a:pPr algn="ctr">
              <a:lnSpc>
                <a:spcPct val="150000"/>
              </a:lnSpc>
            </a:pPr>
            <a:endParaRPr lang="en-US" altLang="zh-CN" sz="1800" cap="none" dirty="0">
              <a:solidFill>
                <a:schemeClr val="tx1"/>
              </a:solidFill>
              <a:ea typeface="微软雅黑" panose="020B0503020204020204" pitchFamily="34" charset="-122"/>
            </a:endParaRPr>
          </a:p>
          <a:p>
            <a:pPr algn="ctr">
              <a:lnSpc>
                <a:spcPct val="150000"/>
              </a:lnSpc>
            </a:pPr>
            <a:endParaRPr lang="en-US" altLang="zh-CN" sz="1800" cap="none" dirty="0">
              <a:solidFill>
                <a:schemeClr val="tx1"/>
              </a:solidFill>
              <a:ea typeface="微软雅黑" panose="020B0503020204020204" pitchFamily="34" charset="-122"/>
            </a:endParaRPr>
          </a:p>
          <a:p>
            <a:pPr algn="ctr">
              <a:lnSpc>
                <a:spcPct val="150000"/>
              </a:lnSpc>
            </a:pPr>
            <a:endParaRPr lang="en-US" altLang="zh-CN" sz="1800" cap="none" dirty="0">
              <a:solidFill>
                <a:schemeClr val="tx1"/>
              </a:solidFill>
              <a:ea typeface="微软雅黑" panose="020B0503020204020204" pitchFamily="34" charset="-122"/>
            </a:endParaRPr>
          </a:p>
          <a:p>
            <a:pPr algn="ctr">
              <a:lnSpc>
                <a:spcPct val="150000"/>
              </a:lnSpc>
            </a:pPr>
            <a:endParaRPr lang="en-US" altLang="zh-CN" sz="1800" cap="none" dirty="0">
              <a:solidFill>
                <a:schemeClr val="tx1"/>
              </a:solidFill>
              <a:ea typeface="微软雅黑" panose="020B0503020204020204" pitchFamily="34" charset="-122"/>
            </a:endParaRPr>
          </a:p>
          <a:p>
            <a:pPr algn="ctr">
              <a:lnSpc>
                <a:spcPct val="150000"/>
              </a:lnSpc>
            </a:pPr>
            <a:endParaRPr lang="en-US" altLang="zh-CN" sz="1800" cap="none" dirty="0">
              <a:solidFill>
                <a:schemeClr val="tx1"/>
              </a:solidFill>
              <a:ea typeface="微软雅黑" panose="020B0503020204020204" pitchFamily="34" charset="-122"/>
            </a:endParaRPr>
          </a:p>
          <a:p>
            <a:pPr algn="ctr">
              <a:lnSpc>
                <a:spcPct val="150000"/>
              </a:lnSpc>
            </a:pPr>
            <a:endParaRPr lang="en-US" altLang="zh-CN" sz="1800" cap="none" dirty="0">
              <a:solidFill>
                <a:schemeClr val="tx1"/>
              </a:solidFill>
              <a:ea typeface="微软雅黑" panose="020B0503020204020204" pitchFamily="34" charset="-122"/>
            </a:endParaRPr>
          </a:p>
          <a:p>
            <a:pPr algn="ctr">
              <a:lnSpc>
                <a:spcPct val="150000"/>
              </a:lnSpc>
            </a:pPr>
            <a:endParaRPr lang="en-US" altLang="zh-CN" sz="1800" cap="none" dirty="0">
              <a:solidFill>
                <a:schemeClr val="tx1"/>
              </a:solidFill>
              <a:ea typeface="微软雅黑" panose="020B0503020204020204" pitchFamily="34" charset="-122"/>
            </a:endParaRPr>
          </a:p>
          <a:p>
            <a:pPr algn="ctr">
              <a:lnSpc>
                <a:spcPct val="150000"/>
              </a:lnSpc>
            </a:pPr>
            <a:endParaRPr lang="en-US" altLang="zh-CN" sz="1800" cap="none" dirty="0">
              <a:solidFill>
                <a:schemeClr val="tx1"/>
              </a:solidFill>
              <a:ea typeface="微软雅黑" panose="020B0503020204020204" pitchFamily="34" charset="-122"/>
            </a:endParaRPr>
          </a:p>
          <a:p>
            <a:pPr algn="ctr">
              <a:lnSpc>
                <a:spcPct val="150000"/>
              </a:lnSpc>
            </a:pPr>
            <a:r>
              <a:rPr lang="zh-CN" altLang="en-US" sz="1800" cap="none" dirty="0">
                <a:solidFill>
                  <a:schemeClr val="tx1"/>
                </a:solidFill>
                <a:ea typeface="微软雅黑" panose="020B0503020204020204" pitchFamily="34" charset="-122"/>
              </a:rPr>
              <a:t>指导老师：王兴刚</a:t>
            </a:r>
            <a:endParaRPr lang="en-US" altLang="zh-CN" sz="1800" cap="none" dirty="0">
              <a:solidFill>
                <a:schemeClr val="tx1"/>
              </a:solidFill>
              <a:ea typeface="微软雅黑" panose="020B0503020204020204" pitchFamily="34" charset="-122"/>
            </a:endParaRPr>
          </a:p>
          <a:p>
            <a:pPr algn="ctr">
              <a:lnSpc>
                <a:spcPct val="150000"/>
              </a:lnSpc>
            </a:pPr>
            <a:r>
              <a:rPr lang="zh-CN" altLang="en-US" sz="1800" cap="none" dirty="0">
                <a:solidFill>
                  <a:schemeClr val="tx1"/>
                </a:solidFill>
                <a:ea typeface="微软雅黑" panose="020B0503020204020204" pitchFamily="34" charset="-122"/>
              </a:rPr>
              <a:t>组员：李瑞堃、董浣羽、李可、胡玉洁</a:t>
            </a:r>
          </a:p>
          <a:p>
            <a:pPr algn="ctr"/>
            <a:endParaRPr lang="en-US" altLang="zh-CN" sz="1800" cap="none" dirty="0">
              <a:solidFill>
                <a:schemeClr val="tx1"/>
              </a:solidFill>
              <a:ea typeface="微软雅黑" panose="020B0503020204020204" pitchFamily="34" charset="-122"/>
            </a:endParaRPr>
          </a:p>
          <a:p>
            <a:pPr algn="ctr"/>
            <a:r>
              <a:rPr lang="zh-CN" altLang="en-US" sz="1800" cap="none" dirty="0">
                <a:solidFill>
                  <a:schemeClr val="tx1"/>
                </a:solidFill>
                <a:ea typeface="微软雅黑" panose="020B0503020204020204" pitchFamily="34" charset="-122"/>
              </a:rPr>
              <a:t>日期：</a:t>
            </a:r>
            <a:r>
              <a:rPr lang="en-US" altLang="zh-CN" sz="1800" cap="none" dirty="0">
                <a:solidFill>
                  <a:schemeClr val="tx1"/>
                </a:solidFill>
                <a:ea typeface="微软雅黑" panose="020B0503020204020204" pitchFamily="34" charset="-122"/>
              </a:rPr>
              <a:t>2022.3.23</a:t>
            </a:r>
            <a:endParaRPr lang="en-US" sz="1800" cap="none" dirty="0">
              <a:solidFill>
                <a:schemeClr val="tx1"/>
              </a:solidFill>
              <a:ea typeface="微软雅黑" panose="020B0503020204020204" pitchFamily="34" charset="-122"/>
            </a:endParaRPr>
          </a:p>
        </p:txBody>
      </p:sp>
      <p:sp>
        <p:nvSpPr>
          <p:cNvPr id="3" name="Footer Placeholder 2"/>
          <p:cNvSpPr>
            <a:spLocks noGrp="1"/>
          </p:cNvSpPr>
          <p:nvPr>
            <p:ph type="ftr" sz="quarter" idx="11"/>
          </p:nvPr>
        </p:nvSpPr>
        <p:spPr/>
        <p:txBody>
          <a:bodyPr/>
          <a:lstStyle/>
          <a:p>
            <a:r>
              <a:rPr lang="en-US"/>
              <a:t>Huazhong University of Science and Technology</a:t>
            </a:r>
          </a:p>
        </p:txBody>
      </p:sp>
      <p:sp>
        <p:nvSpPr>
          <p:cNvPr id="8" name="Slide Number Placeholder 7"/>
          <p:cNvSpPr>
            <a:spLocks noGrp="1"/>
          </p:cNvSpPr>
          <p:nvPr>
            <p:ph type="sldNum" sz="quarter" idx="12"/>
          </p:nvPr>
        </p:nvSpPr>
        <p:spPr/>
        <p:txBody>
          <a:bodyPr/>
          <a:lstStyle/>
          <a:p>
            <a:fld id="{CCAEEAAC-C118-45AB-96AF-B69931CFBF8F}" type="slidenum">
              <a:rPr lang="en-US" smtClean="0"/>
              <a:pPr/>
              <a:t>1</a:t>
            </a:fld>
            <a:endParaRPr lang="en-US"/>
          </a:p>
        </p:txBody>
      </p:sp>
      <p:sp>
        <p:nvSpPr>
          <p:cNvPr id="9" name="Title 1"/>
          <p:cNvSpPr txBox="1">
            <a:spLocks/>
          </p:cNvSpPr>
          <p:nvPr/>
        </p:nvSpPr>
        <p:spPr>
          <a:xfrm>
            <a:off x="1717831" y="2680103"/>
            <a:ext cx="8641124" cy="1632213"/>
          </a:xfrm>
          <a:prstGeom prst="rect">
            <a:avLst/>
          </a:prstGeom>
        </p:spPr>
        <p:txBody>
          <a:bodyPr vert="horz" anchor="b">
            <a:normAutofit/>
          </a:bodyPr>
          <a:lstStyle>
            <a:lvl1pPr algn="l" rtl="0" eaLnBrk="1" latinLnBrk="0" hangingPunct="1">
              <a:spcBef>
                <a:spcPct val="0"/>
              </a:spcBef>
              <a:buNone/>
              <a:defRPr sz="4400" kern="1200" cap="all" baseline="0">
                <a:solidFill>
                  <a:schemeClr val="tx2"/>
                </a:solidFill>
                <a:latin typeface="+mj-lt"/>
                <a:ea typeface="+mj-ea"/>
                <a:cs typeface="+mj-cs"/>
              </a:defRPr>
            </a:lvl1pPr>
          </a:lstStyle>
          <a:p>
            <a:pPr algn="ctr"/>
            <a:endParaRPr lang="en-US" sz="3200" cap="none" dirty="0">
              <a:solidFill>
                <a:schemeClr val="accent5"/>
              </a:solidFill>
            </a:endParaRPr>
          </a:p>
        </p:txBody>
      </p:sp>
      <p:pic>
        <p:nvPicPr>
          <p:cNvPr id="1026" name="Picture 2" descr="This curious machine is learning machine learning, unsupervis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1940" y="1719979"/>
            <a:ext cx="1834399" cy="18344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9583306F-2AE0-47E1-9CFC-ABAEB708FCC1}"/>
              </a:ext>
            </a:extLst>
          </p:cNvPr>
          <p:cNvSpPr txBox="1">
            <a:spLocks/>
          </p:cNvSpPr>
          <p:nvPr/>
        </p:nvSpPr>
        <p:spPr>
          <a:xfrm>
            <a:off x="2332310" y="2634127"/>
            <a:ext cx="8641124" cy="852210"/>
          </a:xfrm>
          <a:prstGeom prst="rect">
            <a:avLst/>
          </a:prstGeom>
        </p:spPr>
        <p:txBody>
          <a:bodyPr vert="horz" anchor="b">
            <a:normAutofit/>
          </a:bodyPr>
          <a:lstStyle>
            <a:lvl1pPr algn="l" rtl="0" eaLnBrk="1" latinLnBrk="0" hangingPunct="1">
              <a:spcBef>
                <a:spcPct val="0"/>
              </a:spcBef>
              <a:buNone/>
              <a:defRPr sz="4400" kern="1200" cap="all" baseline="0">
                <a:solidFill>
                  <a:schemeClr val="tx2"/>
                </a:solidFill>
                <a:latin typeface="+mj-lt"/>
                <a:ea typeface="+mj-ea"/>
                <a:cs typeface="+mj-cs"/>
              </a:defRPr>
            </a:lvl1pPr>
          </a:lstStyle>
          <a:p>
            <a:pPr algn="ctr"/>
            <a:r>
              <a:rPr lang="zh-CN" altLang="en-US" sz="3600" cap="none" dirty="0"/>
              <a:t>课设汇报</a:t>
            </a:r>
            <a:endParaRPr lang="en-US" sz="3600" cap="none"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10</a:t>
            </a:fld>
            <a:endParaRPr lang="en-US"/>
          </a:p>
        </p:txBody>
      </p:sp>
      <p:sp>
        <p:nvSpPr>
          <p:cNvPr id="6" name="标题 1"/>
          <p:cNvSpPr txBox="1">
            <a:spLocks/>
          </p:cNvSpPr>
          <p:nvPr/>
        </p:nvSpPr>
        <p:spPr>
          <a:xfrm>
            <a:off x="812801" y="3044950"/>
            <a:ext cx="10871200" cy="990600"/>
          </a:xfrm>
          <a:prstGeom prst="rect">
            <a:avLst/>
          </a:prstGeom>
        </p:spPr>
        <p:txBody>
          <a:bodyPr vert="horz" anchor="ctr">
            <a:normAutofit/>
          </a:bodyPr>
          <a:lstStyle>
            <a:lvl1pPr algn="l" rtl="0" eaLnBrk="1" latinLnBrk="0" hangingPunct="1">
              <a:spcBef>
                <a:spcPct val="0"/>
              </a:spcBef>
              <a:buNone/>
              <a:defRPr sz="4400" kern="1200">
                <a:solidFill>
                  <a:schemeClr val="tx2"/>
                </a:solidFill>
                <a:latin typeface="+mj-lt"/>
                <a:ea typeface="+mj-ea"/>
                <a:cs typeface="+mj-cs"/>
              </a:defRPr>
            </a:lvl1pPr>
          </a:lstStyle>
          <a:p>
            <a:r>
              <a:rPr lang="zh-CN" altLang="en-US" dirty="0">
                <a:ea typeface="微软雅黑" panose="020B0503020204020204" pitchFamily="34" charset="-122"/>
              </a:rPr>
              <a:t>四、结果分析</a:t>
            </a:r>
          </a:p>
        </p:txBody>
      </p:sp>
    </p:spTree>
    <p:extLst>
      <p:ext uri="{BB962C8B-B14F-4D97-AF65-F5344CB8AC3E}">
        <p14:creationId xmlns:p14="http://schemas.microsoft.com/office/powerpoint/2010/main" val="2091839813"/>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895B62-57F6-4C97-A0C6-674884E09E3C}"/>
              </a:ext>
            </a:extLst>
          </p:cNvPr>
          <p:cNvSpPr>
            <a:spLocks noGrp="1"/>
          </p:cNvSpPr>
          <p:nvPr>
            <p:ph type="title"/>
          </p:nvPr>
        </p:nvSpPr>
        <p:spPr/>
        <p:txBody>
          <a:bodyPr/>
          <a:lstStyle/>
          <a:p>
            <a:r>
              <a:rPr lang="zh-CN" altLang="en-US" dirty="0"/>
              <a:t>结果分析</a:t>
            </a:r>
          </a:p>
        </p:txBody>
      </p:sp>
      <p:sp>
        <p:nvSpPr>
          <p:cNvPr id="3" name="页脚占位符 2">
            <a:extLst>
              <a:ext uri="{FF2B5EF4-FFF2-40B4-BE49-F238E27FC236}">
                <a16:creationId xmlns:a16="http://schemas.microsoft.com/office/drawing/2014/main" id="{7D0208BD-3112-4A5F-ACA1-AD2FB9B1FF7F}"/>
              </a:ext>
            </a:extLst>
          </p:cNvPr>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a:extLst>
              <a:ext uri="{FF2B5EF4-FFF2-40B4-BE49-F238E27FC236}">
                <a16:creationId xmlns:a16="http://schemas.microsoft.com/office/drawing/2014/main" id="{C007F5AA-9718-4ACE-8A68-DA20387CF3EF}"/>
              </a:ext>
            </a:extLst>
          </p:cNvPr>
          <p:cNvSpPr>
            <a:spLocks noGrp="1"/>
          </p:cNvSpPr>
          <p:nvPr>
            <p:ph type="sldNum" sz="quarter" idx="12"/>
          </p:nvPr>
        </p:nvSpPr>
        <p:spPr/>
        <p:txBody>
          <a:bodyPr>
            <a:normAutofit fontScale="85000" lnSpcReduction="20000"/>
          </a:bodyPr>
          <a:lstStyle/>
          <a:p>
            <a:fld id="{CCAEEAAC-C118-45AB-96AF-B69931CFBF8F}" type="slidenum">
              <a:rPr lang="en-US" smtClean="0"/>
              <a:pPr/>
              <a:t>11</a:t>
            </a:fld>
            <a:endParaRPr lang="en-US"/>
          </a:p>
        </p:txBody>
      </p:sp>
      <p:sp>
        <p:nvSpPr>
          <p:cNvPr id="5" name="内容占位符 4">
            <a:extLst>
              <a:ext uri="{FF2B5EF4-FFF2-40B4-BE49-F238E27FC236}">
                <a16:creationId xmlns:a16="http://schemas.microsoft.com/office/drawing/2014/main" id="{F3C2BBD3-F4ED-4322-A732-BB8B8E849129}"/>
              </a:ext>
            </a:extLst>
          </p:cNvPr>
          <p:cNvSpPr>
            <a:spLocks noGrp="1"/>
          </p:cNvSpPr>
          <p:nvPr>
            <p:ph sz="quarter" idx="1"/>
          </p:nvPr>
        </p:nvSpPr>
        <p:spPr/>
        <p:txBody>
          <a:bodyPr/>
          <a:lstStyle/>
          <a:p>
            <a:r>
              <a:rPr lang="zh-CN" altLang="en-US" dirty="0"/>
              <a:t>训练过程可视化</a:t>
            </a:r>
            <a:endParaRPr lang="en-US" altLang="zh-CN" dirty="0"/>
          </a:p>
          <a:p>
            <a:pPr marL="0" indent="0">
              <a:buNone/>
            </a:pPr>
            <a:endParaRPr lang="zh-CN" altLang="en-US" dirty="0"/>
          </a:p>
        </p:txBody>
      </p:sp>
      <p:pic>
        <p:nvPicPr>
          <p:cNvPr id="6" name="图片 5">
            <a:extLst>
              <a:ext uri="{FF2B5EF4-FFF2-40B4-BE49-F238E27FC236}">
                <a16:creationId xmlns:a16="http://schemas.microsoft.com/office/drawing/2014/main" id="{FD03D1FA-E257-42EF-894B-5DEA2C889C2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62005" y="2256437"/>
            <a:ext cx="5380774" cy="3991770"/>
          </a:xfrm>
          <a:prstGeom prst="rect">
            <a:avLst/>
          </a:prstGeom>
          <a:noFill/>
          <a:ln>
            <a:noFill/>
          </a:ln>
        </p:spPr>
      </p:pic>
      <p:sp>
        <p:nvSpPr>
          <p:cNvPr id="7" name="文本框 6">
            <a:extLst>
              <a:ext uri="{FF2B5EF4-FFF2-40B4-BE49-F238E27FC236}">
                <a16:creationId xmlns:a16="http://schemas.microsoft.com/office/drawing/2014/main" id="{97B9C879-F931-4BD4-A356-9185F3B830A0}"/>
              </a:ext>
            </a:extLst>
          </p:cNvPr>
          <p:cNvSpPr txBox="1"/>
          <p:nvPr/>
        </p:nvSpPr>
        <p:spPr>
          <a:xfrm>
            <a:off x="10013310" y="2200040"/>
            <a:ext cx="1544012" cy="954107"/>
          </a:xfrm>
          <a:prstGeom prst="rect">
            <a:avLst/>
          </a:prstGeom>
          <a:noFill/>
        </p:spPr>
        <p:txBody>
          <a:bodyPr wrap="none" rtlCol="0">
            <a:spAutoFit/>
          </a:bodyPr>
          <a:lstStyle/>
          <a:p>
            <a:r>
              <a:rPr lang="en-US" altLang="zh-CN" sz="2800" dirty="0"/>
              <a:t>P</a:t>
            </a:r>
            <a:r>
              <a:rPr lang="zh-CN" altLang="en-US" sz="2800" dirty="0"/>
              <a:t>：</a:t>
            </a:r>
            <a:r>
              <a:rPr lang="en-US" altLang="zh-CN" sz="2800" dirty="0"/>
              <a:t>95%+</a:t>
            </a:r>
          </a:p>
          <a:p>
            <a:r>
              <a:rPr lang="en-US" altLang="zh-CN" sz="2800" dirty="0"/>
              <a:t>R</a:t>
            </a:r>
            <a:r>
              <a:rPr lang="zh-CN" altLang="en-US" sz="2800" dirty="0"/>
              <a:t>：</a:t>
            </a:r>
            <a:r>
              <a:rPr lang="en-US" altLang="zh-CN" sz="2800" dirty="0"/>
              <a:t>100%</a:t>
            </a:r>
          </a:p>
        </p:txBody>
      </p:sp>
    </p:spTree>
    <p:extLst>
      <p:ext uri="{BB962C8B-B14F-4D97-AF65-F5344CB8AC3E}">
        <p14:creationId xmlns:p14="http://schemas.microsoft.com/office/powerpoint/2010/main" val="1416735222"/>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895B62-57F6-4C97-A0C6-674884E09E3C}"/>
              </a:ext>
            </a:extLst>
          </p:cNvPr>
          <p:cNvSpPr>
            <a:spLocks noGrp="1"/>
          </p:cNvSpPr>
          <p:nvPr>
            <p:ph type="title"/>
          </p:nvPr>
        </p:nvSpPr>
        <p:spPr/>
        <p:txBody>
          <a:bodyPr/>
          <a:lstStyle/>
          <a:p>
            <a:r>
              <a:rPr lang="zh-CN" altLang="en-US" dirty="0"/>
              <a:t>结果分析</a:t>
            </a:r>
          </a:p>
        </p:txBody>
      </p:sp>
      <p:sp>
        <p:nvSpPr>
          <p:cNvPr id="3" name="页脚占位符 2">
            <a:extLst>
              <a:ext uri="{FF2B5EF4-FFF2-40B4-BE49-F238E27FC236}">
                <a16:creationId xmlns:a16="http://schemas.microsoft.com/office/drawing/2014/main" id="{7D0208BD-3112-4A5F-ACA1-AD2FB9B1FF7F}"/>
              </a:ext>
            </a:extLst>
          </p:cNvPr>
          <p:cNvSpPr>
            <a:spLocks noGrp="1"/>
          </p:cNvSpPr>
          <p:nvPr>
            <p:ph type="ftr" sz="quarter" idx="11"/>
          </p:nvPr>
        </p:nvSpPr>
        <p:spPr/>
        <p:txBody>
          <a:bodyPr/>
          <a:lstStyle/>
          <a:p>
            <a:r>
              <a:rPr lang="en-US" dirty="0"/>
              <a:t>Huazhong University of Science and Technology</a:t>
            </a:r>
          </a:p>
        </p:txBody>
      </p:sp>
      <p:sp>
        <p:nvSpPr>
          <p:cNvPr id="4" name="灯片编号占位符 3">
            <a:extLst>
              <a:ext uri="{FF2B5EF4-FFF2-40B4-BE49-F238E27FC236}">
                <a16:creationId xmlns:a16="http://schemas.microsoft.com/office/drawing/2014/main" id="{C007F5AA-9718-4ACE-8A68-DA20387CF3EF}"/>
              </a:ext>
            </a:extLst>
          </p:cNvPr>
          <p:cNvSpPr>
            <a:spLocks noGrp="1"/>
          </p:cNvSpPr>
          <p:nvPr>
            <p:ph type="sldNum" sz="quarter" idx="12"/>
          </p:nvPr>
        </p:nvSpPr>
        <p:spPr/>
        <p:txBody>
          <a:bodyPr>
            <a:normAutofit fontScale="85000" lnSpcReduction="20000"/>
          </a:bodyPr>
          <a:lstStyle/>
          <a:p>
            <a:fld id="{CCAEEAAC-C118-45AB-96AF-B69931CFBF8F}" type="slidenum">
              <a:rPr lang="en-US" smtClean="0"/>
              <a:pPr/>
              <a:t>12</a:t>
            </a:fld>
            <a:endParaRPr lang="en-US"/>
          </a:p>
        </p:txBody>
      </p:sp>
      <p:sp>
        <p:nvSpPr>
          <p:cNvPr id="5" name="内容占位符 4">
            <a:extLst>
              <a:ext uri="{FF2B5EF4-FFF2-40B4-BE49-F238E27FC236}">
                <a16:creationId xmlns:a16="http://schemas.microsoft.com/office/drawing/2014/main" id="{F3C2BBD3-F4ED-4322-A732-BB8B8E849129}"/>
              </a:ext>
            </a:extLst>
          </p:cNvPr>
          <p:cNvSpPr>
            <a:spLocks noGrp="1"/>
          </p:cNvSpPr>
          <p:nvPr>
            <p:ph sz="quarter" idx="1"/>
          </p:nvPr>
        </p:nvSpPr>
        <p:spPr/>
        <p:txBody>
          <a:bodyPr/>
          <a:lstStyle/>
          <a:p>
            <a:r>
              <a:rPr lang="zh-CN" altLang="en-US" dirty="0"/>
              <a:t>性能指标变化图</a:t>
            </a:r>
            <a:endParaRPr lang="en-US" altLang="zh-CN" dirty="0"/>
          </a:p>
          <a:p>
            <a:pPr marL="0" indent="0">
              <a:buNone/>
            </a:pPr>
            <a:endParaRPr lang="zh-CN" altLang="en-US" dirty="0"/>
          </a:p>
        </p:txBody>
      </p:sp>
      <p:pic>
        <p:nvPicPr>
          <p:cNvPr id="11" name="图片 10">
            <a:extLst>
              <a:ext uri="{FF2B5EF4-FFF2-40B4-BE49-F238E27FC236}">
                <a16:creationId xmlns:a16="http://schemas.microsoft.com/office/drawing/2014/main" id="{5D2904FA-FD0D-4FDF-8230-181132ECBB6F}"/>
              </a:ext>
            </a:extLst>
          </p:cNvPr>
          <p:cNvPicPr>
            <a:picLocks noChangeAspect="1"/>
          </p:cNvPicPr>
          <p:nvPr/>
        </p:nvPicPr>
        <p:blipFill>
          <a:blip r:embed="rId3"/>
          <a:stretch>
            <a:fillRect/>
          </a:stretch>
        </p:blipFill>
        <p:spPr>
          <a:xfrm>
            <a:off x="2772929" y="2082562"/>
            <a:ext cx="3149210" cy="2184733"/>
          </a:xfrm>
          <a:prstGeom prst="rect">
            <a:avLst/>
          </a:prstGeom>
        </p:spPr>
      </p:pic>
      <p:pic>
        <p:nvPicPr>
          <p:cNvPr id="12" name="图片 11">
            <a:extLst>
              <a:ext uri="{FF2B5EF4-FFF2-40B4-BE49-F238E27FC236}">
                <a16:creationId xmlns:a16="http://schemas.microsoft.com/office/drawing/2014/main" id="{ED207736-D96B-44E6-A841-B124429C0F38}"/>
              </a:ext>
            </a:extLst>
          </p:cNvPr>
          <p:cNvPicPr>
            <a:picLocks noChangeAspect="1"/>
          </p:cNvPicPr>
          <p:nvPr/>
        </p:nvPicPr>
        <p:blipFill>
          <a:blip r:embed="rId4"/>
          <a:stretch>
            <a:fillRect/>
          </a:stretch>
        </p:blipFill>
        <p:spPr>
          <a:xfrm>
            <a:off x="6326430" y="2086805"/>
            <a:ext cx="3149210" cy="2180490"/>
          </a:xfrm>
          <a:prstGeom prst="rect">
            <a:avLst/>
          </a:prstGeom>
        </p:spPr>
      </p:pic>
      <p:pic>
        <p:nvPicPr>
          <p:cNvPr id="13" name="图片 12">
            <a:extLst>
              <a:ext uri="{FF2B5EF4-FFF2-40B4-BE49-F238E27FC236}">
                <a16:creationId xmlns:a16="http://schemas.microsoft.com/office/drawing/2014/main" id="{FFF7DC5D-580B-4383-859E-DF9FEAD80A72}"/>
              </a:ext>
            </a:extLst>
          </p:cNvPr>
          <p:cNvPicPr>
            <a:picLocks noChangeAspect="1"/>
          </p:cNvPicPr>
          <p:nvPr/>
        </p:nvPicPr>
        <p:blipFill>
          <a:blip r:embed="rId5"/>
          <a:stretch>
            <a:fillRect/>
          </a:stretch>
        </p:blipFill>
        <p:spPr>
          <a:xfrm>
            <a:off x="2772929" y="4362530"/>
            <a:ext cx="3149210" cy="2114470"/>
          </a:xfrm>
          <a:prstGeom prst="rect">
            <a:avLst/>
          </a:prstGeom>
        </p:spPr>
      </p:pic>
      <p:pic>
        <p:nvPicPr>
          <p:cNvPr id="14" name="图片 13">
            <a:extLst>
              <a:ext uri="{FF2B5EF4-FFF2-40B4-BE49-F238E27FC236}">
                <a16:creationId xmlns:a16="http://schemas.microsoft.com/office/drawing/2014/main" id="{8212202D-4A18-4A93-ACB9-8F85EC54003F}"/>
              </a:ext>
            </a:extLst>
          </p:cNvPr>
          <p:cNvPicPr>
            <a:picLocks noChangeAspect="1"/>
          </p:cNvPicPr>
          <p:nvPr/>
        </p:nvPicPr>
        <p:blipFill>
          <a:blip r:embed="rId6"/>
          <a:stretch>
            <a:fillRect/>
          </a:stretch>
        </p:blipFill>
        <p:spPr>
          <a:xfrm>
            <a:off x="6326430" y="4362529"/>
            <a:ext cx="3149210" cy="2114471"/>
          </a:xfrm>
          <a:prstGeom prst="rect">
            <a:avLst/>
          </a:prstGeom>
        </p:spPr>
      </p:pic>
    </p:spTree>
    <p:extLst>
      <p:ext uri="{BB962C8B-B14F-4D97-AF65-F5344CB8AC3E}">
        <p14:creationId xmlns:p14="http://schemas.microsoft.com/office/powerpoint/2010/main" val="1454715230"/>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9B7D9-6F45-46AA-BEE7-ABF38F3B89AD}"/>
              </a:ext>
            </a:extLst>
          </p:cNvPr>
          <p:cNvSpPr>
            <a:spLocks noGrp="1"/>
          </p:cNvSpPr>
          <p:nvPr>
            <p:ph type="title"/>
          </p:nvPr>
        </p:nvSpPr>
        <p:spPr/>
        <p:txBody>
          <a:bodyPr/>
          <a:lstStyle/>
          <a:p>
            <a:r>
              <a:rPr lang="zh-CN" altLang="en-US" dirty="0"/>
              <a:t>结果分析</a:t>
            </a:r>
          </a:p>
        </p:txBody>
      </p:sp>
      <p:sp>
        <p:nvSpPr>
          <p:cNvPr id="3" name="页脚占位符 2">
            <a:extLst>
              <a:ext uri="{FF2B5EF4-FFF2-40B4-BE49-F238E27FC236}">
                <a16:creationId xmlns:a16="http://schemas.microsoft.com/office/drawing/2014/main" id="{549730FA-3726-4635-B1AF-78983ED8759D}"/>
              </a:ext>
            </a:extLst>
          </p:cNvPr>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a:extLst>
              <a:ext uri="{FF2B5EF4-FFF2-40B4-BE49-F238E27FC236}">
                <a16:creationId xmlns:a16="http://schemas.microsoft.com/office/drawing/2014/main" id="{DA47E6CB-8925-41C1-9DF0-DEA7DD19A6A6}"/>
              </a:ext>
            </a:extLst>
          </p:cNvPr>
          <p:cNvSpPr>
            <a:spLocks noGrp="1"/>
          </p:cNvSpPr>
          <p:nvPr>
            <p:ph type="sldNum" sz="quarter" idx="12"/>
          </p:nvPr>
        </p:nvSpPr>
        <p:spPr/>
        <p:txBody>
          <a:bodyPr>
            <a:normAutofit fontScale="85000" lnSpcReduction="20000"/>
          </a:bodyPr>
          <a:lstStyle/>
          <a:p>
            <a:fld id="{CCAEEAAC-C118-45AB-96AF-B69931CFBF8F}" type="slidenum">
              <a:rPr lang="en-US" smtClean="0"/>
              <a:pPr/>
              <a:t>13</a:t>
            </a:fld>
            <a:endParaRPr lang="en-US"/>
          </a:p>
        </p:txBody>
      </p:sp>
      <p:sp>
        <p:nvSpPr>
          <p:cNvPr id="5" name="内容占位符 4">
            <a:extLst>
              <a:ext uri="{FF2B5EF4-FFF2-40B4-BE49-F238E27FC236}">
                <a16:creationId xmlns:a16="http://schemas.microsoft.com/office/drawing/2014/main" id="{F480C698-C6BC-43B2-9D52-0ACE6D8AF05C}"/>
              </a:ext>
            </a:extLst>
          </p:cNvPr>
          <p:cNvSpPr>
            <a:spLocks noGrp="1"/>
          </p:cNvSpPr>
          <p:nvPr>
            <p:ph sz="quarter" idx="1"/>
          </p:nvPr>
        </p:nvSpPr>
        <p:spPr/>
        <p:txBody>
          <a:bodyPr/>
          <a:lstStyle/>
          <a:p>
            <a:r>
              <a:rPr lang="zh-CN" altLang="en-US" dirty="0"/>
              <a:t>鲁棒性测试</a:t>
            </a:r>
            <a:endParaRPr lang="en-US" altLang="zh-CN" dirty="0"/>
          </a:p>
          <a:p>
            <a:pPr marL="0" indent="0">
              <a:buNone/>
            </a:pPr>
            <a:r>
              <a:rPr lang="en-US" altLang="zh-CN" dirty="0"/>
              <a:t>	</a:t>
            </a:r>
            <a:r>
              <a:rPr lang="zh-CN" altLang="en-US" sz="1800" dirty="0">
                <a:latin typeface="Times New Roman" panose="02020603050405020304" pitchFamily="18" charset="0"/>
                <a:ea typeface="宋体" panose="02010600030101010101" pitchFamily="2" charset="-122"/>
              </a:rPr>
              <a:t>学习率</a:t>
            </a:r>
            <a:r>
              <a:rPr lang="zh-CN" altLang="zh-CN" sz="1800" dirty="0">
                <a:effectLst/>
                <a:latin typeface="Times New Roman" panose="02020603050405020304" pitchFamily="18" charset="0"/>
                <a:ea typeface="宋体" panose="02010600030101010101" pitchFamily="2" charset="-122"/>
              </a:rPr>
              <a:t>对</a:t>
            </a:r>
            <a:r>
              <a:rPr lang="en-US" altLang="zh-CN" sz="1800" dirty="0">
                <a:effectLst/>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ACC</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P</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R</a:t>
            </a:r>
            <a:r>
              <a:rPr lang="zh-CN" altLang="zh-CN" sz="1800" dirty="0">
                <a:effectLst/>
                <a:latin typeface="Times New Roman" panose="02020603050405020304" pitchFamily="18" charset="0"/>
                <a:ea typeface="宋体" panose="02010600030101010101" pitchFamily="2" charset="-122"/>
              </a:rPr>
              <a:t>的影响</a:t>
            </a:r>
            <a:r>
              <a:rPr lang="en-US" altLang="zh-CN" sz="1800" dirty="0">
                <a:effectLst/>
                <a:latin typeface="Times New Roman" panose="02020603050405020304" pitchFamily="18" charset="0"/>
                <a:ea typeface="宋体" panose="02010600030101010101" pitchFamily="2" charset="-122"/>
              </a:rPr>
              <a:t> &amp; </a:t>
            </a:r>
            <a:r>
              <a:rPr lang="zh-CN" altLang="zh-CN" sz="1800" dirty="0">
                <a:effectLst/>
                <a:latin typeface="Times New Roman" panose="02020603050405020304" pitchFamily="18" charset="0"/>
                <a:ea typeface="宋体" panose="02010600030101010101" pitchFamily="2" charset="-122"/>
              </a:rPr>
              <a:t>模型收敛速度测试</a:t>
            </a:r>
          </a:p>
          <a:p>
            <a:pPr marL="0" indent="0">
              <a:buNone/>
            </a:pPr>
            <a:endParaRPr lang="en-US" altLang="zh-CN" sz="1800" dirty="0">
              <a:effectLst/>
              <a:latin typeface="Times New Roman" panose="02020603050405020304" pitchFamily="18" charset="0"/>
              <a:ea typeface="宋体" panose="02010600030101010101" pitchFamily="2" charset="-122"/>
            </a:endParaRPr>
          </a:p>
        </p:txBody>
      </p:sp>
      <p:pic>
        <p:nvPicPr>
          <p:cNvPr id="6" name="图片 5">
            <a:extLst>
              <a:ext uri="{FF2B5EF4-FFF2-40B4-BE49-F238E27FC236}">
                <a16:creationId xmlns:a16="http://schemas.microsoft.com/office/drawing/2014/main" id="{A329C50F-30FE-4D09-B93F-0A6B43EC0BA9}"/>
              </a:ext>
            </a:extLst>
          </p:cNvPr>
          <p:cNvPicPr>
            <a:picLocks noChangeAspect="1"/>
          </p:cNvPicPr>
          <p:nvPr/>
        </p:nvPicPr>
        <p:blipFill rotWithShape="1">
          <a:blip r:embed="rId3"/>
          <a:srcRect r="50790"/>
          <a:stretch/>
        </p:blipFill>
        <p:spPr bwMode="auto">
          <a:xfrm>
            <a:off x="5273804" y="2880996"/>
            <a:ext cx="3149210" cy="2550024"/>
          </a:xfrm>
          <a:prstGeom prst="rect">
            <a:avLst/>
          </a:prstGeom>
          <a:ln>
            <a:noFill/>
          </a:ln>
          <a:extLst>
            <a:ext uri="{53640926-AAD7-44D8-BBD7-CCE9431645EC}">
              <a14:shadowObscured xmlns:a14="http://schemas.microsoft.com/office/drawing/2010/main"/>
            </a:ext>
          </a:extLst>
        </p:spPr>
      </p:pic>
      <p:pic>
        <p:nvPicPr>
          <p:cNvPr id="7" name="图片 6">
            <a:extLst>
              <a:ext uri="{FF2B5EF4-FFF2-40B4-BE49-F238E27FC236}">
                <a16:creationId xmlns:a16="http://schemas.microsoft.com/office/drawing/2014/main" id="{5FCF7D96-1C78-4B4F-B9F5-BDE44536EA7F}"/>
              </a:ext>
            </a:extLst>
          </p:cNvPr>
          <p:cNvPicPr>
            <a:picLocks noChangeAspect="1"/>
          </p:cNvPicPr>
          <p:nvPr/>
        </p:nvPicPr>
        <p:blipFill rotWithShape="1">
          <a:blip r:embed="rId4"/>
          <a:srcRect r="51190"/>
          <a:stretch/>
        </p:blipFill>
        <p:spPr bwMode="auto">
          <a:xfrm>
            <a:off x="8752064" y="2880996"/>
            <a:ext cx="3224517" cy="2606167"/>
          </a:xfrm>
          <a:prstGeom prst="rect">
            <a:avLst/>
          </a:prstGeom>
          <a:ln>
            <a:noFill/>
          </a:ln>
          <a:extLst>
            <a:ext uri="{53640926-AAD7-44D8-BBD7-CCE9431645EC}">
              <a14:shadowObscured xmlns:a14="http://schemas.microsoft.com/office/drawing/2010/main"/>
            </a:ext>
          </a:extLst>
        </p:spPr>
      </p:pic>
      <p:pic>
        <p:nvPicPr>
          <p:cNvPr id="8" name="图片 7">
            <a:extLst>
              <a:ext uri="{FF2B5EF4-FFF2-40B4-BE49-F238E27FC236}">
                <a16:creationId xmlns:a16="http://schemas.microsoft.com/office/drawing/2014/main" id="{5C62885B-E31D-4243-BD2D-CEB14032BFA7}"/>
              </a:ext>
            </a:extLst>
          </p:cNvPr>
          <p:cNvPicPr>
            <a:picLocks noChangeAspect="1"/>
          </p:cNvPicPr>
          <p:nvPr/>
        </p:nvPicPr>
        <p:blipFill>
          <a:blip r:embed="rId5"/>
          <a:stretch>
            <a:fillRect/>
          </a:stretch>
        </p:blipFill>
        <p:spPr>
          <a:xfrm>
            <a:off x="519983" y="2745533"/>
            <a:ext cx="4326455" cy="3017029"/>
          </a:xfrm>
          <a:prstGeom prst="rect">
            <a:avLst/>
          </a:prstGeom>
        </p:spPr>
      </p:pic>
      <p:sp>
        <p:nvSpPr>
          <p:cNvPr id="9" name="文本框 8">
            <a:extLst>
              <a:ext uri="{FF2B5EF4-FFF2-40B4-BE49-F238E27FC236}">
                <a16:creationId xmlns:a16="http://schemas.microsoft.com/office/drawing/2014/main" id="{3FD729E1-1CDD-473F-8374-3B40A751F4E9}"/>
              </a:ext>
            </a:extLst>
          </p:cNvPr>
          <p:cNvSpPr txBox="1"/>
          <p:nvPr/>
        </p:nvSpPr>
        <p:spPr>
          <a:xfrm>
            <a:off x="2160470" y="5762562"/>
            <a:ext cx="1045479" cy="369332"/>
          </a:xfrm>
          <a:prstGeom prst="rect">
            <a:avLst/>
          </a:prstGeom>
          <a:noFill/>
        </p:spPr>
        <p:txBody>
          <a:bodyPr wrap="none" rtlCol="0">
            <a:spAutoFit/>
          </a:bodyPr>
          <a:lstStyle/>
          <a:p>
            <a:r>
              <a:rPr lang="en-US" altLang="zh-CN" dirty="0"/>
              <a:t>Loss</a:t>
            </a:r>
            <a:r>
              <a:rPr lang="zh-CN" altLang="en-US" dirty="0"/>
              <a:t>变化</a:t>
            </a:r>
          </a:p>
        </p:txBody>
      </p:sp>
      <p:sp>
        <p:nvSpPr>
          <p:cNvPr id="10" name="文本框 9">
            <a:extLst>
              <a:ext uri="{FF2B5EF4-FFF2-40B4-BE49-F238E27FC236}">
                <a16:creationId xmlns:a16="http://schemas.microsoft.com/office/drawing/2014/main" id="{E96B8B15-F7D0-4D75-BB09-C811A0360536}"/>
              </a:ext>
            </a:extLst>
          </p:cNvPr>
          <p:cNvSpPr txBox="1"/>
          <p:nvPr/>
        </p:nvSpPr>
        <p:spPr>
          <a:xfrm>
            <a:off x="6463974" y="5584506"/>
            <a:ext cx="877163" cy="369332"/>
          </a:xfrm>
          <a:prstGeom prst="rect">
            <a:avLst/>
          </a:prstGeom>
          <a:noFill/>
        </p:spPr>
        <p:txBody>
          <a:bodyPr wrap="none" rtlCol="0">
            <a:spAutoFit/>
          </a:bodyPr>
          <a:lstStyle/>
          <a:p>
            <a:r>
              <a:rPr lang="zh-CN" altLang="en-US" dirty="0"/>
              <a:t>测准率</a:t>
            </a:r>
          </a:p>
        </p:txBody>
      </p:sp>
      <p:sp>
        <p:nvSpPr>
          <p:cNvPr id="11" name="文本框 10">
            <a:extLst>
              <a:ext uri="{FF2B5EF4-FFF2-40B4-BE49-F238E27FC236}">
                <a16:creationId xmlns:a16="http://schemas.microsoft.com/office/drawing/2014/main" id="{BF18EDA9-70A3-4CD7-9956-37D0D9B09A7E}"/>
              </a:ext>
            </a:extLst>
          </p:cNvPr>
          <p:cNvSpPr txBox="1"/>
          <p:nvPr/>
        </p:nvSpPr>
        <p:spPr>
          <a:xfrm>
            <a:off x="9954332" y="5584506"/>
            <a:ext cx="877163" cy="369332"/>
          </a:xfrm>
          <a:prstGeom prst="rect">
            <a:avLst/>
          </a:prstGeom>
          <a:noFill/>
        </p:spPr>
        <p:txBody>
          <a:bodyPr wrap="none" rtlCol="0">
            <a:spAutoFit/>
          </a:bodyPr>
          <a:lstStyle/>
          <a:p>
            <a:r>
              <a:rPr lang="zh-CN" altLang="en-US" dirty="0"/>
              <a:t>召回率</a:t>
            </a:r>
          </a:p>
        </p:txBody>
      </p:sp>
    </p:spTree>
    <p:extLst>
      <p:ext uri="{BB962C8B-B14F-4D97-AF65-F5344CB8AC3E}">
        <p14:creationId xmlns:p14="http://schemas.microsoft.com/office/powerpoint/2010/main" val="3519376285"/>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14</a:t>
            </a:fld>
            <a:endParaRPr lang="en-US"/>
          </a:p>
        </p:txBody>
      </p:sp>
      <p:sp>
        <p:nvSpPr>
          <p:cNvPr id="6" name="标题 1"/>
          <p:cNvSpPr txBox="1">
            <a:spLocks/>
          </p:cNvSpPr>
          <p:nvPr/>
        </p:nvSpPr>
        <p:spPr>
          <a:xfrm>
            <a:off x="812801" y="3044950"/>
            <a:ext cx="10871200" cy="990600"/>
          </a:xfrm>
          <a:prstGeom prst="rect">
            <a:avLst/>
          </a:prstGeom>
        </p:spPr>
        <p:txBody>
          <a:bodyPr vert="horz" anchor="ctr">
            <a:normAutofit/>
          </a:bodyPr>
          <a:lstStyle>
            <a:lvl1pPr algn="l" rtl="0" eaLnBrk="1" latinLnBrk="0" hangingPunct="1">
              <a:spcBef>
                <a:spcPct val="0"/>
              </a:spcBef>
              <a:buNone/>
              <a:defRPr sz="4400" kern="1200">
                <a:solidFill>
                  <a:schemeClr val="tx2"/>
                </a:solidFill>
                <a:latin typeface="+mj-lt"/>
                <a:ea typeface="+mj-ea"/>
                <a:cs typeface="+mj-cs"/>
              </a:defRPr>
            </a:lvl1pPr>
          </a:lstStyle>
          <a:p>
            <a:r>
              <a:rPr lang="zh-CN" altLang="en-US" dirty="0">
                <a:ea typeface="微软雅黑" panose="020B0503020204020204" pitchFamily="34" charset="-122"/>
              </a:rPr>
              <a:t>五、讨论</a:t>
            </a:r>
            <a:r>
              <a:rPr lang="en-US" altLang="zh-CN" dirty="0">
                <a:ea typeface="微软雅黑" panose="020B0503020204020204" pitchFamily="34" charset="-122"/>
              </a:rPr>
              <a:t>&amp;</a:t>
            </a:r>
            <a:r>
              <a:rPr lang="zh-CN" altLang="en-US" dirty="0">
                <a:ea typeface="微软雅黑" panose="020B0503020204020204" pitchFamily="34" charset="-122"/>
              </a:rPr>
              <a:t>思考</a:t>
            </a:r>
          </a:p>
        </p:txBody>
      </p:sp>
    </p:spTree>
    <p:extLst>
      <p:ext uri="{BB962C8B-B14F-4D97-AF65-F5344CB8AC3E}">
        <p14:creationId xmlns:p14="http://schemas.microsoft.com/office/powerpoint/2010/main" val="2073785837"/>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9AE1A9-AF2D-4FC2-8E79-BAE69C3D57C0}"/>
              </a:ext>
            </a:extLst>
          </p:cNvPr>
          <p:cNvSpPr>
            <a:spLocks noGrp="1"/>
          </p:cNvSpPr>
          <p:nvPr>
            <p:ph type="title"/>
          </p:nvPr>
        </p:nvSpPr>
        <p:spPr/>
        <p:txBody>
          <a:bodyPr/>
          <a:lstStyle/>
          <a:p>
            <a:r>
              <a:rPr lang="zh-CN" altLang="en-US" dirty="0"/>
              <a:t>讨论</a:t>
            </a:r>
            <a:r>
              <a:rPr lang="en-US" altLang="zh-CN" dirty="0"/>
              <a:t>&amp;</a:t>
            </a:r>
            <a:r>
              <a:rPr lang="zh-CN" altLang="en-US" dirty="0"/>
              <a:t>思考</a:t>
            </a:r>
          </a:p>
        </p:txBody>
      </p:sp>
      <p:sp>
        <p:nvSpPr>
          <p:cNvPr id="4" name="灯片编号占位符 3">
            <a:extLst>
              <a:ext uri="{FF2B5EF4-FFF2-40B4-BE49-F238E27FC236}">
                <a16:creationId xmlns:a16="http://schemas.microsoft.com/office/drawing/2014/main" id="{F68E32F0-4752-478E-BB3B-468B48F5379C}"/>
              </a:ext>
            </a:extLst>
          </p:cNvPr>
          <p:cNvSpPr>
            <a:spLocks noGrp="1"/>
          </p:cNvSpPr>
          <p:nvPr>
            <p:ph type="sldNum" sz="quarter" idx="12"/>
          </p:nvPr>
        </p:nvSpPr>
        <p:spPr/>
        <p:txBody>
          <a:bodyPr>
            <a:normAutofit fontScale="85000" lnSpcReduction="20000"/>
          </a:bodyPr>
          <a:lstStyle/>
          <a:p>
            <a:fld id="{CCAEEAAC-C118-45AB-96AF-B69931CFBF8F}" type="slidenum">
              <a:rPr lang="en-US" smtClean="0"/>
              <a:pPr/>
              <a:t>15</a:t>
            </a:fld>
            <a:endParaRPr lang="en-US"/>
          </a:p>
        </p:txBody>
      </p:sp>
      <p:sp>
        <p:nvSpPr>
          <p:cNvPr id="5" name="内容占位符 4">
            <a:extLst>
              <a:ext uri="{FF2B5EF4-FFF2-40B4-BE49-F238E27FC236}">
                <a16:creationId xmlns:a16="http://schemas.microsoft.com/office/drawing/2014/main" id="{7E79D973-07CE-4DEB-B897-A3602BA038F8}"/>
              </a:ext>
            </a:extLst>
          </p:cNvPr>
          <p:cNvSpPr>
            <a:spLocks noGrp="1"/>
          </p:cNvSpPr>
          <p:nvPr>
            <p:ph sz="quarter" idx="1"/>
          </p:nvPr>
        </p:nvSpPr>
        <p:spPr/>
        <p:txBody>
          <a:bodyPr>
            <a:normAutofit/>
          </a:bodyPr>
          <a:lstStyle/>
          <a:p>
            <a:pPr algn="just" latinLnBrk="1">
              <a:lnSpc>
                <a:spcPct val="125000"/>
              </a:lnSpc>
            </a:pPr>
            <a:r>
              <a:rPr lang="en-US" altLang="zh-CN" sz="1800" b="1" dirty="0">
                <a:effectLst/>
                <a:latin typeface="Times New Roman" panose="02020603050405020304" pitchFamily="18" charset="0"/>
                <a:ea typeface="宋体" panose="02010600030101010101" pitchFamily="2" charset="-122"/>
              </a:rPr>
              <a:t>batch size </a:t>
            </a:r>
            <a:r>
              <a:rPr lang="zh-CN" altLang="zh-CN" sz="1800" b="1" dirty="0">
                <a:effectLst/>
                <a:latin typeface="Times New Roman" panose="02020603050405020304" pitchFamily="18" charset="0"/>
                <a:ea typeface="宋体" panose="02010600030101010101" pitchFamily="2" charset="-122"/>
              </a:rPr>
              <a:t>与</a:t>
            </a:r>
            <a:r>
              <a:rPr lang="en-US" altLang="zh-CN" sz="1800" b="1" dirty="0">
                <a:effectLst/>
                <a:latin typeface="Times New Roman" panose="02020603050405020304" pitchFamily="18" charset="0"/>
                <a:ea typeface="宋体" panose="02010600030101010101" pitchFamily="2" charset="-122"/>
              </a:rPr>
              <a:t> learning rate</a:t>
            </a:r>
            <a:endParaRPr lang="zh-CN" altLang="zh-CN" sz="1800" dirty="0">
              <a:effectLst/>
              <a:latin typeface="Times New Roman" panose="02020603050405020304" pitchFamily="18" charset="0"/>
              <a:ea typeface="宋体" panose="02010600030101010101" pitchFamily="2" charset="-122"/>
            </a:endParaRPr>
          </a:p>
          <a:p>
            <a:pPr algn="just" latinLnBrk="1">
              <a:lnSpc>
                <a:spcPct val="125000"/>
              </a:lnSpc>
            </a:pPr>
            <a:r>
              <a:rPr lang="zh-CN" altLang="zh-CN" sz="1800" dirty="0">
                <a:solidFill>
                  <a:srgbClr val="333333"/>
                </a:solidFill>
                <a:effectLst/>
                <a:latin typeface="Open Sans" panose="020B0606030504020204" pitchFamily="34" charset="0"/>
                <a:ea typeface="宋体" panose="02010600030101010101" pitchFamily="2" charset="-122"/>
                <a:cs typeface="Open Sans" panose="020B0606030504020204" pitchFamily="34" charset="0"/>
              </a:rPr>
              <a:t>逐样本更新时，</a:t>
            </a:r>
            <a:r>
              <a:rPr lang="en-US" altLang="zh-CN" sz="1800" dirty="0">
                <a:solidFill>
                  <a:srgbClr val="333333"/>
                </a:solidFill>
                <a:effectLst/>
                <a:latin typeface="Open Sans" panose="020B0606030504020204" pitchFamily="34" charset="0"/>
                <a:ea typeface="宋体" panose="02010600030101010101" pitchFamily="2" charset="-122"/>
              </a:rPr>
              <a:t>batch size=1</a:t>
            </a:r>
            <a:r>
              <a:rPr lang="zh-CN" altLang="zh-CN" sz="1800" dirty="0">
                <a:solidFill>
                  <a:srgbClr val="333333"/>
                </a:solidFill>
                <a:effectLst/>
                <a:latin typeface="Open Sans" panose="020B0606030504020204" pitchFamily="34" charset="0"/>
                <a:ea typeface="宋体" panose="02010600030101010101" pitchFamily="2" charset="-122"/>
                <a:cs typeface="Open Sans" panose="020B0606030504020204" pitchFamily="34" charset="0"/>
              </a:rPr>
              <a:t>，此时如果学习率太小会导致收敛过慢，需要增加训练轮数</a:t>
            </a:r>
            <a:endParaRPr lang="zh-CN" altLang="zh-CN" sz="1800" dirty="0">
              <a:effectLst/>
              <a:latin typeface="Times New Roman" panose="02020603050405020304" pitchFamily="18" charset="0"/>
              <a:ea typeface="宋体" panose="02010600030101010101" pitchFamily="2" charset="-122"/>
            </a:endParaRPr>
          </a:p>
          <a:p>
            <a:pPr algn="just" latinLnBrk="1">
              <a:lnSpc>
                <a:spcPct val="125000"/>
              </a:lnSpc>
            </a:pPr>
            <a:r>
              <a:rPr lang="zh-CN" altLang="zh-CN" sz="1800" dirty="0">
                <a:solidFill>
                  <a:srgbClr val="333333"/>
                </a:solidFill>
                <a:effectLst/>
                <a:latin typeface="Open Sans" panose="020B0606030504020204" pitchFamily="34" charset="0"/>
                <a:ea typeface="宋体" panose="02010600030101010101" pitchFamily="2" charset="-122"/>
                <a:cs typeface="Open Sans" panose="020B0606030504020204" pitchFamily="34" charset="0"/>
              </a:rPr>
              <a:t>全样本更新时，如果</a:t>
            </a:r>
            <a:r>
              <a:rPr lang="en-US" altLang="zh-CN" sz="1800" dirty="0">
                <a:solidFill>
                  <a:srgbClr val="333333"/>
                </a:solidFill>
                <a:effectLst/>
                <a:latin typeface="Open Sans" panose="020B0606030504020204" pitchFamily="34" charset="0"/>
                <a:ea typeface="宋体" panose="02010600030101010101" pitchFamily="2" charset="-122"/>
              </a:rPr>
              <a:t>loss</a:t>
            </a:r>
            <a:r>
              <a:rPr lang="zh-CN" altLang="zh-CN" sz="1800" dirty="0">
                <a:solidFill>
                  <a:srgbClr val="333333"/>
                </a:solidFill>
                <a:effectLst/>
                <a:latin typeface="Open Sans" panose="020B0606030504020204" pitchFamily="34" charset="0"/>
                <a:ea typeface="宋体" panose="02010600030101010101" pitchFamily="2" charset="-122"/>
                <a:cs typeface="Open Sans" panose="020B0606030504020204" pitchFamily="34" charset="0"/>
              </a:rPr>
              <a:t>值取累加值而不是平均，则需要调低学习率，否则单次更新步长太大，难以收敛到最优解</a:t>
            </a:r>
            <a:endParaRPr lang="en-US" altLang="zh-CN" sz="1800" dirty="0">
              <a:solidFill>
                <a:srgbClr val="333333"/>
              </a:solidFill>
              <a:effectLst/>
              <a:latin typeface="Open Sans" panose="020B0606030504020204" pitchFamily="34" charset="0"/>
              <a:ea typeface="宋体" panose="02010600030101010101" pitchFamily="2" charset="-122"/>
              <a:cs typeface="Open Sans" panose="020B0606030504020204" pitchFamily="34" charset="0"/>
            </a:endParaRPr>
          </a:p>
          <a:p>
            <a:pPr algn="just" latinLnBrk="1">
              <a:lnSpc>
                <a:spcPct val="125000"/>
              </a:lnSpc>
            </a:pPr>
            <a:endParaRPr lang="zh-CN" altLang="zh-CN" sz="1800" dirty="0">
              <a:effectLst/>
              <a:latin typeface="Times New Roman" panose="02020603050405020304" pitchFamily="18" charset="0"/>
              <a:ea typeface="宋体" panose="02010600030101010101" pitchFamily="2" charset="-122"/>
            </a:endParaRPr>
          </a:p>
        </p:txBody>
      </p:sp>
      <p:sp>
        <p:nvSpPr>
          <p:cNvPr id="10" name="文本框 9">
            <a:extLst>
              <a:ext uri="{FF2B5EF4-FFF2-40B4-BE49-F238E27FC236}">
                <a16:creationId xmlns:a16="http://schemas.microsoft.com/office/drawing/2014/main" id="{46E311DE-5A9B-47C4-8881-3B1F7148B66F}"/>
              </a:ext>
            </a:extLst>
          </p:cNvPr>
          <p:cNvSpPr txBox="1"/>
          <p:nvPr/>
        </p:nvSpPr>
        <p:spPr>
          <a:xfrm>
            <a:off x="2814540" y="3104592"/>
            <a:ext cx="853119" cy="369332"/>
          </a:xfrm>
          <a:prstGeom prst="rect">
            <a:avLst/>
          </a:prstGeom>
          <a:noFill/>
        </p:spPr>
        <p:txBody>
          <a:bodyPr wrap="none" rtlCol="0">
            <a:spAutoFit/>
          </a:bodyPr>
          <a:lstStyle/>
          <a:p>
            <a:r>
              <a:rPr lang="en-US" altLang="zh-CN" dirty="0" err="1"/>
              <a:t>lr</a:t>
            </a:r>
            <a:r>
              <a:rPr lang="en-US" altLang="zh-CN" dirty="0"/>
              <a:t>=1e-5</a:t>
            </a:r>
            <a:endParaRPr lang="zh-CN" altLang="en-US" dirty="0"/>
          </a:p>
        </p:txBody>
      </p:sp>
      <p:sp>
        <p:nvSpPr>
          <p:cNvPr id="11" name="文本框 10">
            <a:extLst>
              <a:ext uri="{FF2B5EF4-FFF2-40B4-BE49-F238E27FC236}">
                <a16:creationId xmlns:a16="http://schemas.microsoft.com/office/drawing/2014/main" id="{AC4F7949-29FC-4ADF-A480-576523B5DAE8}"/>
              </a:ext>
            </a:extLst>
          </p:cNvPr>
          <p:cNvSpPr txBox="1"/>
          <p:nvPr/>
        </p:nvSpPr>
        <p:spPr>
          <a:xfrm>
            <a:off x="8208275" y="3069657"/>
            <a:ext cx="853119" cy="369332"/>
          </a:xfrm>
          <a:prstGeom prst="rect">
            <a:avLst/>
          </a:prstGeom>
          <a:noFill/>
        </p:spPr>
        <p:txBody>
          <a:bodyPr wrap="none" rtlCol="0">
            <a:spAutoFit/>
          </a:bodyPr>
          <a:lstStyle/>
          <a:p>
            <a:r>
              <a:rPr lang="en-US" altLang="zh-CN" dirty="0" err="1"/>
              <a:t>lr</a:t>
            </a:r>
            <a:r>
              <a:rPr lang="en-US" altLang="zh-CN" dirty="0"/>
              <a:t>=1e-4</a:t>
            </a:r>
            <a:endParaRPr lang="zh-CN" altLang="en-US" dirty="0"/>
          </a:p>
        </p:txBody>
      </p:sp>
      <p:pic>
        <p:nvPicPr>
          <p:cNvPr id="15" name="图片 14">
            <a:extLst>
              <a:ext uri="{FF2B5EF4-FFF2-40B4-BE49-F238E27FC236}">
                <a16:creationId xmlns:a16="http://schemas.microsoft.com/office/drawing/2014/main" id="{0197BF0D-610A-439E-84D6-A6A47C6E56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0590" y="3429000"/>
            <a:ext cx="3840500" cy="3337577"/>
          </a:xfrm>
          <a:prstGeom prst="rect">
            <a:avLst/>
          </a:prstGeom>
        </p:spPr>
      </p:pic>
      <p:pic>
        <p:nvPicPr>
          <p:cNvPr id="17" name="图片 16">
            <a:extLst>
              <a:ext uri="{FF2B5EF4-FFF2-40B4-BE49-F238E27FC236}">
                <a16:creationId xmlns:a16="http://schemas.microsoft.com/office/drawing/2014/main" id="{0D691EF1-08F3-47AB-9081-FA2606BC3A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0479" y="3416716"/>
            <a:ext cx="3854635" cy="3349861"/>
          </a:xfrm>
          <a:prstGeom prst="rect">
            <a:avLst/>
          </a:prstGeom>
        </p:spPr>
      </p:pic>
    </p:spTree>
    <p:extLst>
      <p:ext uri="{BB962C8B-B14F-4D97-AF65-F5344CB8AC3E}">
        <p14:creationId xmlns:p14="http://schemas.microsoft.com/office/powerpoint/2010/main" val="3527731789"/>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8C8BC3E-7107-4725-B2D6-40A213B4E4C7}"/>
              </a:ext>
            </a:extLst>
          </p:cNvPr>
          <p:cNvSpPr>
            <a:spLocks noGrp="1"/>
          </p:cNvSpPr>
          <p:nvPr>
            <p:ph type="sldNum" sz="quarter" idx="12"/>
          </p:nvPr>
        </p:nvSpPr>
        <p:spPr/>
        <p:txBody>
          <a:bodyPr>
            <a:normAutofit fontScale="85000" lnSpcReduction="20000"/>
          </a:bodyPr>
          <a:lstStyle/>
          <a:p>
            <a:fld id="{CCAEEAAC-C118-45AB-96AF-B69931CFBF8F}" type="slidenum">
              <a:rPr lang="en-US" smtClean="0"/>
              <a:pPr/>
              <a:t>16</a:t>
            </a:fld>
            <a:endParaRPr lang="en-US"/>
          </a:p>
        </p:txBody>
      </p:sp>
      <p:sp>
        <p:nvSpPr>
          <p:cNvPr id="5" name="内容占位符 4">
            <a:extLst>
              <a:ext uri="{FF2B5EF4-FFF2-40B4-BE49-F238E27FC236}">
                <a16:creationId xmlns:a16="http://schemas.microsoft.com/office/drawing/2014/main" id="{8D60CED3-1688-46BF-8979-06B1B5195016}"/>
              </a:ext>
            </a:extLst>
          </p:cNvPr>
          <p:cNvSpPr>
            <a:spLocks noGrp="1"/>
          </p:cNvSpPr>
          <p:nvPr>
            <p:ph sz="quarter" idx="1"/>
          </p:nvPr>
        </p:nvSpPr>
        <p:spPr/>
        <p:txBody>
          <a:bodyPr>
            <a:normAutofit/>
          </a:bodyPr>
          <a:lstStyle/>
          <a:p>
            <a:pPr algn="just" latinLnBrk="1">
              <a:lnSpc>
                <a:spcPct val="135000"/>
              </a:lnSpc>
            </a:pPr>
            <a:r>
              <a:rPr lang="en-US" altLang="zh-CN" sz="1800" b="1" dirty="0">
                <a:latin typeface="Times New Roman" panose="02020603050405020304" pitchFamily="18" charset="0"/>
                <a:ea typeface="宋体" panose="02010600030101010101" pitchFamily="2" charset="-122"/>
              </a:rPr>
              <a:t>loss function </a:t>
            </a:r>
            <a:r>
              <a:rPr lang="zh-CN" altLang="zh-CN" sz="1800" b="1" dirty="0">
                <a:latin typeface="Times New Roman" panose="02020603050405020304" pitchFamily="18" charset="0"/>
                <a:ea typeface="宋体" panose="02010600030101010101" pitchFamily="2" charset="-122"/>
              </a:rPr>
              <a:t>与</a:t>
            </a:r>
            <a:r>
              <a:rPr lang="en-US" altLang="zh-CN" sz="1800" b="1" dirty="0">
                <a:latin typeface="Times New Roman" panose="02020603050405020304" pitchFamily="18" charset="0"/>
                <a:ea typeface="宋体" panose="02010600030101010101" pitchFamily="2" charset="-122"/>
              </a:rPr>
              <a:t> threshold</a:t>
            </a:r>
            <a:endParaRPr lang="zh-CN" altLang="zh-CN" sz="1800" b="1" dirty="0">
              <a:latin typeface="Times New Roman" panose="02020603050405020304" pitchFamily="18" charset="0"/>
              <a:ea typeface="宋体" panose="02010600030101010101" pitchFamily="2" charset="-122"/>
            </a:endParaRPr>
          </a:p>
          <a:p>
            <a:pPr algn="just" latinLnBrk="1">
              <a:lnSpc>
                <a:spcPct val="125000"/>
              </a:lnSpc>
            </a:pPr>
            <a:r>
              <a:rPr lang="zh-CN" altLang="zh-CN" sz="1800" dirty="0">
                <a:solidFill>
                  <a:srgbClr val="333333"/>
                </a:solidFill>
                <a:latin typeface="Open Sans" panose="020B0606030504020204" pitchFamily="34" charset="0"/>
                <a:ea typeface="宋体" panose="02010600030101010101" pitchFamily="2" charset="-122"/>
                <a:cs typeface="Open Sans" panose="020B0606030504020204" pitchFamily="34" charset="0"/>
              </a:rPr>
              <a:t>问题建模中，</a:t>
            </a:r>
            <a:r>
              <a:rPr lang="zh-CN" altLang="en-US" sz="1800" dirty="0">
                <a:solidFill>
                  <a:srgbClr val="333333"/>
                </a:solidFill>
                <a:latin typeface="Open Sans" panose="020B0606030504020204" pitchFamily="34" charset="0"/>
                <a:ea typeface="宋体" panose="02010600030101010101" pitchFamily="2" charset="-122"/>
                <a:cs typeface="Open Sans" panose="020B0606030504020204" pitchFamily="34" charset="0"/>
              </a:rPr>
              <a:t>原本认为阈值必须改为</a:t>
            </a:r>
            <a:r>
              <a:rPr lang="en-US" altLang="zh-CN" sz="1800" dirty="0">
                <a:solidFill>
                  <a:srgbClr val="333333"/>
                </a:solidFill>
                <a:latin typeface="Open Sans" panose="020B0606030504020204" pitchFamily="34" charset="0"/>
                <a:ea typeface="宋体" panose="02010600030101010101" pitchFamily="2" charset="-122"/>
                <a:cs typeface="Open Sans" panose="020B0606030504020204" pitchFamily="34" charset="0"/>
              </a:rPr>
              <a:t>0.5</a:t>
            </a:r>
            <a:r>
              <a:rPr lang="zh-CN" altLang="en-US" sz="1800" dirty="0">
                <a:solidFill>
                  <a:srgbClr val="333333"/>
                </a:solidFill>
                <a:latin typeface="Open Sans" panose="020B0606030504020204" pitchFamily="34" charset="0"/>
                <a:ea typeface="宋体" panose="02010600030101010101" pitchFamily="2" charset="-122"/>
                <a:cs typeface="Open Sans" panose="020B0606030504020204" pitchFamily="34" charset="0"/>
              </a:rPr>
              <a:t>，因为分类标签为</a:t>
            </a:r>
            <a:r>
              <a:rPr lang="en-US" altLang="zh-CN" sz="1800" dirty="0">
                <a:solidFill>
                  <a:srgbClr val="333333"/>
                </a:solidFill>
                <a:latin typeface="Open Sans" panose="020B0606030504020204" pitchFamily="34" charset="0"/>
                <a:ea typeface="宋体" panose="02010600030101010101" pitchFamily="2" charset="-122"/>
                <a:cs typeface="Open Sans" panose="020B0606030504020204" pitchFamily="34" charset="0"/>
              </a:rPr>
              <a:t>0</a:t>
            </a:r>
            <a:r>
              <a:rPr lang="zh-CN" altLang="en-US" sz="1800" dirty="0">
                <a:solidFill>
                  <a:srgbClr val="333333"/>
                </a:solidFill>
                <a:latin typeface="Open Sans" panose="020B0606030504020204" pitchFamily="34" charset="0"/>
                <a:ea typeface="宋体" panose="02010600030101010101" pitchFamily="2" charset="-122"/>
                <a:cs typeface="Open Sans" panose="020B0606030504020204" pitchFamily="34" charset="0"/>
              </a:rPr>
              <a:t>、</a:t>
            </a:r>
            <a:r>
              <a:rPr lang="en-US" altLang="zh-CN" sz="1800" dirty="0">
                <a:solidFill>
                  <a:srgbClr val="333333"/>
                </a:solidFill>
                <a:latin typeface="Open Sans" panose="020B0606030504020204" pitchFamily="34" charset="0"/>
                <a:ea typeface="宋体" panose="02010600030101010101" pitchFamily="2" charset="-122"/>
                <a:cs typeface="Open Sans" panose="020B0606030504020204" pitchFamily="34" charset="0"/>
              </a:rPr>
              <a:t>1</a:t>
            </a:r>
            <a:r>
              <a:rPr lang="zh-CN" altLang="en-US" sz="1800" dirty="0">
                <a:solidFill>
                  <a:srgbClr val="333333"/>
                </a:solidFill>
                <a:latin typeface="Open Sans" panose="020B0606030504020204" pitchFamily="34" charset="0"/>
                <a:ea typeface="宋体" panose="02010600030101010101" pitchFamily="2" charset="-122"/>
                <a:cs typeface="Open Sans" panose="020B0606030504020204" pitchFamily="34" charset="0"/>
              </a:rPr>
              <a:t>，以欧式距离作为损失函数所以因该取中值</a:t>
            </a:r>
            <a:r>
              <a:rPr lang="en-US" altLang="zh-CN" sz="1800" dirty="0">
                <a:solidFill>
                  <a:srgbClr val="333333"/>
                </a:solidFill>
                <a:latin typeface="Open Sans" panose="020B0606030504020204" pitchFamily="34" charset="0"/>
                <a:ea typeface="宋体" panose="02010600030101010101" pitchFamily="2" charset="-122"/>
                <a:cs typeface="Open Sans" panose="020B0606030504020204" pitchFamily="34" charset="0"/>
              </a:rPr>
              <a:t>0.5</a:t>
            </a:r>
            <a:r>
              <a:rPr lang="zh-CN" altLang="en-US" sz="1800" dirty="0">
                <a:solidFill>
                  <a:srgbClr val="333333"/>
                </a:solidFill>
                <a:latin typeface="Open Sans" panose="020B0606030504020204" pitchFamily="34" charset="0"/>
                <a:ea typeface="宋体" panose="02010600030101010101" pitchFamily="2" charset="-122"/>
                <a:cs typeface="Open Sans" panose="020B0606030504020204" pitchFamily="34" charset="0"/>
              </a:rPr>
              <a:t>作为分类阈值，但实际上，</a:t>
            </a:r>
            <a:r>
              <a:rPr lang="zh-CN" altLang="en-US" sz="1800" dirty="0">
                <a:solidFill>
                  <a:srgbClr val="FF0000"/>
                </a:solidFill>
                <a:latin typeface="Open Sans" panose="020B0606030504020204" pitchFamily="34" charset="0"/>
                <a:ea typeface="宋体" panose="02010600030101010101" pitchFamily="2" charset="-122"/>
                <a:cs typeface="Open Sans" panose="020B0606030504020204" pitchFamily="34" charset="0"/>
              </a:rPr>
              <a:t>取</a:t>
            </a:r>
            <a:r>
              <a:rPr lang="en-US" altLang="zh-CN" sz="1800" dirty="0">
                <a:solidFill>
                  <a:srgbClr val="FF0000"/>
                </a:solidFill>
                <a:latin typeface="Open Sans" panose="020B0606030504020204" pitchFamily="34" charset="0"/>
                <a:ea typeface="宋体" panose="02010600030101010101" pitchFamily="2" charset="-122"/>
                <a:cs typeface="Open Sans" panose="020B0606030504020204" pitchFamily="34" charset="0"/>
              </a:rPr>
              <a:t>0</a:t>
            </a:r>
            <a:r>
              <a:rPr lang="zh-CN" altLang="en-US" sz="1800" dirty="0">
                <a:solidFill>
                  <a:srgbClr val="FF0000"/>
                </a:solidFill>
                <a:latin typeface="Open Sans" panose="020B0606030504020204" pitchFamily="34" charset="0"/>
                <a:ea typeface="宋体" panose="02010600030101010101" pitchFamily="2" charset="-122"/>
                <a:cs typeface="Open Sans" panose="020B0606030504020204" pitchFamily="34" charset="0"/>
              </a:rPr>
              <a:t>或</a:t>
            </a:r>
            <a:r>
              <a:rPr lang="en-US" altLang="zh-CN" sz="1800" dirty="0">
                <a:solidFill>
                  <a:srgbClr val="FF0000"/>
                </a:solidFill>
                <a:latin typeface="Open Sans" panose="020B0606030504020204" pitchFamily="34" charset="0"/>
                <a:ea typeface="宋体" panose="02010600030101010101" pitchFamily="2" charset="-122"/>
                <a:cs typeface="Open Sans" panose="020B0606030504020204" pitchFamily="34" charset="0"/>
              </a:rPr>
              <a:t>0.5</a:t>
            </a:r>
            <a:r>
              <a:rPr lang="zh-CN" altLang="en-US" sz="1800" dirty="0">
                <a:solidFill>
                  <a:srgbClr val="FF0000"/>
                </a:solidFill>
                <a:latin typeface="Open Sans" panose="020B0606030504020204" pitchFamily="34" charset="0"/>
                <a:ea typeface="宋体" panose="02010600030101010101" pitchFamily="2" charset="-122"/>
                <a:cs typeface="Open Sans" panose="020B0606030504020204" pitchFamily="34" charset="0"/>
              </a:rPr>
              <a:t>都还行</a:t>
            </a:r>
            <a:r>
              <a:rPr lang="zh-CN" altLang="en-US" sz="1800" dirty="0">
                <a:solidFill>
                  <a:srgbClr val="333333"/>
                </a:solidFill>
                <a:latin typeface="Open Sans" panose="020B0606030504020204" pitchFamily="34" charset="0"/>
                <a:ea typeface="宋体" panose="02010600030101010101" pitchFamily="2" charset="-122"/>
                <a:cs typeface="Open Sans" panose="020B0606030504020204" pitchFamily="34" charset="0"/>
              </a:rPr>
              <a:t>，只要算误差时以预测值而不是线性输出值来算即可，差别是</a:t>
            </a:r>
            <a:r>
              <a:rPr lang="zh-CN" altLang="en-US" sz="1800" dirty="0">
                <a:solidFill>
                  <a:srgbClr val="FF0000"/>
                </a:solidFill>
                <a:latin typeface="Open Sans" panose="020B0606030504020204" pitchFamily="34" charset="0"/>
                <a:ea typeface="宋体" panose="02010600030101010101" pitchFamily="2" charset="-122"/>
                <a:cs typeface="Open Sans" panose="020B0606030504020204" pitchFamily="34" charset="0"/>
              </a:rPr>
              <a:t>理论上限不同</a:t>
            </a:r>
            <a:endParaRPr lang="zh-CN" altLang="zh-CN" sz="1800" dirty="0">
              <a:solidFill>
                <a:srgbClr val="FF0000"/>
              </a:solidFill>
              <a:latin typeface="Open Sans" panose="020B0606030504020204" pitchFamily="34" charset="0"/>
              <a:ea typeface="宋体" panose="02010600030101010101" pitchFamily="2" charset="-122"/>
              <a:cs typeface="Open Sans" panose="020B0606030504020204" pitchFamily="34" charset="0"/>
            </a:endParaRPr>
          </a:p>
          <a:p>
            <a:endParaRPr lang="zh-CN" altLang="en-US" dirty="0"/>
          </a:p>
        </p:txBody>
      </p:sp>
      <p:sp>
        <p:nvSpPr>
          <p:cNvPr id="6" name="标题 1">
            <a:extLst>
              <a:ext uri="{FF2B5EF4-FFF2-40B4-BE49-F238E27FC236}">
                <a16:creationId xmlns:a16="http://schemas.microsoft.com/office/drawing/2014/main" id="{A00C572B-A1D8-492E-8963-D1487710855E}"/>
              </a:ext>
            </a:extLst>
          </p:cNvPr>
          <p:cNvSpPr>
            <a:spLocks noGrp="1"/>
          </p:cNvSpPr>
          <p:nvPr>
            <p:ph type="title"/>
          </p:nvPr>
        </p:nvSpPr>
        <p:spPr>
          <a:xfrm>
            <a:off x="816864" y="228600"/>
            <a:ext cx="10871200" cy="990600"/>
          </a:xfrm>
        </p:spPr>
        <p:txBody>
          <a:bodyPr/>
          <a:lstStyle/>
          <a:p>
            <a:r>
              <a:rPr lang="zh-CN" altLang="en-US" dirty="0"/>
              <a:t>讨论</a:t>
            </a:r>
            <a:r>
              <a:rPr lang="en-US" altLang="zh-CN" dirty="0"/>
              <a:t>&amp;</a:t>
            </a:r>
            <a:r>
              <a:rPr lang="zh-CN" altLang="en-US" dirty="0"/>
              <a:t>思考</a:t>
            </a:r>
          </a:p>
        </p:txBody>
      </p:sp>
      <p:sp>
        <p:nvSpPr>
          <p:cNvPr id="11" name="文本框 10">
            <a:extLst>
              <a:ext uri="{FF2B5EF4-FFF2-40B4-BE49-F238E27FC236}">
                <a16:creationId xmlns:a16="http://schemas.microsoft.com/office/drawing/2014/main" id="{BEBF0D9F-92B7-4FB6-9591-139FF53EBD1F}"/>
              </a:ext>
            </a:extLst>
          </p:cNvPr>
          <p:cNvSpPr txBox="1"/>
          <p:nvPr/>
        </p:nvSpPr>
        <p:spPr>
          <a:xfrm>
            <a:off x="3292435" y="3091650"/>
            <a:ext cx="1526572" cy="369332"/>
          </a:xfrm>
          <a:prstGeom prst="rect">
            <a:avLst/>
          </a:prstGeom>
          <a:noFill/>
        </p:spPr>
        <p:txBody>
          <a:bodyPr wrap="none" rtlCol="0">
            <a:spAutoFit/>
          </a:bodyPr>
          <a:lstStyle/>
          <a:p>
            <a:r>
              <a:rPr lang="en-US" altLang="zh-CN" dirty="0"/>
              <a:t>Threshold=0.5</a:t>
            </a:r>
            <a:endParaRPr lang="zh-CN" altLang="en-US" dirty="0"/>
          </a:p>
        </p:txBody>
      </p:sp>
      <p:sp>
        <p:nvSpPr>
          <p:cNvPr id="12" name="文本框 11">
            <a:extLst>
              <a:ext uri="{FF2B5EF4-FFF2-40B4-BE49-F238E27FC236}">
                <a16:creationId xmlns:a16="http://schemas.microsoft.com/office/drawing/2014/main" id="{F54C3700-AAF3-4563-ADFE-DFF391CBDF91}"/>
              </a:ext>
            </a:extLst>
          </p:cNvPr>
          <p:cNvSpPr txBox="1"/>
          <p:nvPr/>
        </p:nvSpPr>
        <p:spPr>
          <a:xfrm>
            <a:off x="7584109" y="3082458"/>
            <a:ext cx="1351845" cy="369332"/>
          </a:xfrm>
          <a:prstGeom prst="rect">
            <a:avLst/>
          </a:prstGeom>
          <a:noFill/>
        </p:spPr>
        <p:txBody>
          <a:bodyPr wrap="none" rtlCol="0">
            <a:spAutoFit/>
          </a:bodyPr>
          <a:lstStyle/>
          <a:p>
            <a:r>
              <a:rPr lang="en-US" altLang="zh-CN" dirty="0"/>
              <a:t>Threshold=0</a:t>
            </a:r>
            <a:endParaRPr lang="zh-CN" altLang="en-US" dirty="0"/>
          </a:p>
        </p:txBody>
      </p:sp>
      <p:pic>
        <p:nvPicPr>
          <p:cNvPr id="17" name="图片 16">
            <a:extLst>
              <a:ext uri="{FF2B5EF4-FFF2-40B4-BE49-F238E27FC236}">
                <a16:creationId xmlns:a16="http://schemas.microsoft.com/office/drawing/2014/main" id="{B8731A13-012C-4B5E-8B15-C43B051FF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479" y="3416716"/>
            <a:ext cx="3854635" cy="3349861"/>
          </a:xfrm>
          <a:prstGeom prst="rect">
            <a:avLst/>
          </a:prstGeom>
        </p:spPr>
      </p:pic>
      <p:pic>
        <p:nvPicPr>
          <p:cNvPr id="19" name="图片 18">
            <a:extLst>
              <a:ext uri="{FF2B5EF4-FFF2-40B4-BE49-F238E27FC236}">
                <a16:creationId xmlns:a16="http://schemas.microsoft.com/office/drawing/2014/main" id="{609CA761-94FD-4770-B5AB-57924D3F0E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1051" y="3429000"/>
            <a:ext cx="3854635" cy="3349861"/>
          </a:xfrm>
          <a:prstGeom prst="rect">
            <a:avLst/>
          </a:prstGeom>
        </p:spPr>
      </p:pic>
    </p:spTree>
    <p:extLst>
      <p:ext uri="{BB962C8B-B14F-4D97-AF65-F5344CB8AC3E}">
        <p14:creationId xmlns:p14="http://schemas.microsoft.com/office/powerpoint/2010/main" val="3710469381"/>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17</a:t>
            </a:fld>
            <a:endParaRPr lang="en-US"/>
          </a:p>
        </p:txBody>
      </p:sp>
      <p:sp>
        <p:nvSpPr>
          <p:cNvPr id="6" name="标题 1"/>
          <p:cNvSpPr txBox="1">
            <a:spLocks/>
          </p:cNvSpPr>
          <p:nvPr/>
        </p:nvSpPr>
        <p:spPr>
          <a:xfrm>
            <a:off x="812801" y="3044950"/>
            <a:ext cx="10871200" cy="990600"/>
          </a:xfrm>
          <a:prstGeom prst="rect">
            <a:avLst/>
          </a:prstGeom>
        </p:spPr>
        <p:txBody>
          <a:bodyPr vert="horz" anchor="ctr">
            <a:normAutofit/>
          </a:bodyPr>
          <a:lstStyle>
            <a:lvl1pPr algn="l" rtl="0" eaLnBrk="1" latinLnBrk="0" hangingPunct="1">
              <a:spcBef>
                <a:spcPct val="0"/>
              </a:spcBef>
              <a:buNone/>
              <a:defRPr sz="4400" kern="1200">
                <a:solidFill>
                  <a:schemeClr val="tx2"/>
                </a:solidFill>
                <a:latin typeface="+mj-lt"/>
                <a:ea typeface="+mj-ea"/>
                <a:cs typeface="+mj-cs"/>
              </a:defRPr>
            </a:lvl1pPr>
          </a:lstStyle>
          <a:p>
            <a:r>
              <a:rPr lang="zh-CN" altLang="en-US" dirty="0">
                <a:ea typeface="微软雅黑" panose="020B0503020204020204" pitchFamily="34" charset="-122"/>
              </a:rPr>
              <a:t>六、组员分工</a:t>
            </a:r>
          </a:p>
        </p:txBody>
      </p:sp>
    </p:spTree>
    <p:extLst>
      <p:ext uri="{BB962C8B-B14F-4D97-AF65-F5344CB8AC3E}">
        <p14:creationId xmlns:p14="http://schemas.microsoft.com/office/powerpoint/2010/main" val="3534749071"/>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895B62-57F6-4C97-A0C6-674884E09E3C}"/>
              </a:ext>
            </a:extLst>
          </p:cNvPr>
          <p:cNvSpPr>
            <a:spLocks noGrp="1"/>
          </p:cNvSpPr>
          <p:nvPr>
            <p:ph type="title"/>
          </p:nvPr>
        </p:nvSpPr>
        <p:spPr/>
        <p:txBody>
          <a:bodyPr/>
          <a:lstStyle/>
          <a:p>
            <a:r>
              <a:rPr lang="zh-CN" altLang="en-US" dirty="0"/>
              <a:t>组员分工</a:t>
            </a:r>
          </a:p>
        </p:txBody>
      </p:sp>
      <p:sp>
        <p:nvSpPr>
          <p:cNvPr id="3" name="页脚占位符 2">
            <a:extLst>
              <a:ext uri="{FF2B5EF4-FFF2-40B4-BE49-F238E27FC236}">
                <a16:creationId xmlns:a16="http://schemas.microsoft.com/office/drawing/2014/main" id="{7D0208BD-3112-4A5F-ACA1-AD2FB9B1FF7F}"/>
              </a:ext>
            </a:extLst>
          </p:cNvPr>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a:extLst>
              <a:ext uri="{FF2B5EF4-FFF2-40B4-BE49-F238E27FC236}">
                <a16:creationId xmlns:a16="http://schemas.microsoft.com/office/drawing/2014/main" id="{C007F5AA-9718-4ACE-8A68-DA20387CF3EF}"/>
              </a:ext>
            </a:extLst>
          </p:cNvPr>
          <p:cNvSpPr>
            <a:spLocks noGrp="1"/>
          </p:cNvSpPr>
          <p:nvPr>
            <p:ph type="sldNum" sz="quarter" idx="12"/>
          </p:nvPr>
        </p:nvSpPr>
        <p:spPr/>
        <p:txBody>
          <a:bodyPr>
            <a:normAutofit fontScale="85000" lnSpcReduction="20000"/>
          </a:bodyPr>
          <a:lstStyle/>
          <a:p>
            <a:fld id="{CCAEEAAC-C118-45AB-96AF-B69931CFBF8F}" type="slidenum">
              <a:rPr lang="en-US" smtClean="0"/>
              <a:pPr/>
              <a:t>18</a:t>
            </a:fld>
            <a:endParaRPr lang="en-US"/>
          </a:p>
        </p:txBody>
      </p:sp>
      <p:graphicFrame>
        <p:nvGraphicFramePr>
          <p:cNvPr id="6" name="内容占位符 5">
            <a:extLst>
              <a:ext uri="{FF2B5EF4-FFF2-40B4-BE49-F238E27FC236}">
                <a16:creationId xmlns:a16="http://schemas.microsoft.com/office/drawing/2014/main" id="{C1BFE54E-7328-48A5-8CD8-7301CFB7BCD8}"/>
              </a:ext>
            </a:extLst>
          </p:cNvPr>
          <p:cNvGraphicFramePr>
            <a:graphicFrameLocks noGrp="1"/>
          </p:cNvGraphicFramePr>
          <p:nvPr>
            <p:ph sz="quarter" idx="1"/>
            <p:extLst>
              <p:ext uri="{D42A27DB-BD31-4B8C-83A1-F6EECF244321}">
                <p14:modId xmlns:p14="http://schemas.microsoft.com/office/powerpoint/2010/main" val="4021900252"/>
              </p:ext>
            </p:extLst>
          </p:nvPr>
        </p:nvGraphicFramePr>
        <p:xfrm>
          <a:off x="2240800" y="2655954"/>
          <a:ext cx="7710400" cy="2155499"/>
        </p:xfrm>
        <a:graphic>
          <a:graphicData uri="http://schemas.openxmlformats.org/drawingml/2006/table">
            <a:tbl>
              <a:tblPr firstRow="1" firstCol="1" bandRow="1">
                <a:tableStyleId>{5C22544A-7EE6-4342-B048-85BDC9FD1C3A}</a:tableStyleId>
              </a:tblPr>
              <a:tblGrid>
                <a:gridCol w="3855200">
                  <a:extLst>
                    <a:ext uri="{9D8B030D-6E8A-4147-A177-3AD203B41FA5}">
                      <a16:colId xmlns:a16="http://schemas.microsoft.com/office/drawing/2014/main" val="638565830"/>
                    </a:ext>
                  </a:extLst>
                </a:gridCol>
                <a:gridCol w="3855200">
                  <a:extLst>
                    <a:ext uri="{9D8B030D-6E8A-4147-A177-3AD203B41FA5}">
                      <a16:colId xmlns:a16="http://schemas.microsoft.com/office/drawing/2014/main" val="2021054265"/>
                    </a:ext>
                  </a:extLst>
                </a:gridCol>
              </a:tblGrid>
              <a:tr h="501900">
                <a:tc>
                  <a:txBody>
                    <a:bodyPr/>
                    <a:lstStyle/>
                    <a:p>
                      <a:pPr algn="ctr" latinLnBrk="1">
                        <a:lnSpc>
                          <a:spcPct val="125000"/>
                        </a:lnSpc>
                        <a:spcAft>
                          <a:spcPts val="0"/>
                        </a:spcAft>
                      </a:pPr>
                      <a:r>
                        <a:rPr lang="zh-CN" sz="2000" kern="100" dirty="0">
                          <a:effectLst/>
                        </a:rPr>
                        <a:t>姓名</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latinLnBrk="1">
                        <a:lnSpc>
                          <a:spcPct val="125000"/>
                        </a:lnSpc>
                        <a:spcAft>
                          <a:spcPts val="0"/>
                        </a:spcAft>
                      </a:pPr>
                      <a:r>
                        <a:rPr lang="zh-CN" sz="2000" kern="100" dirty="0">
                          <a:effectLst/>
                        </a:rPr>
                        <a:t>工作</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44684761"/>
                  </a:ext>
                </a:extLst>
              </a:tr>
              <a:tr h="420682">
                <a:tc>
                  <a:txBody>
                    <a:bodyPr/>
                    <a:lstStyle/>
                    <a:p>
                      <a:pPr algn="ctr" latinLnBrk="1">
                        <a:lnSpc>
                          <a:spcPct val="125000"/>
                        </a:lnSpc>
                        <a:spcAft>
                          <a:spcPts val="0"/>
                        </a:spcAft>
                      </a:pPr>
                      <a:r>
                        <a:rPr lang="zh-CN" sz="1800" kern="100" dirty="0">
                          <a:effectLst/>
                        </a:rPr>
                        <a:t>李瑞堃 </a:t>
                      </a:r>
                      <a:r>
                        <a:rPr lang="en-US" sz="1800" kern="100" dirty="0">
                          <a:effectLst/>
                        </a:rPr>
                        <a:t>#</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latinLnBrk="1">
                        <a:lnSpc>
                          <a:spcPct val="125000"/>
                        </a:lnSpc>
                        <a:spcAft>
                          <a:spcPts val="0"/>
                        </a:spcAft>
                      </a:pPr>
                      <a:r>
                        <a:rPr lang="zh-CN" sz="1800" kern="100" dirty="0">
                          <a:effectLst/>
                        </a:rPr>
                        <a:t>实现代码、流程设计</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91354633"/>
                  </a:ext>
                </a:extLst>
              </a:tr>
              <a:tr h="389714">
                <a:tc>
                  <a:txBody>
                    <a:bodyPr/>
                    <a:lstStyle/>
                    <a:p>
                      <a:pPr algn="ctr" latinLnBrk="1">
                        <a:lnSpc>
                          <a:spcPct val="125000"/>
                        </a:lnSpc>
                        <a:spcAft>
                          <a:spcPts val="0"/>
                        </a:spcAft>
                      </a:pPr>
                      <a:r>
                        <a:rPr lang="zh-CN" sz="1800" kern="100">
                          <a:effectLst/>
                        </a:rPr>
                        <a:t>董浣羽 </a:t>
                      </a:r>
                      <a:r>
                        <a:rPr lang="en-US" sz="1800" kern="100">
                          <a:effectLst/>
                        </a:rPr>
                        <a:t>#</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latinLnBrk="1">
                        <a:lnSpc>
                          <a:spcPct val="125000"/>
                        </a:lnSpc>
                        <a:spcAft>
                          <a:spcPts val="0"/>
                        </a:spcAft>
                      </a:pPr>
                      <a:r>
                        <a:rPr lang="zh-CN" sz="1800" kern="100" dirty="0">
                          <a:effectLst/>
                        </a:rPr>
                        <a:t>实现代码、学习率实验</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86089582"/>
                  </a:ext>
                </a:extLst>
              </a:tr>
              <a:tr h="397816">
                <a:tc>
                  <a:txBody>
                    <a:bodyPr/>
                    <a:lstStyle/>
                    <a:p>
                      <a:pPr algn="ctr" latinLnBrk="1">
                        <a:lnSpc>
                          <a:spcPct val="125000"/>
                        </a:lnSpc>
                        <a:spcAft>
                          <a:spcPts val="0"/>
                        </a:spcAft>
                      </a:pPr>
                      <a:r>
                        <a:rPr lang="zh-CN" sz="1800" kern="100">
                          <a:effectLst/>
                        </a:rPr>
                        <a:t>胡玉洁 </a:t>
                      </a:r>
                      <a:r>
                        <a:rPr lang="en-US" sz="1800" kern="100">
                          <a:effectLst/>
                        </a:rPr>
                        <a:t>##</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latinLnBrk="1">
                        <a:lnSpc>
                          <a:spcPct val="125000"/>
                        </a:lnSpc>
                        <a:spcAft>
                          <a:spcPts val="0"/>
                        </a:spcAft>
                      </a:pPr>
                      <a:r>
                        <a:rPr lang="zh-CN" sz="1800" kern="100" dirty="0">
                          <a:effectLst/>
                        </a:rPr>
                        <a:t>数据集划分、总结分析、语言学习</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19386498"/>
                  </a:ext>
                </a:extLst>
              </a:tr>
              <a:tr h="445387">
                <a:tc>
                  <a:txBody>
                    <a:bodyPr/>
                    <a:lstStyle/>
                    <a:p>
                      <a:pPr algn="ctr" latinLnBrk="1">
                        <a:lnSpc>
                          <a:spcPct val="125000"/>
                        </a:lnSpc>
                        <a:spcAft>
                          <a:spcPts val="0"/>
                        </a:spcAft>
                      </a:pPr>
                      <a:r>
                        <a:rPr lang="zh-CN" sz="1800" kern="100" dirty="0">
                          <a:effectLst/>
                        </a:rPr>
                        <a:t>李可 </a:t>
                      </a:r>
                      <a:r>
                        <a:rPr lang="en-US" sz="1800" kern="100" dirty="0">
                          <a:effectLst/>
                        </a:rPr>
                        <a:t>##</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latinLnBrk="1">
                        <a:lnSpc>
                          <a:spcPct val="125000"/>
                        </a:lnSpc>
                        <a:spcAft>
                          <a:spcPts val="0"/>
                        </a:spcAft>
                      </a:pPr>
                      <a:r>
                        <a:rPr lang="zh-CN" sz="1800" kern="100" dirty="0">
                          <a:effectLst/>
                        </a:rPr>
                        <a:t>评价指标、总结分析、语言学习</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66221269"/>
                  </a:ext>
                </a:extLst>
              </a:tr>
            </a:tbl>
          </a:graphicData>
        </a:graphic>
      </p:graphicFrame>
    </p:spTree>
    <p:extLst>
      <p:ext uri="{BB962C8B-B14F-4D97-AF65-F5344CB8AC3E}">
        <p14:creationId xmlns:p14="http://schemas.microsoft.com/office/powerpoint/2010/main" val="1092691988"/>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11726-DD7D-42B0-9666-E58B6B70863D}"/>
              </a:ext>
            </a:extLst>
          </p:cNvPr>
          <p:cNvSpPr>
            <a:spLocks noGrp="1"/>
          </p:cNvSpPr>
          <p:nvPr>
            <p:ph type="title"/>
          </p:nvPr>
        </p:nvSpPr>
        <p:spPr/>
        <p:txBody>
          <a:bodyPr/>
          <a:lstStyle/>
          <a:p>
            <a:r>
              <a:rPr lang="en-US" altLang="zh-CN" dirty="0"/>
              <a:t>Q&amp;A</a:t>
            </a:r>
            <a:endParaRPr lang="zh-CN" altLang="en-US" dirty="0"/>
          </a:p>
        </p:txBody>
      </p:sp>
      <p:sp>
        <p:nvSpPr>
          <p:cNvPr id="3" name="页脚占位符 2">
            <a:extLst>
              <a:ext uri="{FF2B5EF4-FFF2-40B4-BE49-F238E27FC236}">
                <a16:creationId xmlns:a16="http://schemas.microsoft.com/office/drawing/2014/main" id="{C2BDCA5B-1034-44C2-8077-AC4D234E3A55}"/>
              </a:ext>
            </a:extLst>
          </p:cNvPr>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a:extLst>
              <a:ext uri="{FF2B5EF4-FFF2-40B4-BE49-F238E27FC236}">
                <a16:creationId xmlns:a16="http://schemas.microsoft.com/office/drawing/2014/main" id="{2D744128-EC8E-465E-8622-7FFA4472AEE0}"/>
              </a:ext>
            </a:extLst>
          </p:cNvPr>
          <p:cNvSpPr>
            <a:spLocks noGrp="1"/>
          </p:cNvSpPr>
          <p:nvPr>
            <p:ph type="sldNum" sz="quarter" idx="12"/>
          </p:nvPr>
        </p:nvSpPr>
        <p:spPr/>
        <p:txBody>
          <a:bodyPr>
            <a:normAutofit fontScale="85000" lnSpcReduction="20000"/>
          </a:bodyPr>
          <a:lstStyle/>
          <a:p>
            <a:fld id="{CCAEEAAC-C118-45AB-96AF-B69931CFBF8F}" type="slidenum">
              <a:rPr lang="en-US" smtClean="0"/>
              <a:pPr/>
              <a:t>19</a:t>
            </a:fld>
            <a:endParaRPr lang="en-US"/>
          </a:p>
        </p:txBody>
      </p:sp>
      <p:sp>
        <p:nvSpPr>
          <p:cNvPr id="5" name="内容占位符 4">
            <a:extLst>
              <a:ext uri="{FF2B5EF4-FFF2-40B4-BE49-F238E27FC236}">
                <a16:creationId xmlns:a16="http://schemas.microsoft.com/office/drawing/2014/main" id="{70B0B936-A2B8-4B0E-AF82-3414D3AFFFD5}"/>
              </a:ext>
            </a:extLst>
          </p:cNvPr>
          <p:cNvSpPr>
            <a:spLocks noGrp="1"/>
          </p:cNvSpPr>
          <p:nvPr>
            <p:ph sz="quarter" idx="1"/>
          </p:nvPr>
        </p:nvSpPr>
        <p:spPr/>
        <p:txBody>
          <a:bodyPr/>
          <a:lstStyle/>
          <a:p>
            <a:pPr marL="0" indent="0" algn="ctr">
              <a:buNone/>
            </a:pPr>
            <a:endParaRPr lang="en-US" altLang="zh-CN" dirty="0"/>
          </a:p>
          <a:p>
            <a:pPr marL="0" indent="0" algn="ctr">
              <a:buNone/>
            </a:pPr>
            <a:endParaRPr lang="en-US" altLang="zh-CN" dirty="0"/>
          </a:p>
          <a:p>
            <a:pPr marL="0" indent="0" algn="ctr">
              <a:buNone/>
            </a:pPr>
            <a:endParaRPr lang="en-US" altLang="zh-CN" dirty="0"/>
          </a:p>
          <a:p>
            <a:pPr marL="0" indent="0" algn="ctr">
              <a:buNone/>
            </a:pPr>
            <a:r>
              <a:rPr lang="zh-CN" altLang="en-US" sz="4800" dirty="0"/>
              <a:t>谢谢！</a:t>
            </a:r>
          </a:p>
        </p:txBody>
      </p:sp>
    </p:spTree>
    <p:extLst>
      <p:ext uri="{BB962C8B-B14F-4D97-AF65-F5344CB8AC3E}">
        <p14:creationId xmlns:p14="http://schemas.microsoft.com/office/powerpoint/2010/main" val="1357095115"/>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B51A4-4C7F-499D-A868-FEF690916C05}"/>
              </a:ext>
            </a:extLst>
          </p:cNvPr>
          <p:cNvSpPr>
            <a:spLocks noGrp="1"/>
          </p:cNvSpPr>
          <p:nvPr>
            <p:ph type="title"/>
          </p:nvPr>
        </p:nvSpPr>
        <p:spPr/>
        <p:txBody>
          <a:bodyPr/>
          <a:lstStyle/>
          <a:p>
            <a:r>
              <a:rPr lang="zh-CN" altLang="en-US" dirty="0"/>
              <a:t>目录</a:t>
            </a:r>
          </a:p>
        </p:txBody>
      </p:sp>
      <p:sp>
        <p:nvSpPr>
          <p:cNvPr id="3" name="页脚占位符 2">
            <a:extLst>
              <a:ext uri="{FF2B5EF4-FFF2-40B4-BE49-F238E27FC236}">
                <a16:creationId xmlns:a16="http://schemas.microsoft.com/office/drawing/2014/main" id="{032D748C-F22E-41B4-9C69-CD94AF0C0339}"/>
              </a:ext>
            </a:extLst>
          </p:cNvPr>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a:extLst>
              <a:ext uri="{FF2B5EF4-FFF2-40B4-BE49-F238E27FC236}">
                <a16:creationId xmlns:a16="http://schemas.microsoft.com/office/drawing/2014/main" id="{D9BC8FB2-BE31-465C-89FF-C46CF187E7C3}"/>
              </a:ext>
            </a:extLst>
          </p:cNvPr>
          <p:cNvSpPr>
            <a:spLocks noGrp="1"/>
          </p:cNvSpPr>
          <p:nvPr>
            <p:ph type="sldNum" sz="quarter" idx="12"/>
          </p:nvPr>
        </p:nvSpPr>
        <p:spPr/>
        <p:txBody>
          <a:bodyPr>
            <a:normAutofit fontScale="85000" lnSpcReduction="20000"/>
          </a:bodyPr>
          <a:lstStyle/>
          <a:p>
            <a:fld id="{CCAEEAAC-C118-45AB-96AF-B69931CFBF8F}" type="slidenum">
              <a:rPr lang="en-US" smtClean="0"/>
              <a:pPr/>
              <a:t>2</a:t>
            </a:fld>
            <a:endParaRPr lang="en-US"/>
          </a:p>
        </p:txBody>
      </p:sp>
      <p:sp>
        <p:nvSpPr>
          <p:cNvPr id="5" name="内容占位符 4">
            <a:extLst>
              <a:ext uri="{FF2B5EF4-FFF2-40B4-BE49-F238E27FC236}">
                <a16:creationId xmlns:a16="http://schemas.microsoft.com/office/drawing/2014/main" id="{10BFAA3D-2692-48EE-B096-E63DE686C16B}"/>
              </a:ext>
            </a:extLst>
          </p:cNvPr>
          <p:cNvSpPr>
            <a:spLocks noGrp="1"/>
          </p:cNvSpPr>
          <p:nvPr>
            <p:ph sz="quarter" idx="1"/>
          </p:nvPr>
        </p:nvSpPr>
        <p:spPr/>
        <p:txBody>
          <a:bodyPr/>
          <a:lstStyle/>
          <a:p>
            <a:r>
              <a:rPr lang="zh-CN" altLang="en-US" dirty="0"/>
              <a:t>实验内容</a:t>
            </a:r>
            <a:endParaRPr lang="en-US" altLang="zh-CN" dirty="0"/>
          </a:p>
          <a:p>
            <a:r>
              <a:rPr lang="zh-CN" altLang="en-US" dirty="0"/>
              <a:t>方法原理</a:t>
            </a:r>
            <a:endParaRPr lang="en-US" altLang="zh-CN" dirty="0"/>
          </a:p>
          <a:p>
            <a:r>
              <a:rPr lang="zh-CN" altLang="en-US" dirty="0"/>
              <a:t>实验步骤</a:t>
            </a:r>
            <a:endParaRPr lang="en-US" altLang="zh-CN" dirty="0"/>
          </a:p>
          <a:p>
            <a:r>
              <a:rPr lang="zh-CN" altLang="en-US" dirty="0"/>
              <a:t>训练</a:t>
            </a:r>
            <a:r>
              <a:rPr lang="en-US" altLang="zh-CN" dirty="0"/>
              <a:t>&amp;</a:t>
            </a:r>
            <a:r>
              <a:rPr lang="zh-CN" altLang="en-US" dirty="0"/>
              <a:t>参数讨论</a:t>
            </a:r>
            <a:endParaRPr lang="en-US" altLang="zh-CN" dirty="0"/>
          </a:p>
          <a:p>
            <a:r>
              <a:rPr lang="zh-CN" altLang="en-US" dirty="0"/>
              <a:t>实验结果</a:t>
            </a:r>
            <a:endParaRPr lang="en-US" altLang="zh-CN" dirty="0"/>
          </a:p>
          <a:p>
            <a:r>
              <a:rPr lang="zh-CN" altLang="en-US" dirty="0"/>
              <a:t>组员分工</a:t>
            </a:r>
            <a:endParaRPr lang="en-US" altLang="zh-CN" dirty="0"/>
          </a:p>
        </p:txBody>
      </p:sp>
      <p:pic>
        <p:nvPicPr>
          <p:cNvPr id="6" name="图片 5">
            <a:extLst>
              <a:ext uri="{FF2B5EF4-FFF2-40B4-BE49-F238E27FC236}">
                <a16:creationId xmlns:a16="http://schemas.microsoft.com/office/drawing/2014/main" id="{7CFE0665-8A84-457A-8416-985286FF98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03975" y="1852215"/>
            <a:ext cx="5380774" cy="3991770"/>
          </a:xfrm>
          <a:prstGeom prst="rect">
            <a:avLst/>
          </a:prstGeom>
          <a:noFill/>
          <a:ln>
            <a:noFill/>
          </a:ln>
        </p:spPr>
      </p:pic>
    </p:spTree>
    <p:extLst>
      <p:ext uri="{BB962C8B-B14F-4D97-AF65-F5344CB8AC3E}">
        <p14:creationId xmlns:p14="http://schemas.microsoft.com/office/powerpoint/2010/main" val="1823819729"/>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3</a:t>
            </a:fld>
            <a:endParaRPr lang="en-US"/>
          </a:p>
        </p:txBody>
      </p:sp>
      <p:sp>
        <p:nvSpPr>
          <p:cNvPr id="6" name="标题 1"/>
          <p:cNvSpPr txBox="1">
            <a:spLocks/>
          </p:cNvSpPr>
          <p:nvPr/>
        </p:nvSpPr>
        <p:spPr>
          <a:xfrm>
            <a:off x="812801" y="3044950"/>
            <a:ext cx="10871200" cy="990600"/>
          </a:xfrm>
          <a:prstGeom prst="rect">
            <a:avLst/>
          </a:prstGeom>
        </p:spPr>
        <p:txBody>
          <a:bodyPr vert="horz" anchor="ctr">
            <a:normAutofit/>
          </a:bodyPr>
          <a:lstStyle>
            <a:lvl1pPr algn="l" rtl="0" eaLnBrk="1" latinLnBrk="0" hangingPunct="1">
              <a:spcBef>
                <a:spcPct val="0"/>
              </a:spcBef>
              <a:buNone/>
              <a:defRPr sz="4400" kern="1200">
                <a:solidFill>
                  <a:schemeClr val="tx2"/>
                </a:solidFill>
                <a:latin typeface="+mj-lt"/>
                <a:ea typeface="+mj-ea"/>
                <a:cs typeface="+mj-cs"/>
              </a:defRPr>
            </a:lvl1pPr>
          </a:lstStyle>
          <a:p>
            <a:r>
              <a:rPr lang="zh-CN" altLang="en-US" dirty="0">
                <a:ea typeface="微软雅黑" panose="020B0503020204020204" pitchFamily="34" charset="-122"/>
              </a:rPr>
              <a:t>一、实验内容</a:t>
            </a:r>
          </a:p>
        </p:txBody>
      </p:sp>
    </p:spTree>
    <p:extLst>
      <p:ext uri="{BB962C8B-B14F-4D97-AF65-F5344CB8AC3E}">
        <p14:creationId xmlns:p14="http://schemas.microsoft.com/office/powerpoint/2010/main" val="4202557153"/>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40130-A316-443F-8222-48A5FFB32AA4}"/>
              </a:ext>
            </a:extLst>
          </p:cNvPr>
          <p:cNvSpPr>
            <a:spLocks noGrp="1"/>
          </p:cNvSpPr>
          <p:nvPr>
            <p:ph type="title"/>
          </p:nvPr>
        </p:nvSpPr>
        <p:spPr/>
        <p:txBody>
          <a:bodyPr/>
          <a:lstStyle/>
          <a:p>
            <a:r>
              <a:rPr lang="zh-CN" altLang="en-US" dirty="0"/>
              <a:t>实验内容</a:t>
            </a:r>
          </a:p>
        </p:txBody>
      </p:sp>
      <p:sp>
        <p:nvSpPr>
          <p:cNvPr id="3" name="页脚占位符 2">
            <a:extLst>
              <a:ext uri="{FF2B5EF4-FFF2-40B4-BE49-F238E27FC236}">
                <a16:creationId xmlns:a16="http://schemas.microsoft.com/office/drawing/2014/main" id="{3AC5C054-5AF0-456B-9C06-2F7B57C0D8A0}"/>
              </a:ext>
            </a:extLst>
          </p:cNvPr>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a:extLst>
              <a:ext uri="{FF2B5EF4-FFF2-40B4-BE49-F238E27FC236}">
                <a16:creationId xmlns:a16="http://schemas.microsoft.com/office/drawing/2014/main" id="{1FF28F7D-7257-49D7-B2D7-CA91F98263CE}"/>
              </a:ext>
            </a:extLst>
          </p:cNvPr>
          <p:cNvSpPr>
            <a:spLocks noGrp="1"/>
          </p:cNvSpPr>
          <p:nvPr>
            <p:ph type="sldNum" sz="quarter" idx="12"/>
          </p:nvPr>
        </p:nvSpPr>
        <p:spPr/>
        <p:txBody>
          <a:bodyPr>
            <a:normAutofit fontScale="85000" lnSpcReduction="20000"/>
          </a:bodyPr>
          <a:lstStyle/>
          <a:p>
            <a:fld id="{CCAEEAAC-C118-45AB-96AF-B69931CFBF8F}" type="slidenum">
              <a:rPr lang="en-US" smtClean="0"/>
              <a:pPr/>
              <a:t>4</a:t>
            </a:fld>
            <a:endParaRPr lang="en-US"/>
          </a:p>
        </p:txBody>
      </p:sp>
      <p:sp>
        <p:nvSpPr>
          <p:cNvPr id="5" name="内容占位符 4">
            <a:extLst>
              <a:ext uri="{FF2B5EF4-FFF2-40B4-BE49-F238E27FC236}">
                <a16:creationId xmlns:a16="http://schemas.microsoft.com/office/drawing/2014/main" id="{B3167C01-D1E9-4B1E-8E6D-B8E633477EF1}"/>
              </a:ext>
            </a:extLst>
          </p:cNvPr>
          <p:cNvSpPr>
            <a:spLocks noGrp="1"/>
          </p:cNvSpPr>
          <p:nvPr>
            <p:ph sz="quarter"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设计并训练线性感知机，对两簇正态分布样本点进行二分类，样本点数量为</a:t>
            </a:r>
            <a:r>
              <a:rPr lang="en-US" altLang="zh-CN" sz="1800" dirty="0">
                <a:effectLst/>
                <a:latin typeface="Times New Roman" panose="02020603050405020304" pitchFamily="18" charset="0"/>
                <a:ea typeface="宋体" panose="02010600030101010101" pitchFamily="2" charset="-122"/>
              </a:rPr>
              <a:t>500</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2=1000</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个</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4D6FD944-B6A3-4229-BF5B-9C7501B26690}"/>
              </a:ext>
            </a:extLst>
          </p:cNvPr>
          <p:cNvPicPr>
            <a:picLocks noChangeAspect="1"/>
          </p:cNvPicPr>
          <p:nvPr/>
        </p:nvPicPr>
        <p:blipFill>
          <a:blip r:embed="rId3"/>
          <a:stretch>
            <a:fillRect/>
          </a:stretch>
        </p:blipFill>
        <p:spPr>
          <a:xfrm>
            <a:off x="2536446" y="2000540"/>
            <a:ext cx="5902259" cy="3953458"/>
          </a:xfrm>
          <a:prstGeom prst="rect">
            <a:avLst/>
          </a:prstGeom>
        </p:spPr>
      </p:pic>
    </p:spTree>
    <p:extLst>
      <p:ext uri="{BB962C8B-B14F-4D97-AF65-F5344CB8AC3E}">
        <p14:creationId xmlns:p14="http://schemas.microsoft.com/office/powerpoint/2010/main" val="1475235877"/>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5</a:t>
            </a:fld>
            <a:endParaRPr lang="en-US"/>
          </a:p>
        </p:txBody>
      </p:sp>
      <p:sp>
        <p:nvSpPr>
          <p:cNvPr id="6" name="标题 1"/>
          <p:cNvSpPr txBox="1">
            <a:spLocks/>
          </p:cNvSpPr>
          <p:nvPr/>
        </p:nvSpPr>
        <p:spPr>
          <a:xfrm>
            <a:off x="812801" y="3044950"/>
            <a:ext cx="10871200" cy="990600"/>
          </a:xfrm>
          <a:prstGeom prst="rect">
            <a:avLst/>
          </a:prstGeom>
        </p:spPr>
        <p:txBody>
          <a:bodyPr vert="horz" anchor="ctr">
            <a:normAutofit/>
          </a:bodyPr>
          <a:lstStyle>
            <a:lvl1pPr algn="l" rtl="0" eaLnBrk="1" latinLnBrk="0" hangingPunct="1">
              <a:spcBef>
                <a:spcPct val="0"/>
              </a:spcBef>
              <a:buNone/>
              <a:defRPr sz="4400" kern="1200">
                <a:solidFill>
                  <a:schemeClr val="tx2"/>
                </a:solidFill>
                <a:latin typeface="+mj-lt"/>
                <a:ea typeface="+mj-ea"/>
                <a:cs typeface="+mj-cs"/>
              </a:defRPr>
            </a:lvl1pPr>
          </a:lstStyle>
          <a:p>
            <a:r>
              <a:rPr lang="zh-CN" altLang="en-US" dirty="0">
                <a:ea typeface="微软雅黑" panose="020B0503020204020204" pitchFamily="34" charset="-122"/>
              </a:rPr>
              <a:t>二、方法原理</a:t>
            </a:r>
          </a:p>
        </p:txBody>
      </p:sp>
    </p:spTree>
    <p:extLst>
      <p:ext uri="{BB962C8B-B14F-4D97-AF65-F5344CB8AC3E}">
        <p14:creationId xmlns:p14="http://schemas.microsoft.com/office/powerpoint/2010/main" val="2342398705"/>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E29A8-9CF5-4891-BD11-12242CA55B50}"/>
              </a:ext>
            </a:extLst>
          </p:cNvPr>
          <p:cNvSpPr>
            <a:spLocks noGrp="1"/>
          </p:cNvSpPr>
          <p:nvPr>
            <p:ph type="title"/>
          </p:nvPr>
        </p:nvSpPr>
        <p:spPr/>
        <p:txBody>
          <a:bodyPr/>
          <a:lstStyle/>
          <a:p>
            <a:r>
              <a:rPr lang="zh-CN" altLang="en-US" dirty="0"/>
              <a:t>实验原理</a:t>
            </a:r>
          </a:p>
        </p:txBody>
      </p:sp>
      <p:sp>
        <p:nvSpPr>
          <p:cNvPr id="3" name="页脚占位符 2">
            <a:extLst>
              <a:ext uri="{FF2B5EF4-FFF2-40B4-BE49-F238E27FC236}">
                <a16:creationId xmlns:a16="http://schemas.microsoft.com/office/drawing/2014/main" id="{4138F549-3621-460B-90AC-027F0CC5A68D}"/>
              </a:ext>
            </a:extLst>
          </p:cNvPr>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a:extLst>
              <a:ext uri="{FF2B5EF4-FFF2-40B4-BE49-F238E27FC236}">
                <a16:creationId xmlns:a16="http://schemas.microsoft.com/office/drawing/2014/main" id="{3AF438A2-1C49-47BC-96EA-622D73845994}"/>
              </a:ext>
            </a:extLst>
          </p:cNvPr>
          <p:cNvSpPr>
            <a:spLocks noGrp="1"/>
          </p:cNvSpPr>
          <p:nvPr>
            <p:ph type="sldNum" sz="quarter" idx="12"/>
          </p:nvPr>
        </p:nvSpPr>
        <p:spPr/>
        <p:txBody>
          <a:bodyPr>
            <a:normAutofit fontScale="85000" lnSpcReduction="20000"/>
          </a:bodyPr>
          <a:lstStyle/>
          <a:p>
            <a:fld id="{CCAEEAAC-C118-45AB-96AF-B69931CFBF8F}" type="slidenum">
              <a:rPr lang="en-US" smtClean="0"/>
              <a:pPr/>
              <a:t>6</a:t>
            </a:fld>
            <a:endParaRPr lang="en-US"/>
          </a:p>
        </p:txBody>
      </p:sp>
      <p:sp>
        <p:nvSpPr>
          <p:cNvPr id="5" name="内容占位符 4">
            <a:extLst>
              <a:ext uri="{FF2B5EF4-FFF2-40B4-BE49-F238E27FC236}">
                <a16:creationId xmlns:a16="http://schemas.microsoft.com/office/drawing/2014/main" id="{FBC6E9F4-2820-478A-82AB-27743D3CC974}"/>
              </a:ext>
            </a:extLst>
          </p:cNvPr>
          <p:cNvSpPr>
            <a:spLocks noGrp="1"/>
          </p:cNvSpPr>
          <p:nvPr>
            <p:ph sz="quarter" idx="1"/>
          </p:nvPr>
        </p:nvSpPr>
        <p:spPr/>
        <p:txBody>
          <a:bodyPr/>
          <a:lstStyle/>
          <a:p>
            <a:r>
              <a:rPr lang="zh-CN" altLang="en-US" dirty="0"/>
              <a:t>线性分类方程</a:t>
            </a:r>
            <a:endParaRPr lang="en-US" altLang="zh-CN" dirty="0"/>
          </a:p>
          <a:p>
            <a:pPr marL="0" indent="0">
              <a:buNone/>
            </a:pPr>
            <a:r>
              <a:rPr lang="zh-CN" altLang="zh-CN" sz="1800" dirty="0">
                <a:effectLst/>
                <a:latin typeface="Times New Roman" panose="02020603050405020304" pitchFamily="18" charset="0"/>
                <a:ea typeface="宋体" panose="02010600030101010101" pitchFamily="2" charset="-122"/>
              </a:rPr>
              <a:t>数据集</a:t>
            </a:r>
            <a:r>
              <a:rPr lang="en-US" altLang="zh-CN" sz="1800" dirty="0">
                <a:effectLst/>
                <a:latin typeface="Times New Roman" panose="02020603050405020304" pitchFamily="18" charset="0"/>
                <a:ea typeface="宋体" panose="02010600030101010101" pitchFamily="2" charset="-122"/>
              </a:rPr>
              <a:t> D={(</a:t>
            </a:r>
            <a:r>
              <a:rPr lang="en-US" altLang="zh-CN" sz="1800" dirty="0" err="1">
                <a:effectLst/>
                <a:latin typeface="Times New Roman" panose="02020603050405020304" pitchFamily="18" charset="0"/>
                <a:ea typeface="宋体" panose="02010600030101010101" pitchFamily="2" charset="-122"/>
              </a:rPr>
              <a:t>x1,y1</a:t>
            </a:r>
            <a:r>
              <a:rPr lang="en-US" altLang="zh-CN" sz="1800" dirty="0">
                <a:effectLst/>
                <a:latin typeface="Times New Roman" panose="02020603050405020304" pitchFamily="18" charset="0"/>
                <a:ea typeface="宋体" panose="02010600030101010101" pitchFamily="2" charset="-122"/>
              </a:rPr>
              <a:t>),(</a:t>
            </a:r>
            <a:r>
              <a:rPr lang="en-US" altLang="zh-CN" sz="1800" dirty="0" err="1">
                <a:effectLst/>
                <a:latin typeface="Times New Roman" panose="02020603050405020304" pitchFamily="18" charset="0"/>
                <a:ea typeface="宋体" panose="02010600030101010101" pitchFamily="2" charset="-122"/>
              </a:rPr>
              <a:t>x2,y2</a:t>
            </a:r>
            <a:r>
              <a:rPr lang="en-US" altLang="zh-CN" sz="1800" dirty="0">
                <a:effectLst/>
                <a:latin typeface="Times New Roman" panose="02020603050405020304" pitchFamily="18" charset="0"/>
                <a:ea typeface="宋体" panose="02010600030101010101" pitchFamily="2" charset="-122"/>
              </a:rPr>
              <a:t>),……,(</a:t>
            </a:r>
            <a:r>
              <a:rPr lang="en-US" altLang="zh-CN" sz="1800" dirty="0" err="1">
                <a:effectLst/>
                <a:latin typeface="Times New Roman" panose="02020603050405020304" pitchFamily="18" charset="0"/>
                <a:ea typeface="宋体" panose="02010600030101010101" pitchFamily="2" charset="-122"/>
              </a:rPr>
              <a:t>xm,ym</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rPr>
              <a:t>，标签</a:t>
            </a:r>
            <a:r>
              <a:rPr lang="en-US" altLang="zh-CN" sz="1800" dirty="0">
                <a:effectLst/>
                <a:latin typeface="Times New Roman" panose="02020603050405020304" pitchFamily="18" charset="0"/>
                <a:ea typeface="宋体" panose="02010600030101010101" pitchFamily="2" charset="-122"/>
              </a:rPr>
              <a:t> y</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[0, 1]</a:t>
            </a:r>
            <a:r>
              <a:rPr lang="zh-CN" altLang="zh-CN" sz="1800" dirty="0">
                <a:effectLst/>
                <a:latin typeface="Times New Roman" panose="02020603050405020304" pitchFamily="18" charset="0"/>
                <a:ea typeface="宋体" panose="02010600030101010101" pitchFamily="2" charset="-122"/>
              </a:rPr>
              <a:t>，线性回归方程</a:t>
            </a:r>
            <a:r>
              <a:rPr lang="en-US" altLang="zh-CN" sz="1800" dirty="0">
                <a:effectLst/>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非线性映射</a:t>
            </a:r>
            <a:r>
              <a:rPr lang="zh-CN" altLang="zh-CN" sz="1800" dirty="0">
                <a:effectLst/>
                <a:latin typeface="Times New Roman" panose="02020603050405020304" pitchFamily="18" charset="0"/>
                <a:ea typeface="宋体" panose="02010600030101010101" pitchFamily="2" charset="-122"/>
              </a:rPr>
              <a:t>预测：</a:t>
            </a:r>
          </a:p>
          <a:p>
            <a:endParaRPr lang="en-US" altLang="zh-CN" dirty="0"/>
          </a:p>
          <a:p>
            <a:pPr marL="0" indent="0">
              <a:buNone/>
            </a:pPr>
            <a:endParaRPr lang="en-US" altLang="zh-CN" dirty="0"/>
          </a:p>
          <a:p>
            <a:pPr marL="0" indent="0">
              <a:buNone/>
            </a:pPr>
            <a:endParaRPr lang="en-US" altLang="zh-CN" dirty="0"/>
          </a:p>
          <a:p>
            <a:r>
              <a:rPr lang="zh-CN" altLang="en-US" dirty="0"/>
              <a:t>损失函数</a:t>
            </a:r>
            <a:r>
              <a:rPr lang="en-US" altLang="zh-CN" dirty="0"/>
              <a:t>——</a:t>
            </a:r>
            <a:r>
              <a:rPr lang="zh-CN" altLang="en-US" dirty="0"/>
              <a:t>均方差</a:t>
            </a:r>
            <a:r>
              <a:rPr lang="zh-CN" altLang="zh-CN" dirty="0"/>
              <a:t>损失：</a:t>
            </a:r>
          </a:p>
          <a:p>
            <a:endParaRPr lang="en-US" altLang="zh-CN" dirty="0"/>
          </a:p>
        </p:txBody>
      </p:sp>
      <p:pic>
        <p:nvPicPr>
          <p:cNvPr id="6" name="图片 5">
            <a:extLst>
              <a:ext uri="{FF2B5EF4-FFF2-40B4-BE49-F238E27FC236}">
                <a16:creationId xmlns:a16="http://schemas.microsoft.com/office/drawing/2014/main" id="{53151B28-7688-4292-873E-2A94FAD0876F}"/>
              </a:ext>
            </a:extLst>
          </p:cNvPr>
          <p:cNvPicPr>
            <a:picLocks noChangeAspect="1"/>
          </p:cNvPicPr>
          <p:nvPr/>
        </p:nvPicPr>
        <p:blipFill>
          <a:blip r:embed="rId3"/>
          <a:stretch>
            <a:fillRect/>
          </a:stretch>
        </p:blipFill>
        <p:spPr>
          <a:xfrm>
            <a:off x="3561270" y="2780875"/>
            <a:ext cx="3820834" cy="667719"/>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D0274AD-98DA-4F1A-B84B-30D5C37FE25C}"/>
                  </a:ext>
                </a:extLst>
              </p:cNvPr>
              <p:cNvSpPr txBox="1"/>
              <p:nvPr/>
            </p:nvSpPr>
            <p:spPr>
              <a:xfrm>
                <a:off x="3436225" y="4837652"/>
                <a:ext cx="4070923"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𝐿𝑜𝑠𝑠</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𝑚</m:t>
                          </m:r>
                        </m:sup>
                        <m:e>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1</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b="0" i="1" smtClean="0">
                                  <a:latin typeface="Cambria Math" panose="02040503050406030204" pitchFamily="18" charset="0"/>
                                </a:rPr>
                                <m:t>2</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m:t>
                              </m:r>
                            </m:e>
                            <m:sup>
                              <m:r>
                                <a:rPr lang="en-US" altLang="zh-CN" sz="2000" b="0" i="1" smtClean="0">
                                  <a:latin typeface="Cambria Math" panose="02040503050406030204" pitchFamily="18" charset="0"/>
                                </a:rPr>
                                <m:t>2</m:t>
                              </m:r>
                            </m:sup>
                          </m:sSup>
                        </m:e>
                      </m:nary>
                    </m:oMath>
                  </m:oMathPara>
                </a14:m>
                <a:endParaRPr lang="en-US" altLang="zh-CN" sz="2000" dirty="0"/>
              </a:p>
            </p:txBody>
          </p:sp>
        </mc:Choice>
        <mc:Fallback xmlns="">
          <p:sp>
            <p:nvSpPr>
              <p:cNvPr id="8" name="文本框 7">
                <a:extLst>
                  <a:ext uri="{FF2B5EF4-FFF2-40B4-BE49-F238E27FC236}">
                    <a16:creationId xmlns:a16="http://schemas.microsoft.com/office/drawing/2014/main" id="{3D0274AD-98DA-4F1A-B84B-30D5C37FE25C}"/>
                  </a:ext>
                </a:extLst>
              </p:cNvPr>
              <p:cNvSpPr txBox="1">
                <a:spLocks noRot="1" noChangeAspect="1" noMove="1" noResize="1" noEditPoints="1" noAdjustHandles="1" noChangeArrowheads="1" noChangeShapeType="1" noTextEdit="1"/>
              </p:cNvSpPr>
              <p:nvPr/>
            </p:nvSpPr>
            <p:spPr>
              <a:xfrm>
                <a:off x="3436225" y="4837652"/>
                <a:ext cx="4070923" cy="840295"/>
              </a:xfrm>
              <a:prstGeom prst="rect">
                <a:avLst/>
              </a:prstGeom>
              <a:blipFill>
                <a:blip r:embed="rId4"/>
                <a:stretch>
                  <a:fillRect/>
                </a:stretch>
              </a:blipFill>
            </p:spPr>
            <p:txBody>
              <a:bodyPr/>
              <a:lstStyle/>
              <a:p>
                <a:r>
                  <a:rPr lang="zh-CN" altLang="en-US">
                    <a:noFill/>
                  </a:rPr>
                  <a:t> </a:t>
                </a:r>
              </a:p>
            </p:txBody>
          </p:sp>
        </mc:Fallback>
      </mc:AlternateContent>
      <p:cxnSp>
        <p:nvCxnSpPr>
          <p:cNvPr id="10" name="直接箭头连接符 9">
            <a:extLst>
              <a:ext uri="{FF2B5EF4-FFF2-40B4-BE49-F238E27FC236}">
                <a16:creationId xmlns:a16="http://schemas.microsoft.com/office/drawing/2014/main" id="{7E8A4651-060A-455B-801C-00B7DA7E4060}"/>
              </a:ext>
            </a:extLst>
          </p:cNvPr>
          <p:cNvCxnSpPr/>
          <p:nvPr/>
        </p:nvCxnSpPr>
        <p:spPr>
          <a:xfrm>
            <a:off x="7248150" y="3114734"/>
            <a:ext cx="345645" cy="429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F16AF54-67FE-48B3-9434-DCC218DE98C9}"/>
              </a:ext>
            </a:extLst>
          </p:cNvPr>
          <p:cNvSpPr txBox="1"/>
          <p:nvPr/>
        </p:nvSpPr>
        <p:spPr>
          <a:xfrm>
            <a:off x="7504014" y="3503059"/>
            <a:ext cx="1066318" cy="369332"/>
          </a:xfrm>
          <a:prstGeom prst="rect">
            <a:avLst/>
          </a:prstGeom>
          <a:noFill/>
        </p:spPr>
        <p:txBody>
          <a:bodyPr wrap="none" rtlCol="0">
            <a:spAutoFit/>
          </a:bodyPr>
          <a:lstStyle/>
          <a:p>
            <a:r>
              <a:rPr lang="en-US" altLang="zh-CN" dirty="0">
                <a:solidFill>
                  <a:srgbClr val="FF0000"/>
                </a:solidFill>
              </a:rPr>
              <a:t>whatever</a:t>
            </a:r>
            <a:endParaRPr lang="zh-CN" altLang="en-US" dirty="0">
              <a:solidFill>
                <a:srgbClr val="FF0000"/>
              </a:solidFill>
            </a:endParaRPr>
          </a:p>
        </p:txBody>
      </p:sp>
    </p:spTree>
    <p:extLst>
      <p:ext uri="{BB962C8B-B14F-4D97-AF65-F5344CB8AC3E}">
        <p14:creationId xmlns:p14="http://schemas.microsoft.com/office/powerpoint/2010/main" val="184824656"/>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E29A8-9CF5-4891-BD11-12242CA55B50}"/>
              </a:ext>
            </a:extLst>
          </p:cNvPr>
          <p:cNvSpPr>
            <a:spLocks noGrp="1"/>
          </p:cNvSpPr>
          <p:nvPr>
            <p:ph type="title"/>
          </p:nvPr>
        </p:nvSpPr>
        <p:spPr/>
        <p:txBody>
          <a:bodyPr/>
          <a:lstStyle/>
          <a:p>
            <a:r>
              <a:rPr lang="zh-CN" altLang="en-US" dirty="0"/>
              <a:t>实验原理</a:t>
            </a:r>
          </a:p>
        </p:txBody>
      </p:sp>
      <p:sp>
        <p:nvSpPr>
          <p:cNvPr id="3" name="页脚占位符 2">
            <a:extLst>
              <a:ext uri="{FF2B5EF4-FFF2-40B4-BE49-F238E27FC236}">
                <a16:creationId xmlns:a16="http://schemas.microsoft.com/office/drawing/2014/main" id="{4138F549-3621-460B-90AC-027F0CC5A68D}"/>
              </a:ext>
            </a:extLst>
          </p:cNvPr>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a:extLst>
              <a:ext uri="{FF2B5EF4-FFF2-40B4-BE49-F238E27FC236}">
                <a16:creationId xmlns:a16="http://schemas.microsoft.com/office/drawing/2014/main" id="{3AF438A2-1C49-47BC-96EA-622D73845994}"/>
              </a:ext>
            </a:extLst>
          </p:cNvPr>
          <p:cNvSpPr>
            <a:spLocks noGrp="1"/>
          </p:cNvSpPr>
          <p:nvPr>
            <p:ph type="sldNum" sz="quarter" idx="12"/>
          </p:nvPr>
        </p:nvSpPr>
        <p:spPr/>
        <p:txBody>
          <a:bodyPr>
            <a:normAutofit fontScale="85000" lnSpcReduction="20000"/>
          </a:bodyPr>
          <a:lstStyle/>
          <a:p>
            <a:fld id="{CCAEEAAC-C118-45AB-96AF-B69931CFBF8F}" type="slidenum">
              <a:rPr lang="en-US" smtClean="0"/>
              <a:pPr/>
              <a:t>7</a:t>
            </a:fld>
            <a:endParaRPr lang="en-US"/>
          </a:p>
        </p:txBody>
      </p:sp>
      <p:sp>
        <p:nvSpPr>
          <p:cNvPr id="5" name="内容占位符 4">
            <a:extLst>
              <a:ext uri="{FF2B5EF4-FFF2-40B4-BE49-F238E27FC236}">
                <a16:creationId xmlns:a16="http://schemas.microsoft.com/office/drawing/2014/main" id="{FBC6E9F4-2820-478A-82AB-27743D3CC974}"/>
              </a:ext>
            </a:extLst>
          </p:cNvPr>
          <p:cNvSpPr>
            <a:spLocks noGrp="1"/>
          </p:cNvSpPr>
          <p:nvPr>
            <p:ph sz="quarter" idx="1"/>
          </p:nvPr>
        </p:nvSpPr>
        <p:spPr/>
        <p:txBody>
          <a:bodyPr/>
          <a:lstStyle/>
          <a:p>
            <a:r>
              <a:rPr lang="zh-CN" altLang="en-US" dirty="0"/>
              <a:t>梯度下降优化</a:t>
            </a:r>
            <a:r>
              <a:rPr lang="en-US" altLang="zh-CN" dirty="0"/>
              <a:t>——</a:t>
            </a:r>
            <a:r>
              <a:rPr lang="zh-CN" altLang="zh-CN" dirty="0"/>
              <a:t>最小二乘法</a:t>
            </a:r>
            <a:endParaRPr lang="en-US" altLang="zh-CN" dirty="0"/>
          </a:p>
          <a:p>
            <a:pPr marL="0" indent="0">
              <a:buNone/>
            </a:pPr>
            <a:r>
              <a:rPr lang="zh-CN" altLang="zh-CN" sz="1800" dirty="0">
                <a:effectLst/>
                <a:latin typeface="Times New Roman" panose="02020603050405020304" pitchFamily="18" charset="0"/>
                <a:ea typeface="宋体" panose="02010600030101010101" pitchFamily="2" charset="-122"/>
              </a:rPr>
              <a:t>对每个样本或每批量样本进行预测，然后使损失函数</a:t>
            </a:r>
            <a:r>
              <a:rPr lang="en-US" altLang="zh-CN" sz="1800" dirty="0">
                <a:effectLst/>
                <a:latin typeface="Times New Roman" panose="02020603050405020304" pitchFamily="18" charset="0"/>
                <a:ea typeface="宋体" panose="02010600030101010101" pitchFamily="2" charset="-122"/>
              </a:rPr>
              <a:t>Loss</a:t>
            </a:r>
            <a:r>
              <a:rPr lang="zh-CN" altLang="zh-CN" sz="1800" dirty="0">
                <a:effectLst/>
                <a:latin typeface="Times New Roman" panose="02020603050405020304" pitchFamily="18" charset="0"/>
                <a:ea typeface="宋体" panose="02010600030101010101" pitchFamily="2" charset="-122"/>
              </a:rPr>
              <a:t>依次对参量</a:t>
            </a:r>
            <a:r>
              <a:rPr lang="en-US" altLang="zh-CN" sz="1800" dirty="0">
                <a:effectLst/>
                <a:latin typeface="Times New Roman" panose="02020603050405020304" pitchFamily="18" charset="0"/>
                <a:ea typeface="宋体" panose="02010600030101010101" pitchFamily="2" charset="-122"/>
              </a:rPr>
              <a:t> </a:t>
            </a:r>
            <a:r>
              <a:rPr lang="en-US" altLang="zh-CN" sz="1800" dirty="0" err="1">
                <a:effectLst/>
                <a:latin typeface="Times New Roman" panose="02020603050405020304" pitchFamily="18" charset="0"/>
                <a:ea typeface="宋体" panose="02010600030101010101" pitchFamily="2" charset="-122"/>
              </a:rPr>
              <a:t>w1</a:t>
            </a:r>
            <a:r>
              <a:rPr lang="zh-CN" altLang="zh-CN" sz="1800" dirty="0">
                <a:effectLst/>
                <a:latin typeface="Times New Roman" panose="02020603050405020304" pitchFamily="18" charset="0"/>
                <a:ea typeface="宋体" panose="02010600030101010101" pitchFamily="2" charset="-122"/>
              </a:rPr>
              <a:t>、</a:t>
            </a:r>
            <a:r>
              <a:rPr lang="en-US" altLang="zh-CN" sz="1800" dirty="0" err="1">
                <a:effectLst/>
                <a:latin typeface="Times New Roman" panose="02020603050405020304" pitchFamily="18" charset="0"/>
                <a:ea typeface="宋体" panose="02010600030101010101" pitchFamily="2" charset="-122"/>
              </a:rPr>
              <a:t>w2</a:t>
            </a:r>
            <a:r>
              <a:rPr lang="zh-CN" altLang="zh-CN" sz="1800" dirty="0">
                <a:effectLst/>
                <a:latin typeface="Times New Roman" panose="02020603050405020304" pitchFamily="18" charset="0"/>
                <a:ea typeface="宋体" panose="02010600030101010101" pitchFamily="2" charset="-122"/>
              </a:rPr>
              <a:t>求导，并依据梯度反向更新参量以减小后续误差：</a:t>
            </a:r>
          </a:p>
          <a:p>
            <a:pPr marL="0" indent="0">
              <a:buNone/>
            </a:pPr>
            <a:endParaRPr lang="en-US" altLang="zh-CN" dirty="0"/>
          </a:p>
          <a:p>
            <a:pPr marL="0" indent="0">
              <a:buNone/>
            </a:pPr>
            <a:endParaRPr lang="en-US" altLang="zh-CN" dirty="0"/>
          </a:p>
          <a:p>
            <a:pPr marL="0" indent="0">
              <a:buNone/>
            </a:pPr>
            <a:r>
              <a:rPr lang="zh-CN" altLang="zh-CN" sz="1800" dirty="0">
                <a:effectLst/>
                <a:latin typeface="Times New Roman" panose="02020603050405020304" pitchFamily="18" charset="0"/>
                <a:ea typeface="宋体" panose="02010600030101010101" pitchFamily="2" charset="-122"/>
              </a:rPr>
              <a:t>循环此过程至最大轮数或者至损失值符合要求</a:t>
            </a:r>
          </a:p>
          <a:p>
            <a:pPr marL="0" indent="0">
              <a:buNone/>
            </a:pPr>
            <a:endParaRPr lang="en-US" altLang="zh-CN" dirty="0"/>
          </a:p>
        </p:txBody>
      </p:sp>
      <p:pic>
        <p:nvPicPr>
          <p:cNvPr id="8" name="图片 7">
            <a:extLst>
              <a:ext uri="{FF2B5EF4-FFF2-40B4-BE49-F238E27FC236}">
                <a16:creationId xmlns:a16="http://schemas.microsoft.com/office/drawing/2014/main" id="{AAE3F43C-D719-48E0-A3AA-6ED6ABA166A4}"/>
              </a:ext>
            </a:extLst>
          </p:cNvPr>
          <p:cNvPicPr>
            <a:picLocks noChangeAspect="1"/>
          </p:cNvPicPr>
          <p:nvPr/>
        </p:nvPicPr>
        <p:blipFill>
          <a:blip r:embed="rId3"/>
          <a:stretch>
            <a:fillRect/>
          </a:stretch>
        </p:blipFill>
        <p:spPr>
          <a:xfrm>
            <a:off x="3407650" y="2699305"/>
            <a:ext cx="4515236" cy="558040"/>
          </a:xfrm>
          <a:prstGeom prst="rect">
            <a:avLst/>
          </a:prstGeom>
        </p:spPr>
      </p:pic>
    </p:spTree>
    <p:extLst>
      <p:ext uri="{BB962C8B-B14F-4D97-AF65-F5344CB8AC3E}">
        <p14:creationId xmlns:p14="http://schemas.microsoft.com/office/powerpoint/2010/main" val="2312214882"/>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8</a:t>
            </a:fld>
            <a:endParaRPr lang="en-US"/>
          </a:p>
        </p:txBody>
      </p:sp>
      <p:sp>
        <p:nvSpPr>
          <p:cNvPr id="6" name="标题 1"/>
          <p:cNvSpPr txBox="1">
            <a:spLocks/>
          </p:cNvSpPr>
          <p:nvPr/>
        </p:nvSpPr>
        <p:spPr>
          <a:xfrm>
            <a:off x="812801" y="3044950"/>
            <a:ext cx="10871200" cy="990600"/>
          </a:xfrm>
          <a:prstGeom prst="rect">
            <a:avLst/>
          </a:prstGeom>
        </p:spPr>
        <p:txBody>
          <a:bodyPr vert="horz" anchor="ctr">
            <a:normAutofit/>
          </a:bodyPr>
          <a:lstStyle>
            <a:lvl1pPr algn="l" rtl="0" eaLnBrk="1" latinLnBrk="0" hangingPunct="1">
              <a:spcBef>
                <a:spcPct val="0"/>
              </a:spcBef>
              <a:buNone/>
              <a:defRPr sz="4400" kern="1200">
                <a:solidFill>
                  <a:schemeClr val="tx2"/>
                </a:solidFill>
                <a:latin typeface="+mj-lt"/>
                <a:ea typeface="+mj-ea"/>
                <a:cs typeface="+mj-cs"/>
              </a:defRPr>
            </a:lvl1pPr>
          </a:lstStyle>
          <a:p>
            <a:r>
              <a:rPr lang="zh-CN" altLang="en-US" dirty="0">
                <a:ea typeface="微软雅黑" panose="020B0503020204020204" pitchFamily="34" charset="-122"/>
              </a:rPr>
              <a:t>三、实验步骤</a:t>
            </a:r>
          </a:p>
        </p:txBody>
      </p:sp>
    </p:spTree>
    <p:extLst>
      <p:ext uri="{BB962C8B-B14F-4D97-AF65-F5344CB8AC3E}">
        <p14:creationId xmlns:p14="http://schemas.microsoft.com/office/powerpoint/2010/main" val="1514736547"/>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98FD26-E6CB-4311-9DE8-6ED7000850B9}"/>
              </a:ext>
            </a:extLst>
          </p:cNvPr>
          <p:cNvSpPr>
            <a:spLocks noGrp="1"/>
          </p:cNvSpPr>
          <p:nvPr>
            <p:ph type="title"/>
          </p:nvPr>
        </p:nvSpPr>
        <p:spPr/>
        <p:txBody>
          <a:bodyPr/>
          <a:lstStyle/>
          <a:p>
            <a:r>
              <a:rPr lang="zh-CN" altLang="en-US" dirty="0"/>
              <a:t>实验步骤</a:t>
            </a:r>
          </a:p>
        </p:txBody>
      </p:sp>
      <p:sp>
        <p:nvSpPr>
          <p:cNvPr id="3" name="页脚占位符 2">
            <a:extLst>
              <a:ext uri="{FF2B5EF4-FFF2-40B4-BE49-F238E27FC236}">
                <a16:creationId xmlns:a16="http://schemas.microsoft.com/office/drawing/2014/main" id="{7EA3703A-6160-4995-AF9D-E177390B16B4}"/>
              </a:ext>
            </a:extLst>
          </p:cNvPr>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a:extLst>
              <a:ext uri="{FF2B5EF4-FFF2-40B4-BE49-F238E27FC236}">
                <a16:creationId xmlns:a16="http://schemas.microsoft.com/office/drawing/2014/main" id="{A92049F4-C16E-42BD-9C93-0238DC6CA65C}"/>
              </a:ext>
            </a:extLst>
          </p:cNvPr>
          <p:cNvSpPr>
            <a:spLocks noGrp="1"/>
          </p:cNvSpPr>
          <p:nvPr>
            <p:ph type="sldNum" sz="quarter" idx="12"/>
          </p:nvPr>
        </p:nvSpPr>
        <p:spPr/>
        <p:txBody>
          <a:bodyPr>
            <a:normAutofit fontScale="85000" lnSpcReduction="20000"/>
          </a:bodyPr>
          <a:lstStyle/>
          <a:p>
            <a:fld id="{CCAEEAAC-C118-45AB-96AF-B69931CFBF8F}" type="slidenum">
              <a:rPr lang="en-US" smtClean="0"/>
              <a:pPr/>
              <a:t>9</a:t>
            </a:fld>
            <a:endParaRPr lang="en-US"/>
          </a:p>
        </p:txBody>
      </p:sp>
      <p:sp>
        <p:nvSpPr>
          <p:cNvPr id="5" name="内容占位符 4">
            <a:extLst>
              <a:ext uri="{FF2B5EF4-FFF2-40B4-BE49-F238E27FC236}">
                <a16:creationId xmlns:a16="http://schemas.microsoft.com/office/drawing/2014/main" id="{F4E9D760-97BD-481C-88F6-DC3E2B324F55}"/>
              </a:ext>
            </a:extLst>
          </p:cNvPr>
          <p:cNvSpPr>
            <a:spLocks noGrp="1"/>
          </p:cNvSpPr>
          <p:nvPr>
            <p:ph sz="quarter" idx="1"/>
          </p:nvPr>
        </p:nvSpPr>
        <p:spPr>
          <a:xfrm>
            <a:off x="911324" y="2660900"/>
            <a:ext cx="10776739" cy="3435099"/>
          </a:xfrm>
        </p:spPr>
        <p:txBody>
          <a:bodyPr/>
          <a:lstStyle/>
          <a:p>
            <a:r>
              <a:rPr lang="zh-CN" altLang="en-US" dirty="0"/>
              <a:t>数据预处理</a:t>
            </a:r>
            <a:endParaRPr lang="en-US" altLang="zh-CN" dirty="0"/>
          </a:p>
          <a:p>
            <a:pPr marL="0" indent="0">
              <a:buNone/>
            </a:pP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按照</a:t>
            </a:r>
            <a:r>
              <a:rPr lang="en-US" altLang="zh-CN" sz="1800" dirty="0">
                <a:effectLst/>
                <a:latin typeface="Times New Roman" panose="02020603050405020304" pitchFamily="18" charset="0"/>
                <a:ea typeface="宋体" panose="02010600030101010101" pitchFamily="2" charset="-122"/>
              </a:rPr>
              <a:t>9:1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比例划分训练集和测试集</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t>批量训练</a:t>
            </a:r>
            <a:endParaRPr lang="en-US" altLang="zh-CN" dirty="0"/>
          </a:p>
          <a:p>
            <a:pPr marL="0" indent="0">
              <a:buNone/>
            </a:pPr>
            <a:r>
              <a:rPr lang="en-US" altLang="zh-CN" dirty="0"/>
              <a:t>	</a:t>
            </a:r>
            <a:r>
              <a:rPr lang="zh-CN" altLang="zh-CN" sz="1800" dirty="0">
                <a:effectLst/>
                <a:latin typeface="Times New Roman" panose="02020603050405020304" pitchFamily="18" charset="0"/>
                <a:ea typeface="宋体" panose="02010600030101010101" pitchFamily="2" charset="-122"/>
              </a:rPr>
              <a:t>使用逐样本更新的方式，每对一个样本完成预测后计算损失梯度并依据学习率进行参数更新，然后对下一个样本重复此过程，以此为一轮，共进行</a:t>
            </a:r>
            <a:r>
              <a:rPr lang="en-US" altLang="zh-CN" sz="1800" dirty="0">
                <a:effectLst/>
                <a:latin typeface="Times New Roman" panose="02020603050405020304" pitchFamily="18" charset="0"/>
                <a:ea typeface="宋体" panose="02010600030101010101" pitchFamily="2" charset="-122"/>
              </a:rPr>
              <a:t> MAX_EPOCH=100</a:t>
            </a:r>
            <a:r>
              <a:rPr lang="zh-CN" altLang="zh-CN" sz="1800" dirty="0">
                <a:effectLst/>
                <a:latin typeface="Times New Roman" panose="02020603050405020304" pitchFamily="18" charset="0"/>
                <a:ea typeface="宋体" panose="02010600030101010101" pitchFamily="2" charset="-122"/>
              </a:rPr>
              <a:t>轮</a:t>
            </a:r>
            <a:endParaRPr lang="en-US" altLang="zh-CN" dirty="0"/>
          </a:p>
          <a:p>
            <a:r>
              <a:rPr lang="zh-CN" altLang="en-US" dirty="0"/>
              <a:t>测试集验证</a:t>
            </a:r>
            <a:endParaRPr lang="en-US" altLang="zh-CN" dirty="0"/>
          </a:p>
          <a:p>
            <a:pPr marL="0" indent="0">
              <a:buNone/>
            </a:pPr>
            <a:r>
              <a:rPr lang="en-US" altLang="zh-CN" dirty="0"/>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用训练后的最终权重对测试集进行预测，统计测准率</a:t>
            </a:r>
            <a:r>
              <a:rPr lang="en-US" altLang="zh-CN" sz="1800" dirty="0">
                <a:effectLst/>
                <a:latin typeface="Times New Roman" panose="02020603050405020304" pitchFamily="18" charset="0"/>
                <a:ea typeface="宋体" panose="02010600030101010101" pitchFamily="2" charset="-122"/>
              </a:rPr>
              <a:t>P</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、召回率</a:t>
            </a:r>
            <a:r>
              <a:rPr lang="en-US" altLang="zh-CN" sz="1800" dirty="0">
                <a:effectLst/>
                <a:latin typeface="Times New Roman" panose="02020603050405020304" pitchFamily="18" charset="0"/>
                <a:ea typeface="宋体" panose="02010600030101010101" pitchFamily="2" charset="-122"/>
              </a:rPr>
              <a:t>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、正确率</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ACC</a:t>
            </a:r>
            <a:endParaRPr lang="en-US" altLang="zh-CN" dirty="0"/>
          </a:p>
        </p:txBody>
      </p:sp>
      <p:sp>
        <p:nvSpPr>
          <p:cNvPr id="6" name="箭头: 右 5">
            <a:extLst>
              <a:ext uri="{FF2B5EF4-FFF2-40B4-BE49-F238E27FC236}">
                <a16:creationId xmlns:a16="http://schemas.microsoft.com/office/drawing/2014/main" id="{C505389F-0F15-4C23-A64C-29B10A996952}"/>
              </a:ext>
            </a:extLst>
          </p:cNvPr>
          <p:cNvSpPr/>
          <p:nvPr/>
        </p:nvSpPr>
        <p:spPr>
          <a:xfrm>
            <a:off x="2985195" y="1921166"/>
            <a:ext cx="576075" cy="2826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5A427AC9-0425-44EE-9C6E-DB511B6DC3F9}"/>
              </a:ext>
            </a:extLst>
          </p:cNvPr>
          <p:cNvSpPr txBox="1"/>
          <p:nvPr/>
        </p:nvSpPr>
        <p:spPr>
          <a:xfrm>
            <a:off x="1026540" y="1828606"/>
            <a:ext cx="2112275" cy="523220"/>
          </a:xfrm>
          <a:prstGeom prst="rect">
            <a:avLst/>
          </a:prstGeom>
          <a:noFill/>
        </p:spPr>
        <p:txBody>
          <a:bodyPr wrap="square" rtlCol="0">
            <a:spAutoFit/>
          </a:bodyPr>
          <a:lstStyle/>
          <a:p>
            <a:r>
              <a:rPr lang="zh-CN" altLang="en-US" sz="2800" dirty="0"/>
              <a:t>数据预处理</a:t>
            </a:r>
          </a:p>
        </p:txBody>
      </p:sp>
      <p:sp>
        <p:nvSpPr>
          <p:cNvPr id="10" name="箭头: 右 9">
            <a:extLst>
              <a:ext uri="{FF2B5EF4-FFF2-40B4-BE49-F238E27FC236}">
                <a16:creationId xmlns:a16="http://schemas.microsoft.com/office/drawing/2014/main" id="{BED32AE6-0F72-4376-A619-FF732730F003}"/>
              </a:ext>
            </a:extLst>
          </p:cNvPr>
          <p:cNvSpPr/>
          <p:nvPr/>
        </p:nvSpPr>
        <p:spPr>
          <a:xfrm>
            <a:off x="5267952" y="1929715"/>
            <a:ext cx="576075" cy="2826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78251494-8659-49A1-A874-952E8AABBAA4}"/>
              </a:ext>
            </a:extLst>
          </p:cNvPr>
          <p:cNvSpPr txBox="1"/>
          <p:nvPr/>
        </p:nvSpPr>
        <p:spPr>
          <a:xfrm>
            <a:off x="3646511" y="1811509"/>
            <a:ext cx="2112275" cy="523220"/>
          </a:xfrm>
          <a:prstGeom prst="rect">
            <a:avLst/>
          </a:prstGeom>
          <a:noFill/>
        </p:spPr>
        <p:txBody>
          <a:bodyPr wrap="square" rtlCol="0">
            <a:spAutoFit/>
          </a:bodyPr>
          <a:lstStyle/>
          <a:p>
            <a:r>
              <a:rPr lang="zh-CN" altLang="en-US" sz="2800" dirty="0"/>
              <a:t>批量训练</a:t>
            </a:r>
          </a:p>
        </p:txBody>
      </p:sp>
      <p:sp>
        <p:nvSpPr>
          <p:cNvPr id="13" name="文本框 12">
            <a:extLst>
              <a:ext uri="{FF2B5EF4-FFF2-40B4-BE49-F238E27FC236}">
                <a16:creationId xmlns:a16="http://schemas.microsoft.com/office/drawing/2014/main" id="{51441B0F-8957-4B54-84B6-6904BA00F35F}"/>
              </a:ext>
            </a:extLst>
          </p:cNvPr>
          <p:cNvSpPr txBox="1"/>
          <p:nvPr/>
        </p:nvSpPr>
        <p:spPr>
          <a:xfrm>
            <a:off x="5928637" y="1824571"/>
            <a:ext cx="2112275" cy="523220"/>
          </a:xfrm>
          <a:prstGeom prst="rect">
            <a:avLst/>
          </a:prstGeom>
          <a:noFill/>
        </p:spPr>
        <p:txBody>
          <a:bodyPr wrap="square" rtlCol="0">
            <a:spAutoFit/>
          </a:bodyPr>
          <a:lstStyle/>
          <a:p>
            <a:r>
              <a:rPr lang="zh-CN" altLang="en-US" sz="2800" dirty="0"/>
              <a:t>测试集验证</a:t>
            </a:r>
          </a:p>
        </p:txBody>
      </p:sp>
    </p:spTree>
    <p:extLst>
      <p:ext uri="{BB962C8B-B14F-4D97-AF65-F5344CB8AC3E}">
        <p14:creationId xmlns:p14="http://schemas.microsoft.com/office/powerpoint/2010/main" val="1902533007"/>
      </p:ext>
    </p:extLst>
  </p:cSld>
  <p:clrMapOvr>
    <a:masterClrMapping/>
  </p:clrMapOvr>
  <p:transition spd="slow">
    <p:cut/>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t1</Template>
  <TotalTime>7496</TotalTime>
  <Words>1234</Words>
  <Application>Microsoft Office PowerPoint</Application>
  <PresentationFormat>宽屏</PresentationFormat>
  <Paragraphs>183</Paragraphs>
  <Slides>19</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-apple-system</vt:lpstr>
      <vt:lpstr>Calibri</vt:lpstr>
      <vt:lpstr>Cambria Math</vt:lpstr>
      <vt:lpstr>Open Sans</vt:lpstr>
      <vt:lpstr>Times New Roman</vt:lpstr>
      <vt:lpstr>Wingdings</vt:lpstr>
      <vt:lpstr>Wingdings 2</vt:lpstr>
      <vt:lpstr>Student presentation</vt:lpstr>
      <vt:lpstr>Machine learning - Linear Model</vt:lpstr>
      <vt:lpstr>目录</vt:lpstr>
      <vt:lpstr>PowerPoint 演示文稿</vt:lpstr>
      <vt:lpstr>实验内容</vt:lpstr>
      <vt:lpstr>PowerPoint 演示文稿</vt:lpstr>
      <vt:lpstr>实验原理</vt:lpstr>
      <vt:lpstr>实验原理</vt:lpstr>
      <vt:lpstr>PowerPoint 演示文稿</vt:lpstr>
      <vt:lpstr>实验步骤</vt:lpstr>
      <vt:lpstr>PowerPoint 演示文稿</vt:lpstr>
      <vt:lpstr>结果分析</vt:lpstr>
      <vt:lpstr>结果分析</vt:lpstr>
      <vt:lpstr>结果分析</vt:lpstr>
      <vt:lpstr>PowerPoint 演示文稿</vt:lpstr>
      <vt:lpstr>讨论&amp;思考</vt:lpstr>
      <vt:lpstr>讨论&amp;思考</vt:lpstr>
      <vt:lpstr>PowerPoint 演示文稿</vt:lpstr>
      <vt:lpstr>组员分工</vt:lpstr>
      <vt:lpstr>Q&amp;A</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My Research Object Detection</dc:title>
  <dc:creator>xwang</dc:creator>
  <cp:lastModifiedBy>李 瑞堃</cp:lastModifiedBy>
  <cp:revision>866</cp:revision>
  <cp:lastPrinted>2012-09-24T11:16:50Z</cp:lastPrinted>
  <dcterms:created xsi:type="dcterms:W3CDTF">2012-07-09T16:05:41Z</dcterms:created>
  <dcterms:modified xsi:type="dcterms:W3CDTF">2022-03-23T08:19:31Z</dcterms:modified>
</cp:coreProperties>
</file>