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56" r:id="rId3"/>
    <p:sldId id="535" r:id="rId4"/>
    <p:sldId id="506" r:id="rId5"/>
    <p:sldId id="257" r:id="rId6"/>
    <p:sldId id="258" r:id="rId7"/>
    <p:sldId id="259" r:id="rId8"/>
    <p:sldId id="507" r:id="rId9"/>
    <p:sldId id="549" r:id="rId10"/>
    <p:sldId id="555" r:id="rId11"/>
    <p:sldId id="558" r:id="rId12"/>
    <p:sldId id="559" r:id="rId13"/>
    <p:sldId id="560" r:id="rId14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F763C03-1952-4BDC-9BC5-159EEB4C6CBF}">
          <p14:sldIdLst>
            <p14:sldId id="256"/>
            <p14:sldId id="535"/>
            <p14:sldId id="506"/>
            <p14:sldId id="257"/>
            <p14:sldId id="258"/>
            <p14:sldId id="259"/>
            <p14:sldId id="507"/>
            <p14:sldId id="549"/>
            <p14:sldId id="555"/>
            <p14:sldId id="558"/>
            <p14:sldId id="559"/>
            <p14:sldId id="5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 autoAdjust="0"/>
    <p:restoredTop sz="86707" autoAdjust="0"/>
  </p:normalViewPr>
  <p:slideViewPr>
    <p:cSldViewPr showGuides="1">
      <p:cViewPr varScale="1">
        <p:scale>
          <a:sx n="103" d="100"/>
          <a:sy n="103" d="100"/>
        </p:scale>
        <p:origin x="76" y="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F3A41C-066A-4F9C-93D3-E05196A2FD3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DA35423-B1E4-4E2E-9E9E-1326587B5074}">
      <dgm:prSet/>
      <dgm:spPr/>
      <dgm:t>
        <a:bodyPr/>
        <a:lstStyle/>
        <a:p>
          <a:r>
            <a:rPr lang="zh-CN"/>
            <a:t>试验了两种优化器方式：</a:t>
          </a:r>
          <a:endParaRPr lang="en-US"/>
        </a:p>
      </dgm:t>
    </dgm:pt>
    <dgm:pt modelId="{9BE5A4AC-5891-4F1E-80FA-78FC760A7DA9}" type="parTrans" cxnId="{FBC396CF-CBC6-4344-B117-B217CCEE22D2}">
      <dgm:prSet/>
      <dgm:spPr/>
      <dgm:t>
        <a:bodyPr/>
        <a:lstStyle/>
        <a:p>
          <a:endParaRPr lang="en-US"/>
        </a:p>
      </dgm:t>
    </dgm:pt>
    <dgm:pt modelId="{4E24AACD-8DB2-49EF-BC30-C718D6F22327}" type="sibTrans" cxnId="{FBC396CF-CBC6-4344-B117-B217CCEE22D2}">
      <dgm:prSet/>
      <dgm:spPr/>
      <dgm:t>
        <a:bodyPr/>
        <a:lstStyle/>
        <a:p>
          <a:endParaRPr lang="en-US"/>
        </a:p>
      </dgm:t>
    </dgm:pt>
    <dgm:pt modelId="{4449AA63-83A8-40B6-A764-7FB183692D19}">
      <dgm:prSet/>
      <dgm:spPr/>
      <dgm:t>
        <a:bodyPr/>
        <a:lstStyle/>
        <a:p>
          <a:r>
            <a:rPr lang="zh-CN"/>
            <a:t>两个</a:t>
          </a:r>
          <a:r>
            <a:rPr lang="en-US"/>
            <a:t>Head</a:t>
          </a:r>
          <a:r>
            <a:rPr lang="zh-CN"/>
            <a:t>公用优化器，</a:t>
          </a:r>
          <a:r>
            <a:rPr lang="en-US"/>
            <a:t>Loss</a:t>
          </a:r>
          <a:r>
            <a:rPr lang="zh-CN"/>
            <a:t>相加（效果不好）</a:t>
          </a:r>
          <a:endParaRPr lang="en-US"/>
        </a:p>
      </dgm:t>
    </dgm:pt>
    <dgm:pt modelId="{D09B1EB1-54A4-4F41-9D8F-09C62C8661E3}" type="parTrans" cxnId="{59E71883-C4AE-4D33-A435-ED1E7830CDC1}">
      <dgm:prSet/>
      <dgm:spPr/>
      <dgm:t>
        <a:bodyPr/>
        <a:lstStyle/>
        <a:p>
          <a:endParaRPr lang="en-US"/>
        </a:p>
      </dgm:t>
    </dgm:pt>
    <dgm:pt modelId="{C40E7B3A-C813-4AB6-B0D0-A5DE71779E85}" type="sibTrans" cxnId="{59E71883-C4AE-4D33-A435-ED1E7830CDC1}">
      <dgm:prSet/>
      <dgm:spPr/>
      <dgm:t>
        <a:bodyPr/>
        <a:lstStyle/>
        <a:p>
          <a:endParaRPr lang="en-US"/>
        </a:p>
      </dgm:t>
    </dgm:pt>
    <dgm:pt modelId="{39EA13C7-F3A1-4208-A17C-A70D5D7E1093}">
      <dgm:prSet/>
      <dgm:spPr/>
      <dgm:t>
        <a:bodyPr/>
        <a:lstStyle/>
        <a:p>
          <a:r>
            <a:rPr lang="zh-CN"/>
            <a:t>两个</a:t>
          </a:r>
          <a:r>
            <a:rPr lang="en-US"/>
            <a:t>Head</a:t>
          </a:r>
          <a:r>
            <a:rPr lang="zh-CN"/>
            <a:t>使用各自的优化器</a:t>
          </a:r>
          <a:endParaRPr lang="en-US"/>
        </a:p>
      </dgm:t>
    </dgm:pt>
    <dgm:pt modelId="{7ABFCF90-E19E-4BF0-A081-418DA348B567}" type="parTrans" cxnId="{9EAE7666-BFB1-485E-A4AF-5101533FEFA4}">
      <dgm:prSet/>
      <dgm:spPr/>
      <dgm:t>
        <a:bodyPr/>
        <a:lstStyle/>
        <a:p>
          <a:endParaRPr lang="en-US"/>
        </a:p>
      </dgm:t>
    </dgm:pt>
    <dgm:pt modelId="{A96627E2-A735-4470-BF2D-F8BE0E5DC8B0}" type="sibTrans" cxnId="{9EAE7666-BFB1-485E-A4AF-5101533FEFA4}">
      <dgm:prSet/>
      <dgm:spPr/>
      <dgm:t>
        <a:bodyPr/>
        <a:lstStyle/>
        <a:p>
          <a:endParaRPr lang="en-US"/>
        </a:p>
      </dgm:t>
    </dgm:pt>
    <dgm:pt modelId="{DACD1FE5-6FFF-4614-B7BE-AFD9CED09817}">
      <dgm:prSet/>
      <dgm:spPr/>
      <dgm:t>
        <a:bodyPr/>
        <a:lstStyle/>
        <a:p>
          <a:r>
            <a:rPr lang="en-US"/>
            <a:t>Bbox</a:t>
          </a:r>
          <a:r>
            <a:rPr lang="zh-CN"/>
            <a:t>回归网络试验了三种</a:t>
          </a:r>
          <a:r>
            <a:rPr lang="en-US"/>
            <a:t>Loss</a:t>
          </a:r>
          <a:r>
            <a:rPr lang="zh-CN"/>
            <a:t>：</a:t>
          </a:r>
          <a:endParaRPr lang="en-US"/>
        </a:p>
      </dgm:t>
    </dgm:pt>
    <dgm:pt modelId="{79C85647-3D1C-45EE-B28C-4C0C1E33E4AB}" type="parTrans" cxnId="{70A1B683-A0B8-4580-85D7-7983A7E812D6}">
      <dgm:prSet/>
      <dgm:spPr/>
      <dgm:t>
        <a:bodyPr/>
        <a:lstStyle/>
        <a:p>
          <a:endParaRPr lang="en-US"/>
        </a:p>
      </dgm:t>
    </dgm:pt>
    <dgm:pt modelId="{8423DB4D-6408-41FD-9317-49697AEE19A6}" type="sibTrans" cxnId="{70A1B683-A0B8-4580-85D7-7983A7E812D6}">
      <dgm:prSet/>
      <dgm:spPr/>
      <dgm:t>
        <a:bodyPr/>
        <a:lstStyle/>
        <a:p>
          <a:endParaRPr lang="en-US"/>
        </a:p>
      </dgm:t>
    </dgm:pt>
    <dgm:pt modelId="{80C73EA2-C7F3-4245-8ABF-FAF39091FD71}">
      <dgm:prSet/>
      <dgm:spPr/>
      <dgm:t>
        <a:bodyPr/>
        <a:lstStyle/>
        <a:p>
          <a:r>
            <a:rPr lang="en-US"/>
            <a:t>1-IoU</a:t>
          </a:r>
          <a:r>
            <a:rPr lang="zh-CN"/>
            <a:t>（</a:t>
          </a:r>
          <a:r>
            <a:rPr lang="en-US"/>
            <a:t>bbox acc</a:t>
          </a:r>
          <a:r>
            <a:rPr lang="zh-CN"/>
            <a:t>上升快 最终结果和</a:t>
          </a:r>
          <a:r>
            <a:rPr lang="en-US"/>
            <a:t>l1</a:t>
          </a:r>
          <a:r>
            <a:rPr lang="zh-CN"/>
            <a:t>差不多）</a:t>
          </a:r>
          <a:endParaRPr lang="en-US"/>
        </a:p>
      </dgm:t>
    </dgm:pt>
    <dgm:pt modelId="{5D1AC22D-1D7F-44E2-806A-CC856866625D}" type="parTrans" cxnId="{5F0395F2-4358-406B-BE6F-CA83A026EE22}">
      <dgm:prSet/>
      <dgm:spPr/>
      <dgm:t>
        <a:bodyPr/>
        <a:lstStyle/>
        <a:p>
          <a:endParaRPr lang="en-US"/>
        </a:p>
      </dgm:t>
    </dgm:pt>
    <dgm:pt modelId="{66DD3CBC-32AE-41FA-BE59-0213ED6EE8BC}" type="sibTrans" cxnId="{5F0395F2-4358-406B-BE6F-CA83A026EE22}">
      <dgm:prSet/>
      <dgm:spPr/>
      <dgm:t>
        <a:bodyPr/>
        <a:lstStyle/>
        <a:p>
          <a:endParaRPr lang="en-US"/>
        </a:p>
      </dgm:t>
    </dgm:pt>
    <dgm:pt modelId="{456F2875-FAAB-471B-9368-1AF83FEFC65E}">
      <dgm:prSet/>
      <dgm:spPr/>
      <dgm:t>
        <a:bodyPr/>
        <a:lstStyle/>
        <a:p>
          <a:r>
            <a:rPr lang="en-US"/>
            <a:t>L1-Loss</a:t>
          </a:r>
        </a:p>
      </dgm:t>
    </dgm:pt>
    <dgm:pt modelId="{C7320990-94FA-4FAD-8408-D4275AFD58AB}" type="parTrans" cxnId="{5971A920-5A0C-470D-AF46-F4663C37044D}">
      <dgm:prSet/>
      <dgm:spPr/>
      <dgm:t>
        <a:bodyPr/>
        <a:lstStyle/>
        <a:p>
          <a:endParaRPr lang="en-US"/>
        </a:p>
      </dgm:t>
    </dgm:pt>
    <dgm:pt modelId="{49ABADA4-61B3-427B-B9D6-2E5C595356D6}" type="sibTrans" cxnId="{5971A920-5A0C-470D-AF46-F4663C37044D}">
      <dgm:prSet/>
      <dgm:spPr/>
      <dgm:t>
        <a:bodyPr/>
        <a:lstStyle/>
        <a:p>
          <a:endParaRPr lang="en-US"/>
        </a:p>
      </dgm:t>
    </dgm:pt>
    <dgm:pt modelId="{DB996A10-47AF-45F9-B605-FAB753D7F6DB}">
      <dgm:prSet/>
      <dgm:spPr/>
      <dgm:t>
        <a:bodyPr/>
        <a:lstStyle/>
        <a:p>
          <a:r>
            <a:rPr lang="en-US"/>
            <a:t>MSE Loss</a:t>
          </a:r>
          <a:r>
            <a:rPr lang="zh-CN"/>
            <a:t>（效果差）</a:t>
          </a:r>
          <a:endParaRPr lang="en-US"/>
        </a:p>
      </dgm:t>
    </dgm:pt>
    <dgm:pt modelId="{0361497A-5AF7-4D6A-828F-163F78E38D28}" type="parTrans" cxnId="{F1D71DBD-13C2-4890-B268-3EE743F16E14}">
      <dgm:prSet/>
      <dgm:spPr/>
      <dgm:t>
        <a:bodyPr/>
        <a:lstStyle/>
        <a:p>
          <a:endParaRPr lang="en-US"/>
        </a:p>
      </dgm:t>
    </dgm:pt>
    <dgm:pt modelId="{158B0516-F4ED-4FF0-9376-D02EE41D1DB3}" type="sibTrans" cxnId="{F1D71DBD-13C2-4890-B268-3EE743F16E14}">
      <dgm:prSet/>
      <dgm:spPr/>
      <dgm:t>
        <a:bodyPr/>
        <a:lstStyle/>
        <a:p>
          <a:endParaRPr lang="en-US"/>
        </a:p>
      </dgm:t>
    </dgm:pt>
    <dgm:pt modelId="{0E34D919-345D-495C-A11B-76CEF67FEC6D}">
      <dgm:prSet/>
      <dgm:spPr/>
      <dgm:t>
        <a:bodyPr/>
        <a:lstStyle/>
        <a:p>
          <a:r>
            <a:rPr lang="zh-CN"/>
            <a:t>尝试了数据增强：</a:t>
          </a:r>
          <a:endParaRPr lang="en-US"/>
        </a:p>
      </dgm:t>
    </dgm:pt>
    <dgm:pt modelId="{D970A2E4-5BEA-48FE-B5CF-AF7572300445}" type="parTrans" cxnId="{2E79D174-E78F-4BE1-95C6-0E931C1E73A2}">
      <dgm:prSet/>
      <dgm:spPr/>
      <dgm:t>
        <a:bodyPr/>
        <a:lstStyle/>
        <a:p>
          <a:endParaRPr lang="en-US"/>
        </a:p>
      </dgm:t>
    </dgm:pt>
    <dgm:pt modelId="{C23E6F88-C2DF-450E-BEED-E9CCD87C9F42}" type="sibTrans" cxnId="{2E79D174-E78F-4BE1-95C6-0E931C1E73A2}">
      <dgm:prSet/>
      <dgm:spPr/>
      <dgm:t>
        <a:bodyPr/>
        <a:lstStyle/>
        <a:p>
          <a:endParaRPr lang="en-US"/>
        </a:p>
      </dgm:t>
    </dgm:pt>
    <dgm:pt modelId="{6E798E79-04AD-4E38-8A79-14B964EEDC89}">
      <dgm:prSet/>
      <dgm:spPr/>
      <dgm:t>
        <a:bodyPr/>
        <a:lstStyle/>
        <a:p>
          <a:r>
            <a:rPr lang="en-US"/>
            <a:t>Albumentation</a:t>
          </a:r>
          <a:r>
            <a:rPr lang="zh-CN"/>
            <a:t>库：随机对比度、</a:t>
          </a:r>
          <a:r>
            <a:rPr lang="en-US"/>
            <a:t>CLAHE</a:t>
          </a:r>
          <a:r>
            <a:rPr lang="zh-CN"/>
            <a:t>、翻转、仿射变换、</a:t>
          </a:r>
          <a:r>
            <a:rPr lang="en-US"/>
            <a:t>Gamma</a:t>
          </a:r>
          <a:r>
            <a:rPr lang="zh-CN"/>
            <a:t>、压缩</a:t>
          </a:r>
          <a:endParaRPr lang="en-US"/>
        </a:p>
      </dgm:t>
    </dgm:pt>
    <dgm:pt modelId="{2115EB12-7F21-4F5B-83D9-4FC4A447083C}" type="parTrans" cxnId="{0C84B4CB-D1F5-4610-A6B0-8BD7698D8672}">
      <dgm:prSet/>
      <dgm:spPr/>
      <dgm:t>
        <a:bodyPr/>
        <a:lstStyle/>
        <a:p>
          <a:endParaRPr lang="en-US"/>
        </a:p>
      </dgm:t>
    </dgm:pt>
    <dgm:pt modelId="{6497D7B0-8E6B-44F6-806A-178FE30A4294}" type="sibTrans" cxnId="{0C84B4CB-D1F5-4610-A6B0-8BD7698D8672}">
      <dgm:prSet/>
      <dgm:spPr/>
      <dgm:t>
        <a:bodyPr/>
        <a:lstStyle/>
        <a:p>
          <a:endParaRPr lang="en-US"/>
        </a:p>
      </dgm:t>
    </dgm:pt>
    <dgm:pt modelId="{C2DDB298-D5DB-454D-AD80-891448784737}">
      <dgm:prSet/>
      <dgm:spPr/>
      <dgm:t>
        <a:bodyPr/>
        <a:lstStyle/>
        <a:p>
          <a:r>
            <a:rPr lang="en-US"/>
            <a:t>750</a:t>
          </a:r>
          <a:r>
            <a:rPr lang="zh-CN"/>
            <a:t>（原数据）</a:t>
          </a:r>
          <a:r>
            <a:rPr lang="en-US"/>
            <a:t>+750</a:t>
          </a:r>
          <a:r>
            <a:rPr lang="zh-CN"/>
            <a:t>（增强后的数据）</a:t>
          </a:r>
          <a:endParaRPr lang="en-US"/>
        </a:p>
      </dgm:t>
    </dgm:pt>
    <dgm:pt modelId="{1A7B6A0F-65F1-4BB3-A665-2847AED8B7CB}" type="parTrans" cxnId="{9E15F278-3F4B-4ADE-8016-055A93AB7C5A}">
      <dgm:prSet/>
      <dgm:spPr/>
      <dgm:t>
        <a:bodyPr/>
        <a:lstStyle/>
        <a:p>
          <a:endParaRPr lang="en-US"/>
        </a:p>
      </dgm:t>
    </dgm:pt>
    <dgm:pt modelId="{454CA224-BF95-4B0F-B89F-C03928F6777A}" type="sibTrans" cxnId="{9E15F278-3F4B-4ADE-8016-055A93AB7C5A}">
      <dgm:prSet/>
      <dgm:spPr/>
      <dgm:t>
        <a:bodyPr/>
        <a:lstStyle/>
        <a:p>
          <a:endParaRPr lang="en-US"/>
        </a:p>
      </dgm:t>
    </dgm:pt>
    <dgm:pt modelId="{DC8EC211-3682-43E1-B5D8-D7E89A8C4C38}">
      <dgm:prSet/>
      <dgm:spPr/>
      <dgm:t>
        <a:bodyPr/>
        <a:lstStyle/>
        <a:p>
          <a:r>
            <a:rPr lang="zh-CN"/>
            <a:t>数据增强</a:t>
          </a:r>
          <a:endParaRPr lang="en-US"/>
        </a:p>
      </dgm:t>
    </dgm:pt>
    <dgm:pt modelId="{9D38F734-914E-4CBF-9597-5FB02F55A831}" type="parTrans" cxnId="{9ACA7E69-85F9-41C0-A133-8A12DF4418BC}">
      <dgm:prSet/>
      <dgm:spPr/>
      <dgm:t>
        <a:bodyPr/>
        <a:lstStyle/>
        <a:p>
          <a:endParaRPr lang="en-US"/>
        </a:p>
      </dgm:t>
    </dgm:pt>
    <dgm:pt modelId="{BA6E00B7-BF8B-44D8-ABEA-93A4DE042CD2}" type="sibTrans" cxnId="{9ACA7E69-85F9-41C0-A133-8A12DF4418BC}">
      <dgm:prSet/>
      <dgm:spPr/>
      <dgm:t>
        <a:bodyPr/>
        <a:lstStyle/>
        <a:p>
          <a:endParaRPr lang="en-US"/>
        </a:p>
      </dgm:t>
    </dgm:pt>
    <dgm:pt modelId="{97DE641F-FF1D-4EB3-B88E-45F3FB5D6715}" type="pres">
      <dgm:prSet presAssocID="{74F3A41C-066A-4F9C-93D3-E05196A2FD3A}" presName="linear" presStyleCnt="0">
        <dgm:presLayoutVars>
          <dgm:animLvl val="lvl"/>
          <dgm:resizeHandles val="exact"/>
        </dgm:presLayoutVars>
      </dgm:prSet>
      <dgm:spPr/>
    </dgm:pt>
    <dgm:pt modelId="{3C07B7D4-9414-4B97-93B7-CE213A5F9766}" type="pres">
      <dgm:prSet presAssocID="{1DA35423-B1E4-4E2E-9E9E-1326587B50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E4870FF-C02B-4770-BAC3-8FDB7613E027}" type="pres">
      <dgm:prSet presAssocID="{1DA35423-B1E4-4E2E-9E9E-1326587B5074}" presName="childText" presStyleLbl="revTx" presStyleIdx="0" presStyleCnt="3">
        <dgm:presLayoutVars>
          <dgm:bulletEnabled val="1"/>
        </dgm:presLayoutVars>
      </dgm:prSet>
      <dgm:spPr/>
    </dgm:pt>
    <dgm:pt modelId="{B7032566-999D-4C59-AB69-536366D61CCA}" type="pres">
      <dgm:prSet presAssocID="{DACD1FE5-6FFF-4614-B7BE-AFD9CED098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C4567CB-D27E-4B41-9E62-58B0FB958A30}" type="pres">
      <dgm:prSet presAssocID="{DACD1FE5-6FFF-4614-B7BE-AFD9CED09817}" presName="childText" presStyleLbl="revTx" presStyleIdx="1" presStyleCnt="3">
        <dgm:presLayoutVars>
          <dgm:bulletEnabled val="1"/>
        </dgm:presLayoutVars>
      </dgm:prSet>
      <dgm:spPr/>
    </dgm:pt>
    <dgm:pt modelId="{A0ED3155-43F3-4D7F-B654-3AF65FDA845B}" type="pres">
      <dgm:prSet presAssocID="{0E34D919-345D-495C-A11B-76CEF67FEC6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112FDE7-A9FF-4487-8471-4938E9AF9FE6}" type="pres">
      <dgm:prSet presAssocID="{0E34D919-345D-495C-A11B-76CEF67FEC6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7B36A0A-55B0-45D5-89C9-FAF5F8C3DC54}" type="presOf" srcId="{80C73EA2-C7F3-4245-8ABF-FAF39091FD71}" destId="{4C4567CB-D27E-4B41-9E62-58B0FB958A30}" srcOrd="0" destOrd="0" presId="urn:microsoft.com/office/officeart/2005/8/layout/vList2"/>
    <dgm:cxn modelId="{5971A920-5A0C-470D-AF46-F4663C37044D}" srcId="{DACD1FE5-6FFF-4614-B7BE-AFD9CED09817}" destId="{456F2875-FAAB-471B-9368-1AF83FEFC65E}" srcOrd="1" destOrd="0" parTransId="{C7320990-94FA-4FAD-8408-D4275AFD58AB}" sibTransId="{49ABADA4-61B3-427B-B9D6-2E5C595356D6}"/>
    <dgm:cxn modelId="{E5D0FE21-1BCB-4A56-BB4E-9846FD8BAE7F}" type="presOf" srcId="{6E798E79-04AD-4E38-8A79-14B964EEDC89}" destId="{E112FDE7-A9FF-4487-8471-4938E9AF9FE6}" srcOrd="0" destOrd="0" presId="urn:microsoft.com/office/officeart/2005/8/layout/vList2"/>
    <dgm:cxn modelId="{2804CD61-37CC-424A-9212-1124F6625F9B}" type="presOf" srcId="{39EA13C7-F3A1-4208-A17C-A70D5D7E1093}" destId="{EE4870FF-C02B-4770-BAC3-8FDB7613E027}" srcOrd="0" destOrd="1" presId="urn:microsoft.com/office/officeart/2005/8/layout/vList2"/>
    <dgm:cxn modelId="{5D63B344-CD96-4EAF-97AA-81BE34E963B9}" type="presOf" srcId="{1DA35423-B1E4-4E2E-9E9E-1326587B5074}" destId="{3C07B7D4-9414-4B97-93B7-CE213A5F9766}" srcOrd="0" destOrd="0" presId="urn:microsoft.com/office/officeart/2005/8/layout/vList2"/>
    <dgm:cxn modelId="{9EAE7666-BFB1-485E-A4AF-5101533FEFA4}" srcId="{1DA35423-B1E4-4E2E-9E9E-1326587B5074}" destId="{39EA13C7-F3A1-4208-A17C-A70D5D7E1093}" srcOrd="1" destOrd="0" parTransId="{7ABFCF90-E19E-4BF0-A081-418DA348B567}" sibTransId="{A96627E2-A735-4470-BF2D-F8BE0E5DC8B0}"/>
    <dgm:cxn modelId="{9ACA7E69-85F9-41C0-A133-8A12DF4418BC}" srcId="{0E34D919-345D-495C-A11B-76CEF67FEC6D}" destId="{DC8EC211-3682-43E1-B5D8-D7E89A8C4C38}" srcOrd="2" destOrd="0" parTransId="{9D38F734-914E-4CBF-9597-5FB02F55A831}" sibTransId="{BA6E00B7-BF8B-44D8-ABEA-93A4DE042CD2}"/>
    <dgm:cxn modelId="{3260BD4C-7CFD-4F63-BF8C-260D6E0E9C92}" type="presOf" srcId="{DB996A10-47AF-45F9-B605-FAB753D7F6DB}" destId="{4C4567CB-D27E-4B41-9E62-58B0FB958A30}" srcOrd="0" destOrd="2" presId="urn:microsoft.com/office/officeart/2005/8/layout/vList2"/>
    <dgm:cxn modelId="{3B766B4F-E1A5-4F2A-B15C-3C1BF73B7C92}" type="presOf" srcId="{C2DDB298-D5DB-454D-AD80-891448784737}" destId="{E112FDE7-A9FF-4487-8471-4938E9AF9FE6}" srcOrd="0" destOrd="1" presId="urn:microsoft.com/office/officeart/2005/8/layout/vList2"/>
    <dgm:cxn modelId="{2E79D174-E78F-4BE1-95C6-0E931C1E73A2}" srcId="{74F3A41C-066A-4F9C-93D3-E05196A2FD3A}" destId="{0E34D919-345D-495C-A11B-76CEF67FEC6D}" srcOrd="2" destOrd="0" parTransId="{D970A2E4-5BEA-48FE-B5CF-AF7572300445}" sibTransId="{C23E6F88-C2DF-450E-BEED-E9CCD87C9F42}"/>
    <dgm:cxn modelId="{A2DA0758-75CE-4C2E-AC84-3B60C2F17E44}" type="presOf" srcId="{456F2875-FAAB-471B-9368-1AF83FEFC65E}" destId="{4C4567CB-D27E-4B41-9E62-58B0FB958A30}" srcOrd="0" destOrd="1" presId="urn:microsoft.com/office/officeart/2005/8/layout/vList2"/>
    <dgm:cxn modelId="{9E15F278-3F4B-4ADE-8016-055A93AB7C5A}" srcId="{0E34D919-345D-495C-A11B-76CEF67FEC6D}" destId="{C2DDB298-D5DB-454D-AD80-891448784737}" srcOrd="1" destOrd="0" parTransId="{1A7B6A0F-65F1-4BB3-A665-2847AED8B7CB}" sibTransId="{454CA224-BF95-4B0F-B89F-C03928F6777A}"/>
    <dgm:cxn modelId="{6D95867B-257B-4F7C-BB8F-6A9FCC04D0A1}" type="presOf" srcId="{DC8EC211-3682-43E1-B5D8-D7E89A8C4C38}" destId="{E112FDE7-A9FF-4487-8471-4938E9AF9FE6}" srcOrd="0" destOrd="2" presId="urn:microsoft.com/office/officeart/2005/8/layout/vList2"/>
    <dgm:cxn modelId="{EB01827E-86AD-4585-A48A-917B86BB1532}" type="presOf" srcId="{4449AA63-83A8-40B6-A764-7FB183692D19}" destId="{EE4870FF-C02B-4770-BAC3-8FDB7613E027}" srcOrd="0" destOrd="0" presId="urn:microsoft.com/office/officeart/2005/8/layout/vList2"/>
    <dgm:cxn modelId="{BA2A5B80-FF7D-4725-A73A-80A237B09A31}" type="presOf" srcId="{74F3A41C-066A-4F9C-93D3-E05196A2FD3A}" destId="{97DE641F-FF1D-4EB3-B88E-45F3FB5D6715}" srcOrd="0" destOrd="0" presId="urn:microsoft.com/office/officeart/2005/8/layout/vList2"/>
    <dgm:cxn modelId="{59E71883-C4AE-4D33-A435-ED1E7830CDC1}" srcId="{1DA35423-B1E4-4E2E-9E9E-1326587B5074}" destId="{4449AA63-83A8-40B6-A764-7FB183692D19}" srcOrd="0" destOrd="0" parTransId="{D09B1EB1-54A4-4F41-9D8F-09C62C8661E3}" sibTransId="{C40E7B3A-C813-4AB6-B0D0-A5DE71779E85}"/>
    <dgm:cxn modelId="{70A1B683-A0B8-4580-85D7-7983A7E812D6}" srcId="{74F3A41C-066A-4F9C-93D3-E05196A2FD3A}" destId="{DACD1FE5-6FFF-4614-B7BE-AFD9CED09817}" srcOrd="1" destOrd="0" parTransId="{79C85647-3D1C-45EE-B28C-4C0C1E33E4AB}" sibTransId="{8423DB4D-6408-41FD-9317-49697AEE19A6}"/>
    <dgm:cxn modelId="{CCD5C19B-7C5F-4F67-954D-77F561B9B9E9}" type="presOf" srcId="{0E34D919-345D-495C-A11B-76CEF67FEC6D}" destId="{A0ED3155-43F3-4D7F-B654-3AF65FDA845B}" srcOrd="0" destOrd="0" presId="urn:microsoft.com/office/officeart/2005/8/layout/vList2"/>
    <dgm:cxn modelId="{D70C2FA5-E0C5-43C0-9AAF-F6504B2571AE}" type="presOf" srcId="{DACD1FE5-6FFF-4614-B7BE-AFD9CED09817}" destId="{B7032566-999D-4C59-AB69-536366D61CCA}" srcOrd="0" destOrd="0" presId="urn:microsoft.com/office/officeart/2005/8/layout/vList2"/>
    <dgm:cxn modelId="{F1D71DBD-13C2-4890-B268-3EE743F16E14}" srcId="{DACD1FE5-6FFF-4614-B7BE-AFD9CED09817}" destId="{DB996A10-47AF-45F9-B605-FAB753D7F6DB}" srcOrd="2" destOrd="0" parTransId="{0361497A-5AF7-4D6A-828F-163F78E38D28}" sibTransId="{158B0516-F4ED-4FF0-9376-D02EE41D1DB3}"/>
    <dgm:cxn modelId="{0C84B4CB-D1F5-4610-A6B0-8BD7698D8672}" srcId="{0E34D919-345D-495C-A11B-76CEF67FEC6D}" destId="{6E798E79-04AD-4E38-8A79-14B964EEDC89}" srcOrd="0" destOrd="0" parTransId="{2115EB12-7F21-4F5B-83D9-4FC4A447083C}" sibTransId="{6497D7B0-8E6B-44F6-806A-178FE30A4294}"/>
    <dgm:cxn modelId="{FBC396CF-CBC6-4344-B117-B217CCEE22D2}" srcId="{74F3A41C-066A-4F9C-93D3-E05196A2FD3A}" destId="{1DA35423-B1E4-4E2E-9E9E-1326587B5074}" srcOrd="0" destOrd="0" parTransId="{9BE5A4AC-5891-4F1E-80FA-78FC760A7DA9}" sibTransId="{4E24AACD-8DB2-49EF-BC30-C718D6F22327}"/>
    <dgm:cxn modelId="{5F0395F2-4358-406B-BE6F-CA83A026EE22}" srcId="{DACD1FE5-6FFF-4614-B7BE-AFD9CED09817}" destId="{80C73EA2-C7F3-4245-8ABF-FAF39091FD71}" srcOrd="0" destOrd="0" parTransId="{5D1AC22D-1D7F-44E2-806A-CC856866625D}" sibTransId="{66DD3CBC-32AE-41FA-BE59-0213ED6EE8BC}"/>
    <dgm:cxn modelId="{67A1FABC-5582-4911-ABDE-61AD2646B005}" type="presParOf" srcId="{97DE641F-FF1D-4EB3-B88E-45F3FB5D6715}" destId="{3C07B7D4-9414-4B97-93B7-CE213A5F9766}" srcOrd="0" destOrd="0" presId="urn:microsoft.com/office/officeart/2005/8/layout/vList2"/>
    <dgm:cxn modelId="{5103B09C-8334-4ED2-A75F-C3B4E6AD443C}" type="presParOf" srcId="{97DE641F-FF1D-4EB3-B88E-45F3FB5D6715}" destId="{EE4870FF-C02B-4770-BAC3-8FDB7613E027}" srcOrd="1" destOrd="0" presId="urn:microsoft.com/office/officeart/2005/8/layout/vList2"/>
    <dgm:cxn modelId="{63AF4C98-175D-4AE7-A62E-6404D58E182B}" type="presParOf" srcId="{97DE641F-FF1D-4EB3-B88E-45F3FB5D6715}" destId="{B7032566-999D-4C59-AB69-536366D61CCA}" srcOrd="2" destOrd="0" presId="urn:microsoft.com/office/officeart/2005/8/layout/vList2"/>
    <dgm:cxn modelId="{C7E7D08C-380E-42FD-A27A-8DD714FE7C67}" type="presParOf" srcId="{97DE641F-FF1D-4EB3-B88E-45F3FB5D6715}" destId="{4C4567CB-D27E-4B41-9E62-58B0FB958A30}" srcOrd="3" destOrd="0" presId="urn:microsoft.com/office/officeart/2005/8/layout/vList2"/>
    <dgm:cxn modelId="{63E87374-9B4D-4703-835C-DA64EBC36487}" type="presParOf" srcId="{97DE641F-FF1D-4EB3-B88E-45F3FB5D6715}" destId="{A0ED3155-43F3-4D7F-B654-3AF65FDA845B}" srcOrd="4" destOrd="0" presId="urn:microsoft.com/office/officeart/2005/8/layout/vList2"/>
    <dgm:cxn modelId="{AE55EDAA-12C7-4170-A117-22699A7EECC8}" type="presParOf" srcId="{97DE641F-FF1D-4EB3-B88E-45F3FB5D6715}" destId="{E112FDE7-A9FF-4487-8471-4938E9AF9FE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7B7D4-9414-4B97-93B7-CE213A5F9766}">
      <dsp:nvSpPr>
        <dsp:cNvPr id="0" name=""/>
        <dsp:cNvSpPr/>
      </dsp:nvSpPr>
      <dsp:spPr>
        <a:xfrm>
          <a:off x="0" y="37066"/>
          <a:ext cx="6263640" cy="6844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试验了两种优化器方式：</a:t>
          </a:r>
          <a:endParaRPr lang="en-US" sz="2600" kern="1200"/>
        </a:p>
      </dsp:txBody>
      <dsp:txXfrm>
        <a:off x="33412" y="70478"/>
        <a:ext cx="6196816" cy="617626"/>
      </dsp:txXfrm>
    </dsp:sp>
    <dsp:sp modelId="{EE4870FF-C02B-4770-BAC3-8FDB7613E027}">
      <dsp:nvSpPr>
        <dsp:cNvPr id="0" name=""/>
        <dsp:cNvSpPr/>
      </dsp:nvSpPr>
      <dsp:spPr>
        <a:xfrm>
          <a:off x="0" y="721516"/>
          <a:ext cx="6263640" cy="766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000" kern="1200"/>
            <a:t>两个</a:t>
          </a:r>
          <a:r>
            <a:rPr lang="en-US" sz="2000" kern="1200"/>
            <a:t>Head</a:t>
          </a:r>
          <a:r>
            <a:rPr lang="zh-CN" sz="2000" kern="1200"/>
            <a:t>公用优化器，</a:t>
          </a:r>
          <a:r>
            <a:rPr lang="en-US" sz="2000" kern="1200"/>
            <a:t>Loss</a:t>
          </a:r>
          <a:r>
            <a:rPr lang="zh-CN" sz="2000" kern="1200"/>
            <a:t>相加（效果不好）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000" kern="1200"/>
            <a:t>两个</a:t>
          </a:r>
          <a:r>
            <a:rPr lang="en-US" sz="2000" kern="1200"/>
            <a:t>Head</a:t>
          </a:r>
          <a:r>
            <a:rPr lang="zh-CN" sz="2000" kern="1200"/>
            <a:t>使用各自的优化器</a:t>
          </a:r>
          <a:endParaRPr lang="en-US" sz="2000" kern="1200"/>
        </a:p>
      </dsp:txBody>
      <dsp:txXfrm>
        <a:off x="0" y="721516"/>
        <a:ext cx="6263640" cy="766935"/>
      </dsp:txXfrm>
    </dsp:sp>
    <dsp:sp modelId="{B7032566-999D-4C59-AB69-536366D61CCA}">
      <dsp:nvSpPr>
        <dsp:cNvPr id="0" name=""/>
        <dsp:cNvSpPr/>
      </dsp:nvSpPr>
      <dsp:spPr>
        <a:xfrm>
          <a:off x="0" y="1488451"/>
          <a:ext cx="6263640" cy="68445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Bbox</a:t>
          </a:r>
          <a:r>
            <a:rPr lang="zh-CN" sz="2600" kern="1200"/>
            <a:t>回归网络试验了三种</a:t>
          </a:r>
          <a:r>
            <a:rPr lang="en-US" sz="2600" kern="1200"/>
            <a:t>Loss</a:t>
          </a:r>
          <a:r>
            <a:rPr lang="zh-CN" sz="2600" kern="1200"/>
            <a:t>：</a:t>
          </a:r>
          <a:endParaRPr lang="en-US" sz="2600" kern="1200"/>
        </a:p>
      </dsp:txBody>
      <dsp:txXfrm>
        <a:off x="33412" y="1521863"/>
        <a:ext cx="6196816" cy="617626"/>
      </dsp:txXfrm>
    </dsp:sp>
    <dsp:sp modelId="{4C4567CB-D27E-4B41-9E62-58B0FB958A30}">
      <dsp:nvSpPr>
        <dsp:cNvPr id="0" name=""/>
        <dsp:cNvSpPr/>
      </dsp:nvSpPr>
      <dsp:spPr>
        <a:xfrm>
          <a:off x="0" y="2172901"/>
          <a:ext cx="6263640" cy="115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1-IoU</a:t>
          </a:r>
          <a:r>
            <a:rPr lang="zh-CN" sz="2000" kern="1200"/>
            <a:t>（</a:t>
          </a:r>
          <a:r>
            <a:rPr lang="en-US" sz="2000" kern="1200"/>
            <a:t>bbox acc</a:t>
          </a:r>
          <a:r>
            <a:rPr lang="zh-CN" sz="2000" kern="1200"/>
            <a:t>上升快 最终结果和</a:t>
          </a:r>
          <a:r>
            <a:rPr lang="en-US" sz="2000" kern="1200"/>
            <a:t>l1</a:t>
          </a:r>
          <a:r>
            <a:rPr lang="zh-CN" sz="2000" kern="1200"/>
            <a:t>差不多）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L1-Loss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MSE Loss</a:t>
          </a:r>
          <a:r>
            <a:rPr lang="zh-CN" sz="2000" kern="1200"/>
            <a:t>（效果差）</a:t>
          </a:r>
          <a:endParaRPr lang="en-US" sz="2000" kern="1200"/>
        </a:p>
      </dsp:txBody>
      <dsp:txXfrm>
        <a:off x="0" y="2172901"/>
        <a:ext cx="6263640" cy="1157130"/>
      </dsp:txXfrm>
    </dsp:sp>
    <dsp:sp modelId="{A0ED3155-43F3-4D7F-B654-3AF65FDA845B}">
      <dsp:nvSpPr>
        <dsp:cNvPr id="0" name=""/>
        <dsp:cNvSpPr/>
      </dsp:nvSpPr>
      <dsp:spPr>
        <a:xfrm>
          <a:off x="0" y="3330031"/>
          <a:ext cx="6263640" cy="68445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尝试了数据增强：</a:t>
          </a:r>
          <a:endParaRPr lang="en-US" sz="2600" kern="1200"/>
        </a:p>
      </dsp:txBody>
      <dsp:txXfrm>
        <a:off x="33412" y="3363443"/>
        <a:ext cx="6196816" cy="617626"/>
      </dsp:txXfrm>
    </dsp:sp>
    <dsp:sp modelId="{E112FDE7-A9FF-4487-8471-4938E9AF9FE6}">
      <dsp:nvSpPr>
        <dsp:cNvPr id="0" name=""/>
        <dsp:cNvSpPr/>
      </dsp:nvSpPr>
      <dsp:spPr>
        <a:xfrm>
          <a:off x="0" y="4014481"/>
          <a:ext cx="6263640" cy="1453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Albumentation</a:t>
          </a:r>
          <a:r>
            <a:rPr lang="zh-CN" sz="2000" kern="1200"/>
            <a:t>库：随机对比度、</a:t>
          </a:r>
          <a:r>
            <a:rPr lang="en-US" sz="2000" kern="1200"/>
            <a:t>CLAHE</a:t>
          </a:r>
          <a:r>
            <a:rPr lang="zh-CN" sz="2000" kern="1200"/>
            <a:t>、翻转、仿射变换、</a:t>
          </a:r>
          <a:r>
            <a:rPr lang="en-US" sz="2000" kern="1200"/>
            <a:t>Gamma</a:t>
          </a:r>
          <a:r>
            <a:rPr lang="zh-CN" sz="2000" kern="1200"/>
            <a:t>、压缩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750</a:t>
          </a:r>
          <a:r>
            <a:rPr lang="zh-CN" sz="2000" kern="1200"/>
            <a:t>（原数据）</a:t>
          </a:r>
          <a:r>
            <a:rPr lang="en-US" sz="2000" kern="1200"/>
            <a:t>+750</a:t>
          </a:r>
          <a:r>
            <a:rPr lang="zh-CN" sz="2000" kern="1200"/>
            <a:t>（增强后的数据）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000" kern="1200"/>
            <a:t>数据增强</a:t>
          </a:r>
          <a:endParaRPr lang="en-US" sz="2000" kern="1200"/>
        </a:p>
      </dsp:txBody>
      <dsp:txXfrm>
        <a:off x="0" y="4014481"/>
        <a:ext cx="6263640" cy="1453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1860F-954A-4BDB-8B03-435A85C094BF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92BC4-4158-4C71-9BF6-4FD07D555F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7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cap="none" dirty="0"/>
              <a:t>大家好，我是练习时长五天半的炼丹实习生李瑞堃</a:t>
            </a:r>
            <a:endParaRPr lang="en-US" altLang="zh-CN" sz="1200" cap="non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cap="non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cap="none" dirty="0"/>
              <a:t>我们的其他组员这周在备考托福，所以本来前期调研了</a:t>
            </a:r>
            <a:r>
              <a:rPr lang="en-US" altLang="zh-CN" sz="1200" cap="none" dirty="0" err="1"/>
              <a:t>Jittor</a:t>
            </a:r>
            <a:r>
              <a:rPr lang="zh-CN" altLang="en-US" sz="1200" cap="none" dirty="0"/>
              <a:t>，想从</a:t>
            </a:r>
            <a:r>
              <a:rPr lang="en-US" altLang="zh-CN" sz="1200" cap="none" dirty="0" err="1"/>
              <a:t>Pytorch</a:t>
            </a:r>
            <a:r>
              <a:rPr lang="zh-CN" altLang="en-US" sz="1200" cap="none" dirty="0"/>
              <a:t>迁移到</a:t>
            </a:r>
            <a:r>
              <a:rPr lang="en-US" altLang="zh-CN" sz="1200" cap="none" dirty="0" err="1"/>
              <a:t>Jittor</a:t>
            </a:r>
            <a:r>
              <a:rPr lang="zh-CN" altLang="en-US" sz="1200" cap="none" dirty="0"/>
              <a:t>上，但是劳动力不够了就没做</a:t>
            </a:r>
            <a:endParaRPr lang="en-US" sz="12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2BC4-4158-4C71-9BF6-4FD07D555F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1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我们本次的实习内容包括：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92BC4-4158-4C71-9BF6-4FD07D555F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27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首先是实验内容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92BC4-4158-4C71-9BF6-4FD07D555F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62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92BC4-4158-4C71-9BF6-4FD07D555F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87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</a:t>
            </a:r>
            <a:r>
              <a:rPr lang="en-US" altLang="zh-CN" dirty="0"/>
              <a:t>SSD</a:t>
            </a:r>
            <a:r>
              <a:rPr lang="zh-CN" altLang="en-US" dirty="0"/>
              <a:t>来实现，是因为一方面它和</a:t>
            </a:r>
            <a:r>
              <a:rPr lang="en-US" altLang="zh-CN" dirty="0"/>
              <a:t>YOLO</a:t>
            </a:r>
            <a:r>
              <a:rPr lang="zh-CN" altLang="en-US" dirty="0"/>
              <a:t>一样，把目标框预测问题当成回归问题来做，从而成为一种 </a:t>
            </a:r>
            <a:r>
              <a:rPr lang="en-US" altLang="zh-CN" dirty="0"/>
              <a:t>one-stage </a:t>
            </a:r>
            <a:r>
              <a:rPr lang="zh-CN" altLang="en-US" dirty="0"/>
              <a:t>算法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另一方面是它使用了先验框，与</a:t>
            </a:r>
            <a:r>
              <a:rPr lang="en-US" altLang="zh-CN" dirty="0"/>
              <a:t>Faster RCNN</a:t>
            </a:r>
            <a:r>
              <a:rPr lang="zh-CN" altLang="en-US" dirty="0"/>
              <a:t>的锚框机制类似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而且</a:t>
            </a:r>
            <a:r>
              <a:rPr lang="en-US" altLang="zh-CN" dirty="0"/>
              <a:t>SSD</a:t>
            </a:r>
            <a:r>
              <a:rPr lang="zh-CN" altLang="en-US" dirty="0"/>
              <a:t>在后面几层特征图上都有生成检测框，能得到不同感受野下的预测目标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92BC4-4158-4C71-9BF6-4FD07D555F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49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92BC4-4158-4C71-9BF6-4FD07D555F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75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92BC4-4158-4C71-9BF6-4FD07D555F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89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92BC4-4158-4C71-9BF6-4FD07D555F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13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92BC4-4158-4C71-9BF6-4FD07D555F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07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4BDED22-3D79-471A-A2A2-E46B111F5607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Huazhong University of Science and Technology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AEEAAC-C118-45AB-96AF-B69931CFBF8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42" name="Picture 2" descr="http://one.hust.edu.cn/dcp/uploadfiles/hustResource/hust/xiaohu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0" y="6109"/>
            <a:ext cx="1371665" cy="108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EB95-4161-4007-9507-66F0DE41F5A0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Huazhong University of Science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EAAC-C118-45AB-96AF-B69931CFBF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957E9CA0-F5CA-4223-90B6-7656C5FAEF1D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r>
              <a:rPr lang="en-US" dirty="0"/>
              <a:t>Huazhong University of Science and Technology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CAEEAAC-C118-45AB-96AF-B69931CFBF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B992D-4CA2-425A-8773-68FC116ED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F43C68-23B6-42BA-9379-036771987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4FF07-B03E-4056-810B-69292A4E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9069-8661-4E7A-BA9A-7776532001A0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C0962-FF45-41A7-A1DC-555B00C1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8B1D6-B9AD-47B5-BEDD-C7B3B0F4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F530-CF09-43BE-B068-74DDBA85F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055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E81C2-8148-4BCC-B3DC-D1FC71B2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8F319-CCB1-4248-AFA8-1760E9F4F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AEF7A-1F71-42DE-844C-194E6EEA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9069-8661-4E7A-BA9A-7776532001A0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0A1DA-70B8-44C0-BA76-C13D805F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BBC31-F878-40BE-9357-17831BC4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F530-CF09-43BE-B068-74DDBA85F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56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0E048-184E-456C-9451-C0D03719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7D9AF-3568-4EE8-BE78-FA90DBF88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64BE9-05C2-4844-895E-393D8EFB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9069-8661-4E7A-BA9A-7776532001A0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66C4D-3843-49B5-85E2-55F4A6B9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3E16B-F8E6-4AF1-850E-DE122AB2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F530-CF09-43BE-B068-74DDBA85F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49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0D5C-D6EB-466E-AE45-7303C1A3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5840D-067E-4E7B-8687-3B9916FB9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FA2C6E-6F61-481B-BB8E-EC36B3AD7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09C3B2-95CE-4893-A223-744A9F9D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9069-8661-4E7A-BA9A-7776532001A0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300B7A-23DB-42A7-9082-271ED392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B443CD-9D56-45CA-A233-5CB58A9E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F530-CF09-43BE-B068-74DDBA85F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80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22F23-060F-40C0-AAD7-B17A21AD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E46810-8712-4EC0-B599-B12CE2BD7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0E2261-A375-4AA9-90A9-1494349C4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F28C66-B59A-4A87-A746-B128A10BB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6C87C3-99E9-42CD-857D-2B8229966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A1256F-1BF1-4213-AC99-B383EB7D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9069-8661-4E7A-BA9A-7776532001A0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D07ABD-46AF-45EE-AF52-0D4CC917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F05E6E-D220-4020-82C2-5C2839F0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F530-CF09-43BE-B068-74DDBA85F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809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5C358-69FD-48B4-82C8-C9F0CE6A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5DDE68-A7A5-4D06-B5B3-F32E3821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9069-8661-4E7A-BA9A-7776532001A0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F2C354-B5D1-4557-9C47-70727720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26B3BF-81AF-4068-8164-95E92B66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F530-CF09-43BE-B068-74DDBA85F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789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8ED84B-FC21-44C5-8BAE-0BC296DE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9069-8661-4E7A-BA9A-7776532001A0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F4B846-9260-44E3-8F3C-FF297F8A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6E0824-63BE-40F1-9591-CDE47A62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F530-CF09-43BE-B068-74DDBA85F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301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D4952-B141-4B84-9AAA-B3AB549A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1D25E-B34A-4313-9360-AF744992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C68670-C2F1-4082-A3BA-F17EC78FA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C66580-F59A-4B48-84E1-E96F4CF6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9069-8661-4E7A-BA9A-7776532001A0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D6C065-88B9-4CA3-A8F4-39C01FE1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1631E6-B2BB-4A1D-8E5A-D383235A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F530-CF09-43BE-B068-74DDBA85F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5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599DD601-59FE-45F6-917F-12EF605EA06A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Huazhong University of Science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AEEAAC-C118-45AB-96AF-B69931CFBF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266" name="Picture 2" descr="http://one.hust.edu.cn/dcp/uploadfiles/hustResource/hust/xiaohu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114" y="76199"/>
            <a:ext cx="1281886" cy="100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A2530-9CA2-4BB9-8A38-FE1ACF0C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8EE2BF-F602-4716-8A4E-AFAF74A96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8DDF8D-4A9E-4297-B8EF-6F071652E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125482-4D2B-4701-BC06-39C80F11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9069-8661-4E7A-BA9A-7776532001A0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C60D14-BEBF-419A-AAFA-6A4728A1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245053-1226-4563-ADF0-DF2EAA30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F530-CF09-43BE-B068-74DDBA85F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201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14872-B66A-4ADC-999E-1104B097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5B0E81-2130-442A-A7D4-E214E2D64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D6043-34DB-4225-9934-CC9BCFAF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9069-8661-4E7A-BA9A-7776532001A0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C654EA-6309-47F6-B427-C8C50AF4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203DC-264A-4509-89DB-9BEC01EB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F530-CF09-43BE-B068-74DDBA85F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09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BC8485-6E26-424C-909C-3AC577000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C443BF-1683-4AC7-8B43-388BA4D93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8A2DA9-E1EA-4D2E-B07B-6A96C32C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9069-8661-4E7A-BA9A-7776532001A0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8E35F-82C7-4A5E-B23E-DB2281FD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F67DD-DD0D-41C0-A256-375EEE3F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F530-CF09-43BE-B068-74DDBA85F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30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5420-E78E-4A2C-BB27-F55A0C51B209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CAEEAAC-C118-45AB-96AF-B69931CFBF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Huazhong University of Science and Technology</a:t>
            </a:r>
          </a:p>
        </p:txBody>
      </p:sp>
    </p:spTree>
  </p:cSld>
  <p:clrMapOvr>
    <a:masterClrMapping/>
  </p:clrMapOvr>
  <p:transition spd="slow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2A467FA-7BC9-4178-8194-5F33459E1393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CAEEAAC-C118-45AB-96AF-B69931CFBF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/>
              <a:t>Huazhong University of Science and Technology</a:t>
            </a:r>
          </a:p>
        </p:txBody>
      </p:sp>
    </p:spTree>
  </p:cSld>
  <p:clrMapOvr>
    <a:masterClrMapping/>
  </p:clrMapOvr>
  <p:transition spd="slow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ED77EFC-E1EE-4A91-81FC-84982B2111F3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CAEEAAC-C118-45AB-96AF-B69931CFBF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/>
              <a:t>Huazhong University of Science and Technology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slow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CBC2-E312-4D32-888E-FFE34BB61F07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Huazhong University of Science and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AEEAAC-C118-45AB-96AF-B69931CFBF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6DC-6D9F-4CEA-82EA-F102837AEED9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Huazhong University of Science and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AEEAAC-C118-45AB-96AF-B69931CFBF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518B-1986-4B16-946E-025CDBC14F7B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Huazhong University of Science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AEEAAC-C118-45AB-96AF-B69931CFBF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865" y="1755649"/>
            <a:ext cx="2153743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  <p:transition spd="slow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9CB77A4C-1DB1-4DB0-927C-CAFF30FE7B5C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CAEEAAC-C118-45AB-96AF-B69931CFBF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r>
              <a:rPr lang="en-US" dirty="0"/>
              <a:t>Huazhong University of Science and Technology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dirty="0"/>
              <a:t>Click icon to add picture</a:t>
            </a:r>
          </a:p>
        </p:txBody>
      </p:sp>
    </p:spTree>
  </p:cSld>
  <p:clrMapOvr>
    <a:masterClrMapping/>
  </p:clrMapOvr>
  <p:transition spd="slow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A423ECB9-EE75-4DC2-8576-0410072A5ECA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Huazhong University of Science and Technology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CCAEEAAC-C118-45AB-96AF-B69931CFBF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ut/>
  </p:transition>
  <p:hf hd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4D25F5-0D4B-4E27-98D0-6D7378ED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E849D5-17BA-49D4-A01D-A4AD5F6EC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8C992-226B-4860-B639-D97DDD5CF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B9069-8661-4E7A-BA9A-7776532001A0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432DC-9292-4F35-9557-6BC1EE41B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BC9B8-DF2F-4BC5-BA70-655D89A98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F530-CF09-43BE-B068-74DDBA85F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34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1562" y="1871102"/>
            <a:ext cx="8641124" cy="852210"/>
          </a:xfrm>
        </p:spPr>
        <p:txBody>
          <a:bodyPr>
            <a:normAutofit/>
          </a:bodyPr>
          <a:lstStyle/>
          <a:p>
            <a:pPr algn="ctr"/>
            <a:r>
              <a:rPr lang="zh-CN" altLang="en-US" cap="none" dirty="0"/>
              <a:t>目标检测</a:t>
            </a:r>
            <a:r>
              <a:rPr lang="en-US" altLang="zh-CN" cap="none" dirty="0"/>
              <a:t>——</a:t>
            </a:r>
            <a:r>
              <a:rPr lang="en-US" altLang="zh-CN" cap="none" dirty="0" err="1"/>
              <a:t>tiny_vid</a:t>
            </a:r>
            <a:endParaRPr lang="en-US" cap="non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76172" y="3645370"/>
            <a:ext cx="8153400" cy="1800675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altLang="zh-CN" sz="1800" cap="none" dirty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800" cap="none" dirty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800" cap="none" dirty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800" cap="none" dirty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800" cap="none" dirty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800" cap="none" dirty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800" cap="none" dirty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800" cap="none" dirty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800" cap="none" dirty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800" cap="none" dirty="0">
                <a:solidFill>
                  <a:schemeClr val="tx1"/>
                </a:solidFill>
                <a:ea typeface="微软雅黑" panose="020B0503020204020204" pitchFamily="34" charset="-122"/>
              </a:rPr>
              <a:t>指导老师：王兴刚</a:t>
            </a:r>
            <a:endParaRPr lang="en-US" altLang="zh-CN" sz="1800" cap="none" dirty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800" cap="none" dirty="0">
                <a:solidFill>
                  <a:schemeClr val="tx1"/>
                </a:solidFill>
                <a:ea typeface="微软雅黑" panose="020B0503020204020204" pitchFamily="34" charset="-122"/>
              </a:rPr>
              <a:t>组员：</a:t>
            </a:r>
            <a:r>
              <a:rPr lang="en-US" altLang="zh-CN" sz="1800" cap="none" dirty="0">
                <a:solidFill>
                  <a:schemeClr val="tx1"/>
                </a:solidFill>
                <a:ea typeface="微软雅黑" panose="020B0503020204020204" pitchFamily="34" charset="-122"/>
              </a:rPr>
              <a:t>#</a:t>
            </a:r>
            <a:r>
              <a:rPr lang="zh-CN" altLang="en-US" sz="1800" cap="none" dirty="0">
                <a:solidFill>
                  <a:schemeClr val="tx1"/>
                </a:solidFill>
                <a:ea typeface="微软雅黑" panose="020B0503020204020204" pitchFamily="34" charset="-122"/>
              </a:rPr>
              <a:t>李瑞堃、</a:t>
            </a:r>
            <a:r>
              <a:rPr lang="en-US" altLang="zh-CN" sz="1800" cap="none" dirty="0">
                <a:solidFill>
                  <a:schemeClr val="tx1"/>
                </a:solidFill>
                <a:ea typeface="微软雅黑" panose="020B0503020204020204" pitchFamily="34" charset="-122"/>
              </a:rPr>
              <a:t>#</a:t>
            </a:r>
            <a:r>
              <a:rPr lang="zh-CN" altLang="en-US" sz="1800" cap="none" dirty="0">
                <a:solidFill>
                  <a:schemeClr val="tx1"/>
                </a:solidFill>
                <a:ea typeface="微软雅黑" panose="020B0503020204020204" pitchFamily="34" charset="-122"/>
              </a:rPr>
              <a:t>董浣羽、</a:t>
            </a:r>
            <a:r>
              <a:rPr lang="en-US" altLang="zh-CN" sz="1800" cap="none" dirty="0">
                <a:solidFill>
                  <a:schemeClr val="tx1"/>
                </a:solidFill>
                <a:ea typeface="微软雅黑" panose="020B0503020204020204" pitchFamily="34" charset="-122"/>
              </a:rPr>
              <a:t>##</a:t>
            </a:r>
            <a:r>
              <a:rPr lang="zh-CN" altLang="en-US" sz="1800" cap="none" dirty="0">
                <a:solidFill>
                  <a:schemeClr val="tx1"/>
                </a:solidFill>
                <a:ea typeface="微软雅黑" panose="020B0503020204020204" pitchFamily="34" charset="-122"/>
              </a:rPr>
              <a:t>李可、</a:t>
            </a:r>
            <a:r>
              <a:rPr lang="en-US" altLang="zh-CN" sz="1800" cap="none" dirty="0">
                <a:solidFill>
                  <a:schemeClr val="tx1"/>
                </a:solidFill>
                <a:ea typeface="微软雅黑" panose="020B0503020204020204" pitchFamily="34" charset="-122"/>
              </a:rPr>
              <a:t>##</a:t>
            </a:r>
            <a:r>
              <a:rPr lang="zh-CN" altLang="en-US" sz="1800" cap="none" dirty="0">
                <a:solidFill>
                  <a:schemeClr val="tx1"/>
                </a:solidFill>
                <a:ea typeface="微软雅黑" panose="020B0503020204020204" pitchFamily="34" charset="-122"/>
              </a:rPr>
              <a:t>胡玉洁</a:t>
            </a:r>
          </a:p>
          <a:p>
            <a:pPr algn="ctr"/>
            <a:endParaRPr lang="en-US" altLang="zh-CN" sz="1800" cap="none" dirty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cap="none" dirty="0">
                <a:solidFill>
                  <a:schemeClr val="tx1"/>
                </a:solidFill>
                <a:ea typeface="微软雅黑" panose="020B0503020204020204" pitchFamily="34" charset="-122"/>
              </a:rPr>
              <a:t>日期：</a:t>
            </a:r>
            <a:r>
              <a:rPr lang="en-US" altLang="zh-CN" sz="1800" cap="none" dirty="0">
                <a:solidFill>
                  <a:schemeClr val="tx1"/>
                </a:solidFill>
                <a:ea typeface="微软雅黑" panose="020B0503020204020204" pitchFamily="34" charset="-122"/>
              </a:rPr>
              <a:t>2022.4.20</a:t>
            </a:r>
            <a:endParaRPr lang="en-US" sz="1800" cap="none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Huazhong University of Science and Technology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EAAC-C118-45AB-96AF-B69931CFBF8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17831" y="2680103"/>
            <a:ext cx="8641124" cy="1632213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cap="none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This curious machine is learning machine learning, unsupervised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40" y="1719979"/>
            <a:ext cx="1834399" cy="183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583306F-2AE0-47E1-9CFC-ABAEB708FCC1}"/>
              </a:ext>
            </a:extLst>
          </p:cNvPr>
          <p:cNvSpPr txBox="1">
            <a:spLocks/>
          </p:cNvSpPr>
          <p:nvPr/>
        </p:nvSpPr>
        <p:spPr>
          <a:xfrm>
            <a:off x="2332310" y="2634127"/>
            <a:ext cx="8641124" cy="85221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cap="none" dirty="0"/>
              <a:t>课设汇报</a:t>
            </a:r>
            <a:endParaRPr lang="en-US" sz="3600" cap="none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D32BB3-A994-40EA-95DA-2BE29232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Huazhong University of Science and Technology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C9F1DA-79DC-4AE4-B723-C673D596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0A7C1D5-9F8D-4113-BBDF-ED3A497D0D3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训练过程</a:t>
            </a:r>
            <a:endParaRPr lang="en-US" altLang="zh-CN" dirty="0"/>
          </a:p>
          <a:p>
            <a:pPr lvl="1"/>
            <a:r>
              <a:rPr lang="en-US" altLang="zh-CN" dirty="0" err="1"/>
              <a:t>conf_loss</a:t>
            </a:r>
            <a:r>
              <a:rPr lang="en-US" altLang="zh-CN" dirty="0"/>
              <a:t>:  </a:t>
            </a:r>
            <a:r>
              <a:rPr lang="en-US" altLang="zh-CN" dirty="0" err="1"/>
              <a:t>CrossEntropy</a:t>
            </a:r>
            <a:endParaRPr lang="en-US" altLang="zh-CN" dirty="0"/>
          </a:p>
          <a:p>
            <a:pPr lvl="1"/>
            <a:r>
              <a:rPr lang="en-US" altLang="zh-CN" dirty="0" err="1"/>
              <a:t>loc_loss</a:t>
            </a:r>
            <a:r>
              <a:rPr lang="en-US" altLang="zh-CN" dirty="0"/>
              <a:t> :    L1Loss</a:t>
            </a:r>
          </a:p>
          <a:p>
            <a:pPr lvl="1"/>
            <a:r>
              <a:rPr lang="en-US" altLang="zh-CN" dirty="0" err="1"/>
              <a:t>optim</a:t>
            </a:r>
            <a:r>
              <a:rPr lang="en-US" altLang="zh-CN" dirty="0"/>
              <a:t>:        SGD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5F5BAA3-4CE9-4ED1-9044-1FF77FAC7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en-US" altLang="zh-CN" dirty="0"/>
              <a:t>SSD300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F69864-D6A5-4133-AA1D-E06FCEF27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495" y="2369596"/>
            <a:ext cx="6595265" cy="405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2246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D32BB3-A994-40EA-95DA-2BE29232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Huazhong University of Science and Technology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C9F1DA-79DC-4AE4-B723-C673D596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0A7C1D5-9F8D-4113-BBDF-ED3A497D0D3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最终效果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5F5BAA3-4CE9-4ED1-9044-1FF77FAC7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4" y="244668"/>
            <a:ext cx="10871200" cy="990600"/>
          </a:xfrm>
        </p:spPr>
        <p:txBody>
          <a:bodyPr/>
          <a:lstStyle/>
          <a:p>
            <a:r>
              <a:rPr lang="en-US" altLang="zh-CN" dirty="0"/>
              <a:t>SSD300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B5195B-C05D-4A4D-942A-DBEDB8B911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7"/>
          <a:stretch/>
        </p:blipFill>
        <p:spPr>
          <a:xfrm>
            <a:off x="1032664" y="2123228"/>
            <a:ext cx="3456736" cy="341804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0B0317F-0D21-465A-9B5C-6D2DAACF8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420" y="2123228"/>
            <a:ext cx="3446126" cy="34180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6A51AAD-AC84-4034-9A9C-01AB12A8F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1841" y="2123229"/>
            <a:ext cx="3318797" cy="341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06673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D32BB3-A994-40EA-95DA-2BE29232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Huazhong University of Science and Technology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C9F1DA-79DC-4AE4-B723-C673D596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0A7C1D5-9F8D-4113-BBDF-ED3A497D0D3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最终效果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5F5BAA3-4CE9-4ED1-9044-1FF77FAC7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en-US" altLang="zh-CN" dirty="0"/>
              <a:t>SSD300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5A480A-42E5-48D3-9D4B-2030983A1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015" y="1536747"/>
            <a:ext cx="7365377" cy="50765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71EEC5D-D2F7-4C32-B5B4-E3C0C9ED0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35" y="2545685"/>
            <a:ext cx="4330473" cy="370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44108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B51A4-4C7F-499D-A868-FEF69091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2D748C-F22E-41B4-9C69-CD94AF0C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Huazhong University of Science and Technology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C8FB2-BE31-465C-89FF-C46CF187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0BFAA3D-2692-48EE-B096-E63DE686C1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思路一：分类</a:t>
            </a:r>
            <a:r>
              <a:rPr lang="en-US" altLang="zh-CN" sz="3200" dirty="0"/>
              <a:t>+</a:t>
            </a:r>
            <a:r>
              <a:rPr lang="zh-CN" altLang="en-US" sz="3200" dirty="0"/>
              <a:t>回归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r>
              <a:rPr lang="zh-CN" altLang="en-US" sz="3200" dirty="0"/>
              <a:t>思路二：</a:t>
            </a:r>
            <a:r>
              <a:rPr lang="en-US" altLang="zh-CN" sz="3200" dirty="0"/>
              <a:t>SSD:</a:t>
            </a:r>
            <a:r>
              <a:rPr lang="en-US" altLang="zh-CN" sz="2000" b="0" i="0" dirty="0">
                <a:solidFill>
                  <a:srgbClr val="4C4948"/>
                </a:solidFill>
                <a:effectLst/>
                <a:latin typeface="-apple-system"/>
              </a:rPr>
              <a:t> </a:t>
            </a:r>
            <a:r>
              <a:rPr lang="en-US" altLang="zh-CN" sz="3200" dirty="0"/>
              <a:t>Single Shot </a:t>
            </a:r>
            <a:r>
              <a:rPr lang="en-US" altLang="zh-CN" sz="3200" dirty="0" err="1"/>
              <a:t>MultiBox</a:t>
            </a:r>
            <a:r>
              <a:rPr lang="en-US" altLang="zh-CN" sz="3200" dirty="0"/>
              <a:t> Detector</a:t>
            </a:r>
          </a:p>
        </p:txBody>
      </p:sp>
    </p:spTree>
    <p:extLst>
      <p:ext uri="{BB962C8B-B14F-4D97-AF65-F5344CB8AC3E}">
        <p14:creationId xmlns:p14="http://schemas.microsoft.com/office/powerpoint/2010/main" val="182381972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Huazhong University of Science and Technology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12801" y="304495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ea typeface="微软雅黑" panose="020B0503020204020204" pitchFamily="34" charset="-122"/>
              </a:rPr>
              <a:t>一、分类</a:t>
            </a:r>
            <a:r>
              <a:rPr lang="en-US" altLang="zh-CN" dirty="0">
                <a:ea typeface="微软雅黑" panose="020B0503020204020204" pitchFamily="34" charset="-122"/>
              </a:rPr>
              <a:t>+</a:t>
            </a:r>
            <a:r>
              <a:rPr lang="zh-CN" altLang="en-US" dirty="0">
                <a:ea typeface="微软雅黑" panose="020B0503020204020204" pitchFamily="34" charset="-122"/>
              </a:rPr>
              <a:t>回归</a:t>
            </a:r>
          </a:p>
        </p:txBody>
      </p:sp>
    </p:spTree>
    <p:extLst>
      <p:ext uri="{BB962C8B-B14F-4D97-AF65-F5344CB8AC3E}">
        <p14:creationId xmlns:p14="http://schemas.microsoft.com/office/powerpoint/2010/main" val="4202557153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80939E1-EDE4-4F2A-B8A8-28E37ED4ACEA}"/>
              </a:ext>
            </a:extLst>
          </p:cNvPr>
          <p:cNvSpPr/>
          <p:nvPr/>
        </p:nvSpPr>
        <p:spPr>
          <a:xfrm>
            <a:off x="9880750" y="3936734"/>
            <a:ext cx="1880859" cy="18325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D12F961-AC18-4DF8-BEC9-700FA8024A6D}"/>
              </a:ext>
            </a:extLst>
          </p:cNvPr>
          <p:cNvSpPr/>
          <p:nvPr/>
        </p:nvSpPr>
        <p:spPr>
          <a:xfrm>
            <a:off x="7750661" y="2229323"/>
            <a:ext cx="1807906" cy="18325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AC0A5E9-55C3-4F97-A7F9-DE16A253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简单目标检测小网络的实现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9700E-FF8A-4D5A-A9C5-905C46C3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243" y="1552950"/>
            <a:ext cx="10515600" cy="96830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框架：</a:t>
            </a:r>
            <a:r>
              <a:rPr lang="en-US" altLang="zh-CN" dirty="0" err="1"/>
              <a:t>Jittor</a:t>
            </a:r>
            <a:endParaRPr lang="en-US" altLang="zh-CN" dirty="0"/>
          </a:p>
          <a:p>
            <a:r>
              <a:rPr lang="zh-CN" altLang="en-US" dirty="0"/>
              <a:t>模型结构：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6F357DF-C12D-4B08-AA9C-2187AD5DA9E5}"/>
              </a:ext>
            </a:extLst>
          </p:cNvPr>
          <p:cNvSpPr/>
          <p:nvPr/>
        </p:nvSpPr>
        <p:spPr>
          <a:xfrm>
            <a:off x="506027" y="3783765"/>
            <a:ext cx="1167415" cy="8100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Images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A2C3152-AF0B-4CFF-9F16-D10D7B8068A1}"/>
              </a:ext>
            </a:extLst>
          </p:cNvPr>
          <p:cNvSpPr/>
          <p:nvPr/>
        </p:nvSpPr>
        <p:spPr>
          <a:xfrm>
            <a:off x="7904820" y="2844363"/>
            <a:ext cx="1455938" cy="4286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 Label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01C265A-C128-481F-BE87-86E7F26FDF03}"/>
              </a:ext>
            </a:extLst>
          </p:cNvPr>
          <p:cNvSpPr/>
          <p:nvPr/>
        </p:nvSpPr>
        <p:spPr>
          <a:xfrm>
            <a:off x="10041061" y="4617472"/>
            <a:ext cx="1455938" cy="35668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Real </a:t>
            </a:r>
            <a:r>
              <a:rPr lang="en-US" altLang="zh-CN" dirty="0" err="1"/>
              <a:t>Bbox</a:t>
            </a:r>
            <a:endParaRPr lang="en-US" altLang="zh-CN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B07E90A-15F6-410F-A4F5-813C02533799}"/>
              </a:ext>
            </a:extLst>
          </p:cNvPr>
          <p:cNvSpPr/>
          <p:nvPr/>
        </p:nvSpPr>
        <p:spPr>
          <a:xfrm>
            <a:off x="1967146" y="3783765"/>
            <a:ext cx="1455938" cy="810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ResNet50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4513A63-2169-4A47-AB9E-AB68B0307787}"/>
              </a:ext>
            </a:extLst>
          </p:cNvPr>
          <p:cNvSpPr/>
          <p:nvPr/>
        </p:nvSpPr>
        <p:spPr>
          <a:xfrm>
            <a:off x="4010490" y="2950847"/>
            <a:ext cx="842638" cy="14522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BatchNorm</a:t>
            </a:r>
            <a:endParaRPr lang="en-US" altLang="zh-CN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079BA89-7F42-47B9-A7B1-3DBE353F2D95}"/>
              </a:ext>
            </a:extLst>
          </p:cNvPr>
          <p:cNvSpPr/>
          <p:nvPr/>
        </p:nvSpPr>
        <p:spPr>
          <a:xfrm>
            <a:off x="5081729" y="2950846"/>
            <a:ext cx="955087" cy="1452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Linear</a:t>
            </a:r>
          </a:p>
          <a:p>
            <a:pPr algn="ctr"/>
            <a:r>
              <a:rPr lang="en-US" altLang="zh-CN" dirty="0"/>
              <a:t>5*5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BC53669-183C-4718-8124-81509DF0490C}"/>
              </a:ext>
            </a:extLst>
          </p:cNvPr>
          <p:cNvSpPr/>
          <p:nvPr/>
        </p:nvSpPr>
        <p:spPr>
          <a:xfrm>
            <a:off x="5081728" y="4617472"/>
            <a:ext cx="955087" cy="1452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Linear</a:t>
            </a:r>
          </a:p>
          <a:p>
            <a:pPr algn="ctr"/>
            <a:r>
              <a:rPr lang="en-US" altLang="zh-CN" dirty="0"/>
              <a:t>5*10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818B83-6F70-4FA4-935F-BA7411EA14B5}"/>
              </a:ext>
            </a:extLst>
          </p:cNvPr>
          <p:cNvSpPr/>
          <p:nvPr/>
        </p:nvSpPr>
        <p:spPr>
          <a:xfrm>
            <a:off x="4010490" y="4617472"/>
            <a:ext cx="842638" cy="14522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BatchNorm</a:t>
            </a:r>
            <a:endParaRPr lang="en-US" altLang="zh-CN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E4858B1-EA9F-4CF7-8EC0-8A8FE1ADD706}"/>
              </a:ext>
            </a:extLst>
          </p:cNvPr>
          <p:cNvSpPr/>
          <p:nvPr/>
        </p:nvSpPr>
        <p:spPr>
          <a:xfrm>
            <a:off x="6265415" y="4617472"/>
            <a:ext cx="955087" cy="14522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ReLu6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106C690-AC62-47A8-BCD4-C5BF2B52F904}"/>
              </a:ext>
            </a:extLst>
          </p:cNvPr>
          <p:cNvSpPr/>
          <p:nvPr/>
        </p:nvSpPr>
        <p:spPr>
          <a:xfrm>
            <a:off x="7449102" y="4617472"/>
            <a:ext cx="955087" cy="1452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Linear</a:t>
            </a:r>
          </a:p>
          <a:p>
            <a:pPr algn="ctr"/>
            <a:r>
              <a:rPr lang="en-US" altLang="zh-CN" dirty="0"/>
              <a:t>10*4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EEB59CC-1C7B-4B1D-9C34-62FB742EFE35}"/>
              </a:ext>
            </a:extLst>
          </p:cNvPr>
          <p:cNvSpPr/>
          <p:nvPr/>
        </p:nvSpPr>
        <p:spPr>
          <a:xfrm>
            <a:off x="8632789" y="4617472"/>
            <a:ext cx="1114894" cy="145229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Sigmoid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EA6AFAF-1D1D-4560-B91D-1D0E3C2EC9F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673442" y="4188809"/>
            <a:ext cx="293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2EB943EC-6A8B-45CB-BB62-49990A068BD1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423084" y="3676994"/>
            <a:ext cx="587406" cy="511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C49E29A0-8FAE-4873-9573-87F6DF155606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3423084" y="4188809"/>
            <a:ext cx="587406" cy="1154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01A56A82-463A-4AEC-8B52-2BC56DBDD19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853128" y="3676993"/>
            <a:ext cx="22860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2EF746-B186-4F43-B19F-676FE2EEB6D2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4853128" y="5343619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069E35E-7770-4C73-882A-439D8D2A829D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6036815" y="5343619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982CCB4-64FB-4F12-BE0B-41A5368791B7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7220502" y="5343619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2D5DC73-39BE-436E-B73E-92CD6660DE93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8404189" y="5343619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8019E259-CD62-43B8-8023-3627989E2474}"/>
              </a:ext>
            </a:extLst>
          </p:cNvPr>
          <p:cNvSpPr/>
          <p:nvPr/>
        </p:nvSpPr>
        <p:spPr>
          <a:xfrm>
            <a:off x="6284644" y="3362454"/>
            <a:ext cx="1348669" cy="6290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Argmax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8D56305-7367-4295-9DCD-A7AD36AB1D1D}"/>
              </a:ext>
            </a:extLst>
          </p:cNvPr>
          <p:cNvSpPr/>
          <p:nvPr/>
        </p:nvSpPr>
        <p:spPr>
          <a:xfrm>
            <a:off x="10040321" y="5165274"/>
            <a:ext cx="1455938" cy="356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Pred</a:t>
            </a:r>
            <a:r>
              <a:rPr lang="en-US" altLang="zh-CN" dirty="0"/>
              <a:t> </a:t>
            </a:r>
            <a:r>
              <a:rPr lang="en-US" altLang="zh-CN" dirty="0" err="1"/>
              <a:t>Bbox</a:t>
            </a:r>
            <a:endParaRPr lang="en-US" altLang="zh-CN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CDAFBDD-81F8-47ED-BB21-BB0D9A536E26}"/>
              </a:ext>
            </a:extLst>
          </p:cNvPr>
          <p:cNvSpPr/>
          <p:nvPr/>
        </p:nvSpPr>
        <p:spPr>
          <a:xfrm>
            <a:off x="7926645" y="3504808"/>
            <a:ext cx="1455938" cy="356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Pred</a:t>
            </a:r>
            <a:r>
              <a:rPr lang="en-US" altLang="zh-CN" dirty="0"/>
              <a:t> Class</a:t>
            </a: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E89F88C5-CC31-487D-A959-EAD7AA46580D}"/>
              </a:ext>
            </a:extLst>
          </p:cNvPr>
          <p:cNvCxnSpPr>
            <a:stCxn id="10" idx="3"/>
            <a:endCxn id="41" idx="1"/>
          </p:cNvCxnSpPr>
          <p:nvPr/>
        </p:nvCxnSpPr>
        <p:spPr>
          <a:xfrm flipV="1">
            <a:off x="6036816" y="3676992"/>
            <a:ext cx="24782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855054E-FCB3-4BE6-8177-67EC7C4D5EF4}"/>
              </a:ext>
            </a:extLst>
          </p:cNvPr>
          <p:cNvCxnSpPr>
            <a:stCxn id="41" idx="3"/>
            <a:endCxn id="55" idx="1"/>
          </p:cNvCxnSpPr>
          <p:nvPr/>
        </p:nvCxnSpPr>
        <p:spPr>
          <a:xfrm>
            <a:off x="7633313" y="3676992"/>
            <a:ext cx="293332" cy="6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C4AC00FB-9DCA-4B29-93A6-840F37AA3AE8}"/>
              </a:ext>
            </a:extLst>
          </p:cNvPr>
          <p:cNvCxnSpPr>
            <a:stCxn id="15" idx="3"/>
            <a:endCxn id="54" idx="1"/>
          </p:cNvCxnSpPr>
          <p:nvPr/>
        </p:nvCxnSpPr>
        <p:spPr>
          <a:xfrm flipV="1">
            <a:off x="9747683" y="5343618"/>
            <a:ext cx="29263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C6D203AC-F402-41AF-8ECE-46FA40D3646A}"/>
              </a:ext>
            </a:extLst>
          </p:cNvPr>
          <p:cNvSpPr txBox="1"/>
          <p:nvPr/>
        </p:nvSpPr>
        <p:spPr>
          <a:xfrm>
            <a:off x="7904820" y="2255731"/>
            <a:ext cx="161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Cross Entropy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8637949-8820-4B21-93EB-F3D7F363329B}"/>
              </a:ext>
            </a:extLst>
          </p:cNvPr>
          <p:cNvSpPr txBox="1"/>
          <p:nvPr/>
        </p:nvSpPr>
        <p:spPr>
          <a:xfrm>
            <a:off x="9931247" y="4091081"/>
            <a:ext cx="194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L1 Loss/</a:t>
            </a:r>
            <a:r>
              <a:rPr lang="en-US" altLang="zh-CN" dirty="0" err="1"/>
              <a:t>IoU</a:t>
            </a:r>
            <a:r>
              <a:rPr lang="en-US" altLang="zh-CN" dirty="0"/>
              <a:t> Loss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257572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474A3B-56C6-4129-B087-605C36975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zh-CN" altLang="en-US" sz="6000">
                <a:solidFill>
                  <a:schemeClr val="bg1"/>
                </a:solidFill>
              </a:rPr>
              <a:t>模型训练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EE89EDFD-1AD2-1FD4-0966-4F64A31F76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32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539184-3545-4683-A92A-33EACC7570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" b="-2"/>
          <a:stretch/>
        </p:blipFill>
        <p:spPr>
          <a:xfrm>
            <a:off x="714375" y="457200"/>
            <a:ext cx="4016375" cy="28940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BAADF3-8412-4204-9C50-AD571A1F1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775" y="457200"/>
            <a:ext cx="4110038" cy="28940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4F590A-CD24-4E5D-BFDC-37F0BC50BF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92" b="-4"/>
          <a:stretch/>
        </p:blipFill>
        <p:spPr>
          <a:xfrm>
            <a:off x="714375" y="3424238"/>
            <a:ext cx="3994150" cy="29765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CDD238-70C8-42DD-93D0-F405CDA62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550" y="3424238"/>
            <a:ext cx="4133850" cy="29765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203D804-07A6-49BF-9170-34FBE899C1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3417" b="-6"/>
          <a:stretch/>
        </p:blipFill>
        <p:spPr>
          <a:xfrm>
            <a:off x="8988425" y="429919"/>
            <a:ext cx="2490788" cy="2006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0128BA-2F5D-4134-8B86-E59850AF108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418"/>
          <a:stretch/>
        </p:blipFill>
        <p:spPr>
          <a:xfrm>
            <a:off x="8988425" y="2536825"/>
            <a:ext cx="2490788" cy="17811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48BCAC6-9B29-4951-A90B-8C8F7E0D684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1563" b="5"/>
          <a:stretch/>
        </p:blipFill>
        <p:spPr>
          <a:xfrm>
            <a:off x="8988425" y="4391025"/>
            <a:ext cx="2490788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4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Huazhong University of Science and Technology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12801" y="304495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ea typeface="微软雅黑" panose="020B0503020204020204" pitchFamily="34" charset="-122"/>
              </a:rPr>
              <a:t>二、</a:t>
            </a:r>
            <a:r>
              <a:rPr lang="en-US" altLang="zh-CN" dirty="0">
                <a:ea typeface="微软雅黑" panose="020B0503020204020204" pitchFamily="34" charset="-122"/>
              </a:rPr>
              <a:t>SSD</a:t>
            </a:r>
            <a:r>
              <a:rPr lang="zh-CN" altLang="en-US" dirty="0">
                <a:ea typeface="微软雅黑" panose="020B0503020204020204" pitchFamily="34" charset="-122"/>
              </a:rPr>
              <a:t>：</a:t>
            </a:r>
            <a:r>
              <a:rPr lang="en-US" altLang="zh-CN" b="0" i="0" dirty="0">
                <a:solidFill>
                  <a:srgbClr val="4C4948"/>
                </a:solidFill>
                <a:effectLst/>
                <a:latin typeface="-apple-system"/>
              </a:rPr>
              <a:t>Single Shot </a:t>
            </a:r>
            <a:r>
              <a:rPr lang="en-US" altLang="zh-CN" b="0" i="0" dirty="0" err="1">
                <a:solidFill>
                  <a:srgbClr val="4C4948"/>
                </a:solidFill>
                <a:effectLst/>
                <a:latin typeface="-apple-system"/>
              </a:rPr>
              <a:t>MultiBox</a:t>
            </a:r>
            <a:r>
              <a:rPr lang="en-US" altLang="zh-CN" b="0" i="0" dirty="0">
                <a:solidFill>
                  <a:srgbClr val="4C4948"/>
                </a:solidFill>
                <a:effectLst/>
                <a:latin typeface="-apple-system"/>
              </a:rPr>
              <a:t> Detector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398705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C43B971E-5C3E-4D22-8135-C6FF8AFBC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8" b="819"/>
          <a:stretch/>
        </p:blipFill>
        <p:spPr>
          <a:xfrm>
            <a:off x="1667592" y="1689004"/>
            <a:ext cx="9716465" cy="516899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24E29A8-9CF5-4891-BD11-12242CA5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SSD300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F438A2-1C49-47BC-96EA-622D7384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C452CB17-862A-48B8-AE43-7C4EDD77DD9F}"/>
              </a:ext>
            </a:extLst>
          </p:cNvPr>
          <p:cNvSpPr txBox="1">
            <a:spLocks/>
          </p:cNvSpPr>
          <p:nvPr/>
        </p:nvSpPr>
        <p:spPr>
          <a:xfrm>
            <a:off x="816864" y="160020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网络结构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29D531D-1C00-4415-A479-3E801417BDC4}"/>
              </a:ext>
            </a:extLst>
          </p:cNvPr>
          <p:cNvSpPr txBox="1"/>
          <p:nvPr/>
        </p:nvSpPr>
        <p:spPr>
          <a:xfrm>
            <a:off x="4731" y="630876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[1] Liu W ,  Anguelov D ,  Erhan D , et al. SSD: Single Shot MultiBox Detector[J]. Springer, Cham, 2016.</a:t>
            </a:r>
          </a:p>
        </p:txBody>
      </p:sp>
    </p:spTree>
    <p:extLst>
      <p:ext uri="{BB962C8B-B14F-4D97-AF65-F5344CB8AC3E}">
        <p14:creationId xmlns:p14="http://schemas.microsoft.com/office/powerpoint/2010/main" val="3444155214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C9F1DA-79DC-4AE4-B723-C673D596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0A7C1D5-9F8D-4113-BBDF-ED3A497D0D3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模型细节</a:t>
            </a:r>
            <a:endParaRPr lang="en-US" altLang="zh-CN" dirty="0"/>
          </a:p>
          <a:p>
            <a:pPr lvl="1"/>
            <a:r>
              <a:rPr lang="zh-CN" altLang="en-US" dirty="0"/>
              <a:t>先验框</a:t>
            </a:r>
            <a:endParaRPr lang="en-US" altLang="zh-CN" dirty="0"/>
          </a:p>
          <a:p>
            <a:pPr marL="685800" lvl="2" indent="0">
              <a:buNone/>
            </a:pPr>
            <a:r>
              <a:rPr lang="zh-CN" altLang="en-US" dirty="0"/>
              <a:t>数量：</a:t>
            </a:r>
            <a:r>
              <a:rPr lang="en-US" altLang="zh-CN" dirty="0"/>
              <a:t>[4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4]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5F5BAA3-4CE9-4ED1-9044-1FF77FAC7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en-US" altLang="zh-CN" dirty="0"/>
              <a:t>SSD300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E98DF3-6591-4C3B-8308-8B4A7ED0F1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0" t="2292" r="-1" b="1445"/>
          <a:stretch/>
        </p:blipFill>
        <p:spPr>
          <a:xfrm>
            <a:off x="1295375" y="3006545"/>
            <a:ext cx="3840500" cy="3784372"/>
          </a:xfrm>
          <a:prstGeom prst="rect">
            <a:avLst/>
          </a:prstGeom>
        </p:spPr>
      </p:pic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98E2E60D-C01F-441E-94D1-17203C7E6CAA}"/>
              </a:ext>
            </a:extLst>
          </p:cNvPr>
          <p:cNvSpPr txBox="1">
            <a:spLocks/>
          </p:cNvSpPr>
          <p:nvPr/>
        </p:nvSpPr>
        <p:spPr>
          <a:xfrm>
            <a:off x="5695855" y="2084825"/>
            <a:ext cx="4877435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/>
              <a:t>Backbone</a:t>
            </a:r>
            <a:r>
              <a:rPr lang="zh-CN" altLang="en-US" dirty="0"/>
              <a:t>：</a:t>
            </a:r>
            <a:r>
              <a:rPr lang="en-US" altLang="zh-CN" dirty="0"/>
              <a:t>vgg16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预测框匹配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非极大值抑制</a:t>
            </a:r>
            <a:r>
              <a:rPr lang="en-US" altLang="zh-CN" dirty="0"/>
              <a:t>NMS</a:t>
            </a:r>
          </a:p>
        </p:txBody>
      </p:sp>
    </p:spTree>
    <p:extLst>
      <p:ext uri="{BB962C8B-B14F-4D97-AF65-F5344CB8AC3E}">
        <p14:creationId xmlns:p14="http://schemas.microsoft.com/office/powerpoint/2010/main" val="1261829671"/>
      </p:ext>
    </p:extLst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t1</Template>
  <TotalTime>7875</TotalTime>
  <Words>468</Words>
  <Application>Microsoft Office PowerPoint</Application>
  <PresentationFormat>宽屏</PresentationFormat>
  <Paragraphs>111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-apple-system</vt:lpstr>
      <vt:lpstr>等线</vt:lpstr>
      <vt:lpstr>等线 Light</vt:lpstr>
      <vt:lpstr>Arial</vt:lpstr>
      <vt:lpstr>Calibri</vt:lpstr>
      <vt:lpstr>Wingdings</vt:lpstr>
      <vt:lpstr>Wingdings 2</vt:lpstr>
      <vt:lpstr>Student presentation</vt:lpstr>
      <vt:lpstr>Office 主题​​</vt:lpstr>
      <vt:lpstr>目标检测——tiny_vid</vt:lpstr>
      <vt:lpstr>目录</vt:lpstr>
      <vt:lpstr>PowerPoint 演示文稿</vt:lpstr>
      <vt:lpstr>简单目标检测小网络的实现</vt:lpstr>
      <vt:lpstr>模型训练</vt:lpstr>
      <vt:lpstr>PowerPoint 演示文稿</vt:lpstr>
      <vt:lpstr>PowerPoint 演示文稿</vt:lpstr>
      <vt:lpstr>SSD300</vt:lpstr>
      <vt:lpstr>SSD300</vt:lpstr>
      <vt:lpstr>SSD300</vt:lpstr>
      <vt:lpstr>SSD300</vt:lpstr>
      <vt:lpstr>SSD300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My Research Object Detection</dc:title>
  <dc:creator>xwang</dc:creator>
  <cp:lastModifiedBy>李 瑞堃</cp:lastModifiedBy>
  <cp:revision>972</cp:revision>
  <cp:lastPrinted>2012-09-24T11:16:50Z</cp:lastPrinted>
  <dcterms:created xsi:type="dcterms:W3CDTF">2012-07-09T16:05:41Z</dcterms:created>
  <dcterms:modified xsi:type="dcterms:W3CDTF">2022-04-20T06:24:30Z</dcterms:modified>
</cp:coreProperties>
</file>