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9" r:id="rId4"/>
    <p:sldId id="276" r:id="rId5"/>
    <p:sldId id="282" r:id="rId6"/>
    <p:sldId id="285" r:id="rId7"/>
    <p:sldId id="283" r:id="rId8"/>
    <p:sldId id="286" r:id="rId9"/>
    <p:sldId id="287" r:id="rId10"/>
    <p:sldId id="271" r:id="rId11"/>
    <p:sldId id="279" r:id="rId12"/>
    <p:sldId id="289" r:id="rId13"/>
    <p:sldId id="288" r:id="rId14"/>
    <p:sldId id="290" r:id="rId15"/>
    <p:sldId id="275" r:id="rId16"/>
    <p:sldId id="280" r:id="rId17"/>
    <p:sldId id="284" r:id="rId18"/>
    <p:sldId id="272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00B050"/>
    <a:srgbClr val="00000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94795"/>
  </p:normalViewPr>
  <p:slideViewPr>
    <p:cSldViewPr snapToGrid="0">
      <p:cViewPr varScale="1">
        <p:scale>
          <a:sx n="111" d="100"/>
          <a:sy n="111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4B0F-403A-8249-B152-245AA338A746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9B78D-3E5E-564E-A601-8989A842ECC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2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9FBE-BA0E-1364-FE54-97AF2F1D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A73B7-3050-E9A2-F3B5-7437F039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46CF1-B433-718A-FEEC-A13AEF225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4E43-16F7-7E39-584F-C13A9AE04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9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452D-B2B5-C774-3DF4-58E40F8A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C52-4AEE-8678-8171-044CF9A70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65152-7FEC-6302-1832-54D758CF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C846-BB83-B2AA-B7EF-428022B00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9B78D-3E5E-564E-A601-8989A842ECC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84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11/20/24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0112-CB7E-B78F-8572-C5BA44DA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5743"/>
            <a:ext cx="12192000" cy="1959428"/>
          </a:xfrm>
        </p:spPr>
        <p:txBody>
          <a:bodyPr anchor="ctr">
            <a:normAutofit/>
          </a:bodyPr>
          <a:lstStyle/>
          <a:p>
            <a: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Haptic Fitness</a:t>
            </a:r>
            <a:br>
              <a:rPr lang="en-KR" b="1" dirty="0">
                <a:latin typeface="Avenir Next LT Pro" panose="020B0504020202020204" pitchFamily="34" charset="77"/>
                <a:cs typeface="Segoe UI" panose="020F0502020204030204" pitchFamily="34" charset="0"/>
              </a:rPr>
            </a:b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CSED404 </a:t>
            </a:r>
            <a:r>
              <a:rPr lang="en-US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Mid-term</a:t>
            </a:r>
            <a:r>
              <a:rPr lang="en-KR" sz="36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Presentation</a:t>
            </a:r>
            <a:endParaRPr lang="en-KR" b="1" dirty="0">
              <a:latin typeface="Avenir Next LT Pro" panose="020B0504020202020204" pitchFamily="34" charset="77"/>
              <a:cs typeface="Segoe U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112C-511C-910F-C0C8-3BFA0297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657"/>
            <a:ext cx="9144000" cy="503979"/>
          </a:xfrm>
        </p:spPr>
        <p:txBody>
          <a:bodyPr anchor="ctr"/>
          <a:lstStyle/>
          <a:p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Team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TCPs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/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 </a:t>
            </a:r>
            <a:r>
              <a:rPr lang="en-KR" sz="2000" dirty="0">
                <a:latin typeface="Avenir Next LT Pro" panose="020B0504020202020204" pitchFamily="34" charset="77"/>
                <a:cs typeface="Segoe UI" panose="020F0502020204030204" pitchFamily="34" charset="0"/>
              </a:rPr>
              <a:t>Member </a:t>
            </a:r>
            <a:r>
              <a:rPr lang="en-KR" sz="2000" b="1" dirty="0">
                <a:latin typeface="Avenir Next LT Pro" panose="020B0504020202020204" pitchFamily="34" charset="77"/>
                <a:cs typeface="Segoe UI" panose="020F0502020204030204" pitchFamily="34" charset="0"/>
              </a:rPr>
              <a:t>Chan-ki Hwang &amp; Taeyeon Kim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A71D-CF66-1C2D-3E14-A544D282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0E667-70D0-608A-9DA2-AE44D3B3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75" y="2648758"/>
            <a:ext cx="3844117" cy="384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C8F08-926A-3795-EBBF-33FA2A1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Example – Back Stretch</a:t>
            </a:r>
            <a:endParaRPr lang="en-K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40A0C0-B680-4B67-4A55-2224BCC02DB9}"/>
              </a:ext>
            </a:extLst>
          </p:cNvPr>
          <p:cNvSpPr/>
          <p:nvPr/>
        </p:nvSpPr>
        <p:spPr>
          <a:xfrm>
            <a:off x="1422617" y="4340828"/>
            <a:ext cx="5508868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 on Interval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Stronger REJECT pattern as back goes deeper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5989C-58FC-A6EA-6BB6-A27BBDDC3D05}"/>
              </a:ext>
            </a:extLst>
          </p:cNvPr>
          <p:cNvSpPr/>
          <p:nvPr/>
        </p:nvSpPr>
        <p:spPr>
          <a:xfrm>
            <a:off x="1426390" y="2032601"/>
            <a:ext cx="4839926" cy="132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Feedback on Event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Between “SAFE” &amp; “MORE” zone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0755E0-5270-29F9-2A93-483DE3928F4E}"/>
              </a:ext>
            </a:extLst>
          </p:cNvPr>
          <p:cNvGrpSpPr/>
          <p:nvPr/>
        </p:nvGrpSpPr>
        <p:grpSpPr>
          <a:xfrm>
            <a:off x="6499671" y="700928"/>
            <a:ext cx="7994075" cy="7739775"/>
            <a:chOff x="6065719" y="753439"/>
            <a:chExt cx="7994075" cy="77397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75DBD-ED14-5B50-336F-0A880BA04475}"/>
                </a:ext>
              </a:extLst>
            </p:cNvPr>
            <p:cNvGrpSpPr/>
            <p:nvPr/>
          </p:nvGrpSpPr>
          <p:grpSpPr>
            <a:xfrm>
              <a:off x="6065719" y="753439"/>
              <a:ext cx="7994075" cy="7733063"/>
              <a:chOff x="6065719" y="753439"/>
              <a:chExt cx="7994075" cy="773306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4D0526-F5E3-116D-C064-89ADD064F64B}"/>
                  </a:ext>
                </a:extLst>
              </p:cNvPr>
              <p:cNvGrpSpPr/>
              <p:nvPr/>
            </p:nvGrpSpPr>
            <p:grpSpPr>
              <a:xfrm>
                <a:off x="6775856" y="1189951"/>
                <a:ext cx="7283938" cy="7296551"/>
                <a:chOff x="1276139" y="907325"/>
                <a:chExt cx="7283938" cy="7296551"/>
              </a:xfrm>
            </p:grpSpPr>
            <p:sp>
              <p:nvSpPr>
                <p:cNvPr id="10" name="Pie 9">
                  <a:extLst>
                    <a:ext uri="{FF2B5EF4-FFF2-40B4-BE49-F238E27FC236}">
                      <a16:creationId xmlns:a16="http://schemas.microsoft.com/office/drawing/2014/main" id="{8CD044DA-1967-2108-5847-C53D57977703}"/>
                    </a:ext>
                  </a:extLst>
                </p:cNvPr>
                <p:cNvSpPr/>
                <p:nvPr/>
              </p:nvSpPr>
              <p:spPr>
                <a:xfrm>
                  <a:off x="1276140" y="907325"/>
                  <a:ext cx="7283937" cy="7296551"/>
                </a:xfrm>
                <a:prstGeom prst="pie">
                  <a:avLst>
                    <a:gd name="adj1" fmla="val 10814005"/>
                    <a:gd name="adj2" fmla="val 15280862"/>
                  </a:avLst>
                </a:prstGeom>
                <a:gradFill flip="none" rotWithShape="1">
                  <a:gsLst>
                    <a:gs pos="100000">
                      <a:srgbClr val="FF0000">
                        <a:alpha val="60000"/>
                      </a:srgbClr>
                    </a:gs>
                    <a:gs pos="78000">
                      <a:srgbClr val="FF0000">
                        <a:alpha val="30000"/>
                      </a:srgbClr>
                    </a:gs>
                    <a:gs pos="29000">
                      <a:srgbClr val="00B050">
                        <a:alpha val="30000"/>
                      </a:srgbClr>
                    </a:gs>
                  </a:gsLst>
                  <a:lin ang="6300000" scaled="0"/>
                  <a:tileRect/>
                </a:gra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Pie 11">
                  <a:extLst>
                    <a:ext uri="{FF2B5EF4-FFF2-40B4-BE49-F238E27FC236}">
                      <a16:creationId xmlns:a16="http://schemas.microsoft.com/office/drawing/2014/main" id="{AF2E028F-17BD-FE20-35AA-812F6980256D}"/>
                    </a:ext>
                  </a:extLst>
                </p:cNvPr>
                <p:cNvSpPr/>
                <p:nvPr/>
              </p:nvSpPr>
              <p:spPr>
                <a:xfrm>
                  <a:off x="1276139" y="907325"/>
                  <a:ext cx="7283937" cy="7296551"/>
                </a:xfrm>
                <a:prstGeom prst="pie">
                  <a:avLst>
                    <a:gd name="adj1" fmla="val 15279377"/>
                    <a:gd name="adj2" fmla="val 16594520"/>
                  </a:avLst>
                </a:prstGeom>
                <a:solidFill>
                  <a:srgbClr val="0070C0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1F5F60-172E-DA38-D0BE-248FCC46FD7B}"/>
                  </a:ext>
                </a:extLst>
              </p:cNvPr>
              <p:cNvGrpSpPr/>
              <p:nvPr/>
            </p:nvGrpSpPr>
            <p:grpSpPr>
              <a:xfrm>
                <a:off x="6065719" y="753439"/>
                <a:ext cx="5125690" cy="4068287"/>
                <a:chOff x="6065719" y="753439"/>
                <a:chExt cx="5125690" cy="406828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40F8A17-B8E2-371D-AB5A-7F71FC4FDA97}"/>
                    </a:ext>
                  </a:extLst>
                </p:cNvPr>
                <p:cNvSpPr txBox="1"/>
                <p:nvPr/>
              </p:nvSpPr>
              <p:spPr>
                <a:xfrm rot="5891921">
                  <a:off x="9812345" y="2329513"/>
                  <a:ext cx="23887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b="1" dirty="0">
                      <a:solidFill>
                        <a:schemeClr val="accent1"/>
                      </a:solidFill>
                      <a:latin typeface="Noto Sans CJK KR" panose="020B0500000000000000" pitchFamily="34" charset="-128"/>
                      <a:ea typeface="Noto Sans CJK KR" panose="020B0500000000000000" pitchFamily="34" charset="-128"/>
                    </a:rPr>
                    <a:t>Start/Stop Exercise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5CEF1A-162C-3447-4309-30EF502E873D}"/>
                    </a:ext>
                  </a:extLst>
                </p:cNvPr>
                <p:cNvSpPr txBox="1"/>
                <p:nvPr/>
              </p:nvSpPr>
              <p:spPr>
                <a:xfrm rot="5704942">
                  <a:off x="9957062" y="1654789"/>
                  <a:ext cx="1182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70C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“MORE”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AE2877B-A9E1-6C1B-F6DF-657D7F6B7942}"/>
                    </a:ext>
                  </a:extLst>
                </p:cNvPr>
                <p:cNvSpPr txBox="1"/>
                <p:nvPr/>
              </p:nvSpPr>
              <p:spPr>
                <a:xfrm>
                  <a:off x="6775855" y="4452394"/>
                  <a:ext cx="1588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chemeClr val="bg1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“DANGER”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EB308E-1349-EE3B-9917-E08490C734FB}"/>
                    </a:ext>
                  </a:extLst>
                </p:cNvPr>
                <p:cNvSpPr txBox="1"/>
                <p:nvPr/>
              </p:nvSpPr>
              <p:spPr>
                <a:xfrm rot="4142890">
                  <a:off x="8753475" y="1761499"/>
                  <a:ext cx="1186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b="1" dirty="0">
                      <a:solidFill>
                        <a:srgbClr val="00B050"/>
                      </a:solidFill>
                      <a:latin typeface="Noto Sans KR" panose="020B0200000000000000" pitchFamily="34" charset="-128"/>
                      <a:ea typeface="Noto Sans KR" panose="020B0200000000000000" pitchFamily="34" charset="-128"/>
                    </a:rPr>
                    <a:t>“SAFE” 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83EB9C9-92EF-CD9E-7527-8BAC93AAB095}"/>
                    </a:ext>
                  </a:extLst>
                </p:cNvPr>
                <p:cNvSpPr txBox="1"/>
                <p:nvPr/>
              </p:nvSpPr>
              <p:spPr>
                <a:xfrm rot="20766225">
                  <a:off x="8780022" y="753439"/>
                  <a:ext cx="1082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00B05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TOGGLE_ON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70C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TOGGLE_OFF</a:t>
                  </a:r>
                  <a:endParaRPr lang="en-KR" sz="1200" b="1" dirty="0">
                    <a:solidFill>
                      <a:srgbClr val="0070C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B532EB-2AFF-7BB2-9703-A8FB9726DE48}"/>
                    </a:ext>
                  </a:extLst>
                </p:cNvPr>
                <p:cNvSpPr txBox="1"/>
                <p:nvPr/>
              </p:nvSpPr>
              <p:spPr>
                <a:xfrm rot="2869796">
                  <a:off x="7496374" y="1607161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B050"/>
                      </a:solidFill>
                      <a:latin typeface="Cascadia Code ExtraLight" panose="020B0609020000020004" pitchFamily="34" charset="0"/>
                      <a:ea typeface="Cascadia Code ExtraLight" panose="020B0609020000020004" pitchFamily="34" charset="0"/>
                      <a:cs typeface="Cascadia Code ExtraLight" panose="020B0609020000020004" pitchFamily="34" charset="0"/>
                    </a:rPr>
                    <a:t>REJECT</a:t>
                  </a:r>
                  <a:endParaRPr lang="en-KR" sz="1200" dirty="0">
                    <a:solidFill>
                      <a:srgbClr val="0070C0"/>
                    </a:solidFill>
                    <a:latin typeface="Cascadia Code ExtraLight" panose="020B0609020000020004" pitchFamily="34" charset="0"/>
                    <a:ea typeface="Cascadia Code ExtraLight" panose="020B0609020000020004" pitchFamily="34" charset="0"/>
                    <a:cs typeface="Cascadia Code ExtraLight" panose="020B06090200000200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69B53F-C021-02BD-C928-EA2F82463D52}"/>
                    </a:ext>
                  </a:extLst>
                </p:cNvPr>
                <p:cNvSpPr txBox="1"/>
                <p:nvPr/>
              </p:nvSpPr>
              <p:spPr>
                <a:xfrm>
                  <a:off x="6065719" y="4255648"/>
                  <a:ext cx="7425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0000"/>
                      </a:solidFill>
                      <a:latin typeface="Cascadia Code" panose="020B0609020000020004" pitchFamily="34" charset="0"/>
                      <a:ea typeface="Cascadia Code" panose="020B0609020000020004" pitchFamily="34" charset="0"/>
                      <a:cs typeface="Cascadia Code" panose="020B0609020000020004" pitchFamily="34" charset="0"/>
                    </a:rPr>
                    <a:t>REJECT</a:t>
                  </a:r>
                  <a:endParaRPr lang="en-KR" sz="1200" b="1" dirty="0">
                    <a:solidFill>
                      <a:srgbClr val="FF0000"/>
                    </a:solidFill>
                    <a:latin typeface="Cascadia Code" panose="020B0609020000020004" pitchFamily="34" charset="0"/>
                    <a:ea typeface="Cascadia Code" panose="020B0609020000020004" pitchFamily="34" charset="0"/>
                    <a:cs typeface="Cascadia Code" panose="020B0609020000020004" pitchFamily="34" charset="0"/>
                  </a:endParaRPr>
                </a:p>
              </p:txBody>
            </p:sp>
          </p:grp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94FA14CB-A1DA-1484-48DD-FFBC25AB29F2}"/>
                </a:ext>
              </a:extLst>
            </p:cNvPr>
            <p:cNvSpPr/>
            <p:nvPr/>
          </p:nvSpPr>
          <p:spPr>
            <a:xfrm>
              <a:off x="6775856" y="1189951"/>
              <a:ext cx="7283937" cy="7296551"/>
            </a:xfrm>
            <a:prstGeom prst="arc">
              <a:avLst>
                <a:gd name="adj1" fmla="val 16202758"/>
                <a:gd name="adj2" fmla="val 17056826"/>
              </a:avLst>
            </a:prstGeom>
            <a:ln w="57150"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83D2726-6A75-D660-8280-302DE7D40CEC}"/>
                </a:ext>
              </a:extLst>
            </p:cNvPr>
            <p:cNvSpPr/>
            <p:nvPr/>
          </p:nvSpPr>
          <p:spPr>
            <a:xfrm>
              <a:off x="6775856" y="1193307"/>
              <a:ext cx="7283937" cy="7296551"/>
            </a:xfrm>
            <a:prstGeom prst="arc">
              <a:avLst>
                <a:gd name="adj1" fmla="val 10842219"/>
                <a:gd name="adj2" fmla="val 13891450"/>
              </a:avLst>
            </a:prstGeom>
            <a:ln w="57150">
              <a:gradFill>
                <a:gsLst>
                  <a:gs pos="12000">
                    <a:srgbClr val="00B050"/>
                  </a:gs>
                  <a:gs pos="99000">
                    <a:srgbClr val="FF0000"/>
                  </a:gs>
                  <a:gs pos="36000">
                    <a:schemeClr val="accent2"/>
                  </a:gs>
                </a:gsLst>
                <a:lin ang="5400000" scaled="0"/>
              </a:gradFill>
              <a:headEnd type="arrow" w="med" len="med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53F29CF8-92A8-07A2-DDCA-E5FBA0A74453}"/>
                </a:ext>
              </a:extLst>
            </p:cNvPr>
            <p:cNvSpPr/>
            <p:nvPr/>
          </p:nvSpPr>
          <p:spPr>
            <a:xfrm>
              <a:off x="6775856" y="1196663"/>
              <a:ext cx="7283937" cy="7296551"/>
            </a:xfrm>
            <a:prstGeom prst="arc">
              <a:avLst>
                <a:gd name="adj1" fmla="val 14870469"/>
                <a:gd name="adj2" fmla="val 15678834"/>
              </a:avLst>
            </a:prstGeom>
            <a:ln w="57150">
              <a:gradFill>
                <a:gsLst>
                  <a:gs pos="21000">
                    <a:srgbClr val="00B050"/>
                  </a:gs>
                  <a:gs pos="64000">
                    <a:srgbClr val="0070C0"/>
                  </a:gs>
                </a:gsLst>
                <a:lin ang="0" scaled="0"/>
              </a:gra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75FE8-CF2D-22C7-F32C-0C5DB3B67DEE}"/>
              </a:ext>
            </a:extLst>
          </p:cNvPr>
          <p:cNvGrpSpPr/>
          <p:nvPr/>
        </p:nvGrpSpPr>
        <p:grpSpPr>
          <a:xfrm rot="1042073">
            <a:off x="9998837" y="4628263"/>
            <a:ext cx="1088750" cy="495208"/>
            <a:chOff x="9348461" y="5185827"/>
            <a:chExt cx="1088750" cy="495208"/>
          </a:xfrm>
        </p:grpSpPr>
        <p:pic>
          <p:nvPicPr>
            <p:cNvPr id="33" name="Graphic 32" descr="Wireless with solid fill">
              <a:extLst>
                <a:ext uri="{FF2B5EF4-FFF2-40B4-BE49-F238E27FC236}">
                  <a16:creationId xmlns:a16="http://schemas.microsoft.com/office/drawing/2014/main" id="{2C760C84-EC6A-2A23-F19A-C7CAEAC9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855592">
              <a:off x="9942003" y="5185827"/>
              <a:ext cx="495208" cy="495208"/>
            </a:xfrm>
            <a:prstGeom prst="rect">
              <a:avLst/>
            </a:prstGeom>
          </p:spPr>
        </p:pic>
        <p:sp>
          <p:nvSpPr>
            <p:cNvPr id="17" name="Graphic 15" descr="Smart Phone with solid fill">
              <a:extLst>
                <a:ext uri="{FF2B5EF4-FFF2-40B4-BE49-F238E27FC236}">
                  <a16:creationId xmlns:a16="http://schemas.microsoft.com/office/drawing/2014/main" id="{533A62AE-F455-6ABE-6DF4-D263E27B1E1B}"/>
                </a:ext>
              </a:extLst>
            </p:cNvPr>
            <p:cNvSpPr/>
            <p:nvPr/>
          </p:nvSpPr>
          <p:spPr>
            <a:xfrm rot="5400000">
              <a:off x="9484790" y="5112243"/>
              <a:ext cx="327189" cy="599847"/>
            </a:xfrm>
            <a:custGeom>
              <a:avLst/>
              <a:gdLst>
                <a:gd name="connsiteX0" fmla="*/ 286291 w 327189"/>
                <a:gd name="connsiteY0" fmla="*/ 518050 h 599847"/>
                <a:gd name="connsiteX1" fmla="*/ 40899 w 327189"/>
                <a:gd name="connsiteY1" fmla="*/ 518050 h 599847"/>
                <a:gd name="connsiteX2" fmla="*/ 40899 w 327189"/>
                <a:gd name="connsiteY2" fmla="*/ 81797 h 599847"/>
                <a:gd name="connsiteX3" fmla="*/ 286291 w 327189"/>
                <a:gd name="connsiteY3" fmla="*/ 81797 h 599847"/>
                <a:gd name="connsiteX4" fmla="*/ 286291 w 327189"/>
                <a:gd name="connsiteY4" fmla="*/ 518050 h 599847"/>
                <a:gd name="connsiteX5" fmla="*/ 136329 w 327189"/>
                <a:gd name="connsiteY5" fmla="*/ 27266 h 599847"/>
                <a:gd name="connsiteX6" fmla="*/ 190861 w 327189"/>
                <a:gd name="connsiteY6" fmla="*/ 27266 h 599847"/>
                <a:gd name="connsiteX7" fmla="*/ 204493 w 327189"/>
                <a:gd name="connsiteY7" fmla="*/ 40899 h 599847"/>
                <a:gd name="connsiteX8" fmla="*/ 190861 w 327189"/>
                <a:gd name="connsiteY8" fmla="*/ 54532 h 599847"/>
                <a:gd name="connsiteX9" fmla="*/ 136329 w 327189"/>
                <a:gd name="connsiteY9" fmla="*/ 54532 h 599847"/>
                <a:gd name="connsiteX10" fmla="*/ 122696 w 327189"/>
                <a:gd name="connsiteY10" fmla="*/ 40899 h 599847"/>
                <a:gd name="connsiteX11" fmla="*/ 136329 w 327189"/>
                <a:gd name="connsiteY11" fmla="*/ 27266 h 599847"/>
                <a:gd name="connsiteX12" fmla="*/ 313557 w 327189"/>
                <a:gd name="connsiteY12" fmla="*/ 0 h 599847"/>
                <a:gd name="connsiteX13" fmla="*/ 13633 w 327189"/>
                <a:gd name="connsiteY13" fmla="*/ 0 h 599847"/>
                <a:gd name="connsiteX14" fmla="*/ 0 w 327189"/>
                <a:gd name="connsiteY14" fmla="*/ 13633 h 599847"/>
                <a:gd name="connsiteX15" fmla="*/ 0 w 327189"/>
                <a:gd name="connsiteY15" fmla="*/ 586215 h 599847"/>
                <a:gd name="connsiteX16" fmla="*/ 13633 w 327189"/>
                <a:gd name="connsiteY16" fmla="*/ 599847 h 599847"/>
                <a:gd name="connsiteX17" fmla="*/ 313557 w 327189"/>
                <a:gd name="connsiteY17" fmla="*/ 599847 h 599847"/>
                <a:gd name="connsiteX18" fmla="*/ 327190 w 327189"/>
                <a:gd name="connsiteY18" fmla="*/ 586215 h 599847"/>
                <a:gd name="connsiteX19" fmla="*/ 327190 w 327189"/>
                <a:gd name="connsiteY19" fmla="*/ 13633 h 599847"/>
                <a:gd name="connsiteX20" fmla="*/ 313557 w 327189"/>
                <a:gd name="connsiteY20" fmla="*/ 0 h 59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7189" h="599847">
                  <a:moveTo>
                    <a:pt x="286291" y="518050"/>
                  </a:moveTo>
                  <a:lnTo>
                    <a:pt x="40899" y="518050"/>
                  </a:lnTo>
                  <a:lnTo>
                    <a:pt x="40899" y="81797"/>
                  </a:lnTo>
                  <a:lnTo>
                    <a:pt x="286291" y="81797"/>
                  </a:lnTo>
                  <a:lnTo>
                    <a:pt x="286291" y="518050"/>
                  </a:lnTo>
                  <a:close/>
                  <a:moveTo>
                    <a:pt x="136329" y="27266"/>
                  </a:moveTo>
                  <a:lnTo>
                    <a:pt x="190861" y="27266"/>
                  </a:lnTo>
                  <a:cubicBezTo>
                    <a:pt x="198359" y="27266"/>
                    <a:pt x="204493" y="33401"/>
                    <a:pt x="204493" y="40899"/>
                  </a:cubicBezTo>
                  <a:cubicBezTo>
                    <a:pt x="204493" y="48397"/>
                    <a:pt x="198359" y="54532"/>
                    <a:pt x="190861" y="54532"/>
                  </a:cubicBezTo>
                  <a:lnTo>
                    <a:pt x="136329" y="54532"/>
                  </a:lnTo>
                  <a:cubicBezTo>
                    <a:pt x="128831" y="54532"/>
                    <a:pt x="122696" y="48397"/>
                    <a:pt x="122696" y="40899"/>
                  </a:cubicBezTo>
                  <a:cubicBezTo>
                    <a:pt x="122696" y="33401"/>
                    <a:pt x="128831" y="27266"/>
                    <a:pt x="136329" y="27266"/>
                  </a:cubicBezTo>
                  <a:close/>
                  <a:moveTo>
                    <a:pt x="313557" y="0"/>
                  </a:moveTo>
                  <a:lnTo>
                    <a:pt x="13633" y="0"/>
                  </a:lnTo>
                  <a:cubicBezTo>
                    <a:pt x="6135" y="0"/>
                    <a:pt x="0" y="6135"/>
                    <a:pt x="0" y="13633"/>
                  </a:cubicBezTo>
                  <a:lnTo>
                    <a:pt x="0" y="586215"/>
                  </a:lnTo>
                  <a:cubicBezTo>
                    <a:pt x="0" y="593713"/>
                    <a:pt x="6135" y="599847"/>
                    <a:pt x="13633" y="599847"/>
                  </a:cubicBezTo>
                  <a:lnTo>
                    <a:pt x="313557" y="599847"/>
                  </a:lnTo>
                  <a:cubicBezTo>
                    <a:pt x="321055" y="599847"/>
                    <a:pt x="327190" y="593713"/>
                    <a:pt x="327190" y="586215"/>
                  </a:cubicBezTo>
                  <a:lnTo>
                    <a:pt x="327190" y="13633"/>
                  </a:lnTo>
                  <a:cubicBezTo>
                    <a:pt x="327190" y="6135"/>
                    <a:pt x="321055" y="0"/>
                    <a:pt x="313557" y="0"/>
                  </a:cubicBezTo>
                  <a:close/>
                </a:path>
              </a:pathLst>
            </a:custGeom>
            <a:solidFill>
              <a:schemeClr val="accent2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508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4099-33D2-8299-4E88-25F55F82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E6C280-376E-9B32-18BE-776A21EF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Next Plan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2" name="Rectangle 48">
            <a:extLst>
              <a:ext uri="{FF2B5EF4-FFF2-40B4-BE49-F238E27FC236}">
                <a16:creationId xmlns:a16="http://schemas.microsoft.com/office/drawing/2014/main" id="{3F8EB58C-F722-BD19-2F41-1BF57AD372DE}"/>
              </a:ext>
            </a:extLst>
          </p:cNvPr>
          <p:cNvSpPr/>
          <p:nvPr/>
        </p:nvSpPr>
        <p:spPr>
          <a:xfrm>
            <a:off x="1426389" y="2032601"/>
            <a:ext cx="9164446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Apply on various Fitness Activities</a:t>
            </a:r>
            <a:r>
              <a:rPr lang="ko-KR" alt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and Vibration Patterns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Implement various functions of type (Acceleration Condition) → (Vibration Pattern?)</a:t>
            </a:r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8B1BC571-8A70-8BED-1270-76783EFB8DFC}"/>
              </a:ext>
            </a:extLst>
          </p:cNvPr>
          <p:cNvSpPr/>
          <p:nvPr/>
        </p:nvSpPr>
        <p:spPr>
          <a:xfrm>
            <a:off x="1426390" y="3429000"/>
            <a:ext cx="5357868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Implement Basic UI</a:t>
            </a:r>
            <a:endParaRPr lang="en-KR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CBCD009-871A-2EE3-F31E-0225B0B281D3}"/>
              </a:ext>
            </a:extLst>
          </p:cNvPr>
          <p:cNvSpPr/>
          <p:nvPr/>
        </p:nvSpPr>
        <p:spPr>
          <a:xfrm>
            <a:off x="1426390" y="4825399"/>
            <a:ext cx="5357868" cy="91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Adding Sound – Rhythm Haptic?</a:t>
            </a:r>
            <a:endParaRPr lang="en-KR" dirty="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8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45A0-D3AF-44D3-092E-10A255B0C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30E-A5C8-8746-0C2C-F4F559F3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venir Next LT Pro" panose="020B0504020202020204" pitchFamily="34" charset="77"/>
              </a:rPr>
              <a:t>Current Implementations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A7798D-B04D-1FC6-FDAE-94A7CA7BD8F1}"/>
              </a:ext>
            </a:extLst>
          </p:cNvPr>
          <p:cNvSpPr/>
          <p:nvPr/>
        </p:nvSpPr>
        <p:spPr>
          <a:xfrm>
            <a:off x="838200" y="1883421"/>
            <a:ext cx="1822305" cy="18223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4350DD-AF6E-AAE1-9EF6-6331A232E135}"/>
              </a:ext>
            </a:extLst>
          </p:cNvPr>
          <p:cNvSpPr/>
          <p:nvPr/>
        </p:nvSpPr>
        <p:spPr>
          <a:xfrm>
            <a:off x="838200" y="4105253"/>
            <a:ext cx="1822305" cy="18223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85E71-C500-1E06-B578-F31238218306}"/>
              </a:ext>
            </a:extLst>
          </p:cNvPr>
          <p:cNvSpPr txBox="1"/>
          <p:nvPr/>
        </p:nvSpPr>
        <p:spPr>
          <a:xfrm>
            <a:off x="2903327" y="1883421"/>
            <a:ext cx="7774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HapticFeedback</a:t>
            </a:r>
            <a:r>
              <a:rPr lang="en-KR" sz="3200" b="1" dirty="0">
                <a:latin typeface="Avenir Next LT Pro" panose="020B0504020202020204" pitchFamily="34" charset="77"/>
              </a:rPr>
              <a:t> to </a:t>
            </a:r>
            <a:r>
              <a:rPr lang="en-KR" sz="3200" b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VibrationEffect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For various strength of feedback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5672AE-FCE0-AA4A-5A45-6D2516C8B19A}"/>
              </a:ext>
            </a:extLst>
          </p:cNvPr>
          <p:cNvSpPr txBox="1"/>
          <p:nvPr/>
        </p:nvSpPr>
        <p:spPr>
          <a:xfrm>
            <a:off x="2903326" y="4067053"/>
            <a:ext cx="819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Modular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Baseline had implemented!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(Acceleration Condition) </a:t>
            </a:r>
            <a:r>
              <a:rPr lang="ko-KR" altLang="en-US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→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(Vibration Pattern?)</a:t>
            </a:r>
          </a:p>
        </p:txBody>
      </p:sp>
      <p:pic>
        <p:nvPicPr>
          <p:cNvPr id="3" name="Graphic 2" descr="Phone Vibration with solid fill">
            <a:extLst>
              <a:ext uri="{FF2B5EF4-FFF2-40B4-BE49-F238E27FC236}">
                <a16:creationId xmlns:a16="http://schemas.microsoft.com/office/drawing/2014/main" id="{B45FCDE7-0DEF-3432-C5EE-3A629486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65" y="2097886"/>
            <a:ext cx="1393374" cy="1393374"/>
          </a:xfrm>
          <a:prstGeom prst="rect">
            <a:avLst/>
          </a:prstGeom>
        </p:spPr>
      </p:pic>
      <p:pic>
        <p:nvPicPr>
          <p:cNvPr id="5" name="Graphic 4" descr="Blockchain outline">
            <a:extLst>
              <a:ext uri="{FF2B5EF4-FFF2-40B4-BE49-F238E27FC236}">
                <a16:creationId xmlns:a16="http://schemas.microsoft.com/office/drawing/2014/main" id="{FA49DD53-24E8-E794-6B6B-B7A9E7BC4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848" y="4230901"/>
            <a:ext cx="1571008" cy="15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5EF43-A5F2-2C89-B9CE-F7C96A0A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D14919-9DDB-93D7-10C9-083338AD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Apply on Activities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1C0E-11A0-6610-C32B-1293B1762689}"/>
              </a:ext>
            </a:extLst>
          </p:cNvPr>
          <p:cNvSpPr txBox="1"/>
          <p:nvPr/>
        </p:nvSpPr>
        <p:spPr>
          <a:xfrm>
            <a:off x="1875099" y="2141316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Accelerations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BE987-2615-2E69-65A3-7A195AB43DBD}"/>
              </a:ext>
            </a:extLst>
          </p:cNvPr>
          <p:cNvSpPr txBox="1"/>
          <p:nvPr/>
        </p:nvSpPr>
        <p:spPr>
          <a:xfrm>
            <a:off x="7777425" y="2141316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Vibration Pattern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3A4C4-BE34-31C5-6F6A-5BB79026E99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414577" y="2402926"/>
            <a:ext cx="336284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oxing Glove outline">
            <a:extLst>
              <a:ext uri="{FF2B5EF4-FFF2-40B4-BE49-F238E27FC236}">
                <a16:creationId xmlns:a16="http://schemas.microsoft.com/office/drawing/2014/main" id="{D20503AC-27D3-6010-EF36-B0BDFF16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899" y="5255936"/>
            <a:ext cx="914400" cy="914400"/>
          </a:xfrm>
          <a:prstGeom prst="rect">
            <a:avLst/>
          </a:prstGeom>
        </p:spPr>
      </p:pic>
      <p:pic>
        <p:nvPicPr>
          <p:cNvPr id="18" name="Graphic 17" descr="Crawl outline">
            <a:extLst>
              <a:ext uri="{FF2B5EF4-FFF2-40B4-BE49-F238E27FC236}">
                <a16:creationId xmlns:a16="http://schemas.microsoft.com/office/drawing/2014/main" id="{567A59CF-F4A8-E4C3-CA30-5CDDC2091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424" y="5210173"/>
            <a:ext cx="914400" cy="914400"/>
          </a:xfrm>
          <a:prstGeom prst="rect">
            <a:avLst/>
          </a:prstGeom>
        </p:spPr>
      </p:pic>
      <p:pic>
        <p:nvPicPr>
          <p:cNvPr id="20" name="Graphic 19" descr="Skipping Rope outline">
            <a:extLst>
              <a:ext uri="{FF2B5EF4-FFF2-40B4-BE49-F238E27FC236}">
                <a16:creationId xmlns:a16="http://schemas.microsoft.com/office/drawing/2014/main" id="{B981344C-A478-4791-B16A-0F480FF7E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8330" y="525593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F48D32-81E1-DB8C-6649-03164CD59D23}"/>
              </a:ext>
            </a:extLst>
          </p:cNvPr>
          <p:cNvSpPr txBox="1"/>
          <p:nvPr/>
        </p:nvSpPr>
        <p:spPr>
          <a:xfrm>
            <a:off x="1184399" y="31672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>
                    <a:lumMod val="75000"/>
                  </a:schemeClr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CURRENT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4B819-6D42-649E-05E0-930B82C65ED8}"/>
              </a:ext>
            </a:extLst>
          </p:cNvPr>
          <p:cNvSpPr txBox="1"/>
          <p:nvPr/>
        </p:nvSpPr>
        <p:spPr>
          <a:xfrm>
            <a:off x="330913" y="402352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bg2">
                    <a:lumMod val="75000"/>
                  </a:schemeClr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POSSIBLE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78E4B-7EF2-F794-5D54-2106CF8E189A}"/>
              </a:ext>
            </a:extLst>
          </p:cNvPr>
          <p:cNvSpPr txBox="1"/>
          <p:nvPr/>
        </p:nvSpPr>
        <p:spPr>
          <a:xfrm>
            <a:off x="2462313" y="2976664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C479E-1E13-4D54-4A1A-3C662568D5C2}"/>
              </a:ext>
            </a:extLst>
          </p:cNvPr>
          <p:cNvSpPr txBox="1"/>
          <p:nvPr/>
        </p:nvSpPr>
        <p:spPr>
          <a:xfrm>
            <a:off x="1547913" y="3873567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FloatArray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2A470-D40C-A20B-5D50-99957F67AE8E}"/>
              </a:ext>
            </a:extLst>
          </p:cNvPr>
          <p:cNvSpPr txBox="1"/>
          <p:nvPr/>
        </p:nvSpPr>
        <p:spPr>
          <a:xfrm>
            <a:off x="1457229" y="4559917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3D A</a:t>
            </a:r>
            <a:r>
              <a:rPr lang="en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ngle, 3D Acceleration ….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CE7344-41A1-0E89-6AEE-F3BD24F1D72B}"/>
              </a:ext>
            </a:extLst>
          </p:cNvPr>
          <p:cNvSpPr txBox="1"/>
          <p:nvPr/>
        </p:nvSpPr>
        <p:spPr>
          <a:xfrm>
            <a:off x="7480868" y="2998902"/>
            <a:ext cx="379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createOneShot()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14EF4-0776-9825-BC12-4C484EEB3707}"/>
              </a:ext>
            </a:extLst>
          </p:cNvPr>
          <p:cNvSpPr txBox="1"/>
          <p:nvPr/>
        </p:nvSpPr>
        <p:spPr>
          <a:xfrm>
            <a:off x="6096000" y="3855695"/>
            <a:ext cx="6136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createWaveForm() /</a:t>
            </a:r>
          </a:p>
          <a:p>
            <a:pPr algn="ctr"/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startComposition().addPrimitive()</a:t>
            </a:r>
          </a:p>
        </p:txBody>
      </p:sp>
    </p:spTree>
    <p:extLst>
      <p:ext uri="{BB962C8B-B14F-4D97-AF65-F5344CB8AC3E}">
        <p14:creationId xmlns:p14="http://schemas.microsoft.com/office/powerpoint/2010/main" val="117732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7CDC-0423-1F2D-22BB-1E42E1BD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5714AD-D14E-B511-5BEB-DC88FB8D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Apply on Activities</a:t>
            </a:r>
            <a:br>
              <a:rPr lang="en-US" b="1" dirty="0">
                <a:latin typeface="Avenir Next LT Pro" panose="020B0504020202020204" pitchFamily="34" charset="77"/>
              </a:rPr>
            </a:br>
            <a:r>
              <a:rPr lang="en-US" sz="3200" b="1" dirty="0">
                <a:latin typeface="Avenir Next LT Pro" panose="020B0504020202020204" pitchFamily="34" charset="77"/>
              </a:rPr>
              <a:t>Vibration Pattern Creation</a:t>
            </a:r>
            <a:endParaRPr lang="en-KR" b="1" dirty="0">
              <a:latin typeface="Cascadia Code" panose="020B0609020000020004" pitchFamily="34" charset="0"/>
              <a:ea typeface="Cascadia Code" panose="020B0609020000020004" pitchFamily="34" charset="0"/>
              <a:cs typeface="Cascadia Code" panose="020B060902000002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9CB5D-2863-CE88-18F9-91B4728D141A}"/>
              </a:ext>
            </a:extLst>
          </p:cNvPr>
          <p:cNvSpPr txBox="1"/>
          <p:nvPr/>
        </p:nvSpPr>
        <p:spPr>
          <a:xfrm>
            <a:off x="795853" y="1770182"/>
            <a:ext cx="47147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createWaveForm(</a:t>
            </a:r>
          </a:p>
          <a:p>
            <a:r>
              <a:rPr lang="en-KR" sz="2400" i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	</a:t>
            </a:r>
            <a:r>
              <a:rPr lang="en-KR" sz="2400" i="1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timing: </a:t>
            </a:r>
            <a:r>
              <a:rPr lang="en-KR" sz="2400" i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LongArray</a:t>
            </a:r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,</a:t>
            </a:r>
          </a:p>
          <a:p>
            <a:r>
              <a:rPr lang="en-KR" sz="2400" i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	</a:t>
            </a:r>
            <a:r>
              <a:rPr lang="en-KR" sz="2400" i="1" dirty="0">
                <a:solidFill>
                  <a:schemeClr val="bg2">
                    <a:lumMod val="75000"/>
                  </a:schemeClr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amplitudes: </a:t>
            </a:r>
            <a:r>
              <a:rPr lang="en-KR" sz="2400" i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IntArray</a:t>
            </a:r>
          </a:p>
          <a:p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05AD4-FB92-A7EB-FE29-E7E42867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79" y="4356261"/>
            <a:ext cx="6628436" cy="2263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E9265-F16E-ACA2-195C-7FDBA336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15" y="2228850"/>
            <a:ext cx="6096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7102B-EA84-5A79-D821-3F80C3890496}"/>
              </a:ext>
            </a:extLst>
          </p:cNvPr>
          <p:cNvSpPr txBox="1"/>
          <p:nvPr/>
        </p:nvSpPr>
        <p:spPr>
          <a:xfrm>
            <a:off x="6096000" y="17671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startComposition().addPrimitive()</a:t>
            </a:r>
            <a:endParaRPr lang="en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A8BF3-E924-7953-FE32-C42BD9A74280}"/>
              </a:ext>
            </a:extLst>
          </p:cNvPr>
          <p:cNvSpPr txBox="1"/>
          <p:nvPr/>
        </p:nvSpPr>
        <p:spPr>
          <a:xfrm>
            <a:off x="5510605" y="6250865"/>
            <a:ext cx="396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/>
              <a:t>“Wobble” Effect of Android Example</a:t>
            </a:r>
          </a:p>
        </p:txBody>
      </p:sp>
    </p:spTree>
    <p:extLst>
      <p:ext uri="{BB962C8B-B14F-4D97-AF65-F5344CB8AC3E}">
        <p14:creationId xmlns:p14="http://schemas.microsoft.com/office/powerpoint/2010/main" val="16706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6D0F-4896-FD57-0288-267EA0C4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9B50-638B-2276-F847-51546D5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Basic</a:t>
            </a:r>
            <a:r>
              <a:rPr lang="ko-KR" altLang="en-US" b="1" dirty="0">
                <a:latin typeface="Avenir Next LT Pro" panose="020B0504020202020204" pitchFamily="34" charset="77"/>
              </a:rPr>
              <a:t> </a:t>
            </a:r>
            <a:r>
              <a:rPr lang="en-US" altLang="ko-KR" b="1" dirty="0">
                <a:latin typeface="Avenir Next LT Pro" panose="020B0504020202020204" pitchFamily="34" charset="77"/>
              </a:rPr>
              <a:t>UI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254BA-6F4B-CCB5-C71B-A1D73D7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1988820"/>
            <a:ext cx="1696916" cy="36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A6F238-0829-6232-D3B2-B0F0AEA9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087" y="1988820"/>
            <a:ext cx="1696916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2D3C68-B237-9012-0E0D-BACC2BAA5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17" y="1988820"/>
            <a:ext cx="1696916" cy="36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DB46D-4068-6677-6813-F41D425A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347" y="1988820"/>
            <a:ext cx="16969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517-E1AD-4D83-7441-FD8E44D4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76E-9BD7-78D4-3AFC-4BC8667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Rhythm Fitness?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7EE9961-D03B-698A-1471-EC6CF3216CBE}"/>
              </a:ext>
            </a:extLst>
          </p:cNvPr>
          <p:cNvGrpSpPr/>
          <p:nvPr/>
        </p:nvGrpSpPr>
        <p:grpSpPr>
          <a:xfrm>
            <a:off x="1806388" y="1480835"/>
            <a:ext cx="3835117" cy="5209970"/>
            <a:chOff x="846425" y="1648030"/>
            <a:chExt cx="3835117" cy="5209970"/>
          </a:xfrm>
        </p:grpSpPr>
        <p:pic>
          <p:nvPicPr>
            <p:cNvPr id="4" name="Picture 2" descr="Rhythm Heaven Fever">
              <a:extLst>
                <a:ext uri="{FF2B5EF4-FFF2-40B4-BE49-F238E27FC236}">
                  <a16:creationId xmlns:a16="http://schemas.microsoft.com/office/drawing/2014/main" id="{66F22B09-5CF3-3257-D033-F64824834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25" y="1648030"/>
              <a:ext cx="3835117" cy="520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0CA8E3C-DB5D-672D-535B-AA070EC0ABEC}"/>
                </a:ext>
              </a:extLst>
            </p:cNvPr>
            <p:cNvSpPr/>
            <p:nvPr/>
          </p:nvSpPr>
          <p:spPr>
            <a:xfrm rot="21323285">
              <a:off x="3156594" y="2637184"/>
              <a:ext cx="1013070" cy="582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3200" b="1" dirty="0">
                  <a:solidFill>
                    <a:srgbClr val="FFFF00"/>
                  </a:solidFill>
                  <a:latin typeface="Abadi MT Condensed Extra Bold" panose="020B0306030101010103" pitchFamily="34" charset="77"/>
                  <a:ea typeface="Noto Sans KR" panose="020B0200000000000000" pitchFamily="34" charset="-128"/>
                </a:rPr>
                <a:t>APTIC</a:t>
              </a:r>
              <a:endParaRPr lang="en-KR" sz="3200" b="1" dirty="0">
                <a:solidFill>
                  <a:srgbClr val="FFFF00"/>
                </a:solidFill>
                <a:latin typeface="Abadi MT Condensed Extra Bold" panose="020B0306030101010103" pitchFamily="34" charset="77"/>
                <a:ea typeface="Noto Sans KR" panose="020B0200000000000000" pitchFamily="34" charset="-128"/>
              </a:endParaRP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FB0AEFCB-F1A0-7100-6E89-ED0C6335E6E2}"/>
              </a:ext>
            </a:extLst>
          </p:cNvPr>
          <p:cNvGrpSpPr/>
          <p:nvPr/>
        </p:nvGrpSpPr>
        <p:grpSpPr>
          <a:xfrm>
            <a:off x="6805346" y="1774129"/>
            <a:ext cx="3393937" cy="4600670"/>
            <a:chOff x="6542914" y="2077943"/>
            <a:chExt cx="3393937" cy="4600670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890CE321-638E-2EC4-65D2-E84DFCA3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914" y="2077943"/>
              <a:ext cx="3393937" cy="4600670"/>
            </a:xfrm>
            <a:prstGeom prst="rect">
              <a:avLst/>
            </a:prstGeom>
          </p:spPr>
        </p:pic>
        <p:pic>
          <p:nvPicPr>
            <p:cNvPr id="8" name="Graphic 10" descr="Smart Phone with solid fill">
              <a:extLst>
                <a:ext uri="{FF2B5EF4-FFF2-40B4-BE49-F238E27FC236}">
                  <a16:creationId xmlns:a16="http://schemas.microsoft.com/office/drawing/2014/main" id="{10C14350-FFC0-46DE-5058-25BE7D9A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189882">
              <a:off x="7365337" y="2215618"/>
              <a:ext cx="849988" cy="849988"/>
            </a:xfrm>
            <a:prstGeom prst="rect">
              <a:avLst/>
            </a:prstGeom>
          </p:spPr>
        </p:pic>
      </p:grpSp>
      <p:sp>
        <p:nvSpPr>
          <p:cNvPr id="9" name="Arc 16">
            <a:extLst>
              <a:ext uri="{FF2B5EF4-FFF2-40B4-BE49-F238E27FC236}">
                <a16:creationId xmlns:a16="http://schemas.microsoft.com/office/drawing/2014/main" id="{DF1BE1F7-D7F4-76DA-5866-86EE01DB382C}"/>
              </a:ext>
            </a:extLst>
          </p:cNvPr>
          <p:cNvSpPr/>
          <p:nvPr/>
        </p:nvSpPr>
        <p:spPr>
          <a:xfrm>
            <a:off x="6805346" y="2336798"/>
            <a:ext cx="3580266" cy="3580266"/>
          </a:xfrm>
          <a:prstGeom prst="arc">
            <a:avLst>
              <a:gd name="adj1" fmla="val 16200000"/>
              <a:gd name="adj2" fmla="val 2484093"/>
            </a:avLst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7390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3C73-01AC-8064-9A95-3DF7630F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382-03DD-DB50-24A7-C9368D9E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Demo with device!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95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3974-3058-FD8E-ABE0-7B10E183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A30D0E-D0AD-48C1-C7EB-552439655DC3}"/>
              </a:ext>
            </a:extLst>
          </p:cNvPr>
          <p:cNvSpPr txBox="1"/>
          <p:nvPr/>
        </p:nvSpPr>
        <p:spPr>
          <a:xfrm>
            <a:off x="2670048" y="3044279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4400" b="1" dirty="0">
                <a:latin typeface="Avenir Next LT Pro" panose="020B0504020202020204" pitchFamily="34" charset="77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58717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E150-D495-104F-0B6F-85A6CCB2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3F1C-19F7-3004-3D40-89AAF0D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C73016-E507-22BD-E72F-612AE6F935EC}"/>
              </a:ext>
            </a:extLst>
          </p:cNvPr>
          <p:cNvGrpSpPr/>
          <p:nvPr/>
        </p:nvGrpSpPr>
        <p:grpSpPr>
          <a:xfrm>
            <a:off x="838200" y="1883421"/>
            <a:ext cx="1822305" cy="1822305"/>
            <a:chOff x="1950182" y="1883421"/>
            <a:chExt cx="3091158" cy="30911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7683D6-93EA-1E23-2708-748602A993D6}"/>
                </a:ext>
              </a:extLst>
            </p:cNvPr>
            <p:cNvSpPr/>
            <p:nvPr/>
          </p:nvSpPr>
          <p:spPr>
            <a:xfrm>
              <a:off x="1950182" y="1883421"/>
              <a:ext cx="3091158" cy="309115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A1BD2B4B-03A9-45BD-470F-E3AF1397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2078" y="2295317"/>
              <a:ext cx="2267366" cy="226736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8904F2-F508-DAC5-3402-A636450362E8}"/>
              </a:ext>
            </a:extLst>
          </p:cNvPr>
          <p:cNvGrpSpPr/>
          <p:nvPr/>
        </p:nvGrpSpPr>
        <p:grpSpPr>
          <a:xfrm>
            <a:off x="838200" y="4105253"/>
            <a:ext cx="1822305" cy="1822305"/>
            <a:chOff x="838200" y="4105253"/>
            <a:chExt cx="1822305" cy="182230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A716-80EC-C233-BD9E-F81DEB7E23B4}"/>
                </a:ext>
              </a:extLst>
            </p:cNvPr>
            <p:cNvSpPr/>
            <p:nvPr/>
          </p:nvSpPr>
          <p:spPr>
            <a:xfrm>
              <a:off x="838200" y="4105253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28" name="Graphic 27" descr="Lightbulb with solid fill">
              <a:extLst>
                <a:ext uri="{FF2B5EF4-FFF2-40B4-BE49-F238E27FC236}">
                  <a16:creationId xmlns:a16="http://schemas.microsoft.com/office/drawing/2014/main" id="{C1DCC7F8-E518-0144-3EBD-F232FC4D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2388" y="4359441"/>
              <a:ext cx="1313928" cy="131392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461A76-9C88-2AEA-912A-7B1D59D1CA1B}"/>
              </a:ext>
            </a:extLst>
          </p:cNvPr>
          <p:cNvSpPr txBox="1"/>
          <p:nvPr/>
        </p:nvSpPr>
        <p:spPr>
          <a:xfrm>
            <a:off x="2903327" y="1883421"/>
            <a:ext cx="606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No delay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between vibratory feedbacks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70673-BBF0-5E7F-03B8-F35B168499A2}"/>
              </a:ext>
            </a:extLst>
          </p:cNvPr>
          <p:cNvSpPr txBox="1"/>
          <p:nvPr/>
        </p:nvSpPr>
        <p:spPr>
          <a:xfrm>
            <a:off x="2903326" y="4067053"/>
            <a:ext cx="7345281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venir Next LT Pro" panose="020B0504020202020204" pitchFamily="34" charset="77"/>
              </a:rPr>
              <a:t>Directive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Various haptic patterns</a:t>
            </a:r>
            <a:r>
              <a:rPr lang="en-US" altLang="ko-KR" sz="24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provided by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Dynamic feedback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on specific event, interval…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2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Attach on the body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to fetch user’s position</a:t>
            </a:r>
            <a:endParaRPr lang="en-US" altLang="ko-KR" sz="24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R" sz="3200" b="1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2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D692-6B18-7E45-B86C-6FAC4AEE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ECB8-F38E-5C48-3633-8048E7CC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602527-AB9C-6212-62F0-A169DBF395EF}"/>
              </a:ext>
            </a:extLst>
          </p:cNvPr>
          <p:cNvGrpSpPr/>
          <p:nvPr/>
        </p:nvGrpSpPr>
        <p:grpSpPr>
          <a:xfrm>
            <a:off x="838200" y="2517847"/>
            <a:ext cx="1822305" cy="1822305"/>
            <a:chOff x="5184847" y="1883421"/>
            <a:chExt cx="1822305" cy="18223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B0C716-D3D9-7FC9-EC15-B4F98158BAF3}"/>
                </a:ext>
              </a:extLst>
            </p:cNvPr>
            <p:cNvSpPr/>
            <p:nvPr/>
          </p:nvSpPr>
          <p:spPr>
            <a:xfrm>
              <a:off x="5184847" y="1883421"/>
              <a:ext cx="1822305" cy="18223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0" name="Graphic 9" descr="Phone Vibration with solid fill">
              <a:extLst>
                <a:ext uri="{FF2B5EF4-FFF2-40B4-BE49-F238E27FC236}">
                  <a16:creationId xmlns:a16="http://schemas.microsoft.com/office/drawing/2014/main" id="{BE4DC624-CBC1-ACD7-1DE7-B373D247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9312" y="2097886"/>
              <a:ext cx="1393374" cy="139337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32F91-7C87-BA4B-FFA5-9130DAB72E76}"/>
              </a:ext>
            </a:extLst>
          </p:cNvPr>
          <p:cNvSpPr txBox="1"/>
          <p:nvPr/>
        </p:nvSpPr>
        <p:spPr>
          <a:xfrm>
            <a:off x="911622" y="4447291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0FFA5-43F4-061F-4AD9-519135BF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78" y="1929529"/>
            <a:ext cx="7772400" cy="299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99A47A-FCDA-0A29-CCA3-EAA27492DD07}"/>
              </a:ext>
            </a:extLst>
          </p:cNvPr>
          <p:cNvSpPr txBox="1"/>
          <p:nvPr/>
        </p:nvSpPr>
        <p:spPr>
          <a:xfrm>
            <a:off x="3507978" y="5032066"/>
            <a:ext cx="7192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latin typeface="Avenir Next LT Pro" panose="020B0504020202020204" pitchFamily="34" charset="77"/>
              </a:rPr>
              <a:t>Pre-“designed” Haptic Patterns</a:t>
            </a:r>
          </a:p>
          <a:p>
            <a:r>
              <a:rPr lang="en-KR" sz="20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Available at </a:t>
            </a:r>
            <a:r>
              <a:rPr lang="en-KR" sz="2000" dirty="0">
                <a:latin typeface="Cascadia Code Light" panose="020B0609020000020004" pitchFamily="34" charset="0"/>
                <a:ea typeface="Cascadia Code Light" panose="020B0609020000020004" pitchFamily="34" charset="0"/>
                <a:cs typeface="Cascadia Code Light" panose="020B0609020000020004" pitchFamily="34" charset="0"/>
              </a:rPr>
              <a:t>android.view.HapticFeedbackConstants</a:t>
            </a:r>
          </a:p>
        </p:txBody>
      </p:sp>
    </p:spTree>
    <p:extLst>
      <p:ext uri="{BB962C8B-B14F-4D97-AF65-F5344CB8AC3E}">
        <p14:creationId xmlns:p14="http://schemas.microsoft.com/office/powerpoint/2010/main" val="28257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7916CB-4FBF-6EFB-6462-0E3F49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strike="sngStrike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Haptic</a:t>
            </a:r>
            <a:r>
              <a:rPr lang="en-US" altLang="ko-KR" b="1" dirty="0">
                <a:latin typeface="Avenir Next LT Pro" panose="020B0504020202020204" pitchFamily="34" charset="77"/>
              </a:rPr>
              <a:t> feedback to user’s action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2E635-673C-9E0A-5FD7-FDBFE2D3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530"/>
            <a:ext cx="7772400" cy="299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98496-AE9E-5AA6-3626-4D4029DC15BD}"/>
              </a:ext>
            </a:extLst>
          </p:cNvPr>
          <p:cNvSpPr txBox="1"/>
          <p:nvPr/>
        </p:nvSpPr>
        <p:spPr>
          <a:xfrm>
            <a:off x="838200" y="5316279"/>
            <a:ext cx="82205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Supposed to implement haptic with</a:t>
            </a:r>
          </a:p>
          <a:p>
            <a:r>
              <a:rPr lang="en-KR" sz="24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android.view.performHapticFeedback </a:t>
            </a:r>
            <a:r>
              <a:rPr lang="en-KR" sz="2800" b="1" dirty="0">
                <a:solidFill>
                  <a:srgbClr val="FF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→ Failed!</a:t>
            </a:r>
            <a:r>
              <a:rPr lang="ko-KR" altLang="en-US" sz="2800" b="1" dirty="0">
                <a:solidFill>
                  <a:srgbClr val="FF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endParaRPr lang="en-KR" sz="2400" b="1" dirty="0">
              <a:solidFill>
                <a:srgbClr val="FF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1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18A3D-29AD-814C-4AFE-35C5BE04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E4C91B-A2A1-969D-F62A-724D42E0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  <a:latin typeface="Avenir Next LT Pro" panose="020B0504020202020204" pitchFamily="34" charset="77"/>
              </a:rPr>
              <a:t>Vibration</a:t>
            </a:r>
            <a:r>
              <a:rPr lang="en-US" altLang="ko-KR" b="1" dirty="0">
                <a:latin typeface="Avenir Next LT Pro" panose="020B0504020202020204" pitchFamily="34" charset="77"/>
              </a:rPr>
              <a:t> feedback</a:t>
            </a:r>
            <a:br>
              <a:rPr lang="en-US" b="1" dirty="0">
                <a:latin typeface="Avenir Next LT Pro" panose="020B0504020202020204" pitchFamily="34" charset="77"/>
              </a:rPr>
            </a:br>
            <a:r>
              <a:rPr lang="en-US" sz="2000" b="1" dirty="0" err="1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performHapticFeedback</a:t>
            </a:r>
            <a:r>
              <a:rPr lang="en-US" sz="2000" b="1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 </a:t>
            </a:r>
            <a:r>
              <a:rPr lang="en-US" sz="2000" b="1" dirty="0">
                <a:latin typeface="Avenir Next LT Pro" panose="020B0504020202020204" pitchFamily="34" charset="77"/>
              </a:rPr>
              <a:t>Failure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C91BD4-8C60-04D0-78E3-7A982190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553" y="365125"/>
            <a:ext cx="2998530" cy="62696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8DA8-C9C5-7AD4-41D3-A78A7172977F}"/>
              </a:ext>
            </a:extLst>
          </p:cNvPr>
          <p:cNvSpPr/>
          <p:nvPr/>
        </p:nvSpPr>
        <p:spPr>
          <a:xfrm>
            <a:off x="8867553" y="5273749"/>
            <a:ext cx="2998530" cy="723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38D33-1648-3704-C362-FF087FDF830F}"/>
              </a:ext>
            </a:extLst>
          </p:cNvPr>
          <p:cNvSpPr txBox="1"/>
          <p:nvPr/>
        </p:nvSpPr>
        <p:spPr>
          <a:xfrm>
            <a:off x="265518" y="3009014"/>
            <a:ext cx="86020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Strength of haptic feedback is globally controlled.</a:t>
            </a:r>
          </a:p>
          <a:p>
            <a:pPr algn="ctr"/>
            <a:r>
              <a:rPr lang="en-KR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(Cannot apply </a:t>
            </a:r>
            <a:r>
              <a:rPr lang="en-US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various strength of haptic feedback)</a:t>
            </a:r>
            <a:endParaRPr lang="en-KR" sz="28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algn="ctr"/>
            <a:r>
              <a:rPr lang="en-KR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↓</a:t>
            </a:r>
          </a:p>
          <a:p>
            <a:pPr algn="ctr"/>
            <a:r>
              <a:rPr lang="en-KR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Use </a:t>
            </a:r>
            <a:r>
              <a:rPr lang="en-KR" sz="28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Vibration</a:t>
            </a:r>
            <a:r>
              <a:rPr lang="en-KR" sz="28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instead of Haptics!</a:t>
            </a:r>
          </a:p>
        </p:txBody>
      </p:sp>
    </p:spTree>
    <p:extLst>
      <p:ext uri="{BB962C8B-B14F-4D97-AF65-F5344CB8AC3E}">
        <p14:creationId xmlns:p14="http://schemas.microsoft.com/office/powerpoint/2010/main" val="15791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0F8E0-2A98-573F-9DDE-B36E69CF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6F8C-01A0-5F02-FA8D-A9931FB0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C31576-B857-3F83-81C9-57D797D74538}"/>
              </a:ext>
            </a:extLst>
          </p:cNvPr>
          <p:cNvSpPr/>
          <p:nvPr/>
        </p:nvSpPr>
        <p:spPr>
          <a:xfrm>
            <a:off x="5588631" y="27111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DBDC0-4B0E-C938-3621-D9EA7866DF17}"/>
              </a:ext>
            </a:extLst>
          </p:cNvPr>
          <p:cNvSpPr txBox="1"/>
          <p:nvPr/>
        </p:nvSpPr>
        <p:spPr>
          <a:xfrm>
            <a:off x="6060349" y="27551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13534-BF24-F951-69B9-579DFFD50EDB}"/>
              </a:ext>
            </a:extLst>
          </p:cNvPr>
          <p:cNvSpPr/>
          <p:nvPr/>
        </p:nvSpPr>
        <p:spPr>
          <a:xfrm>
            <a:off x="5152695" y="3739542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Init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789B1C-450C-0D58-1AB4-5A41FEC06299}"/>
              </a:ext>
            </a:extLst>
          </p:cNvPr>
          <p:cNvSpPr/>
          <p:nvPr/>
        </p:nvSpPr>
        <p:spPr>
          <a:xfrm>
            <a:off x="5152695" y="4305709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Vibrator Init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149A47-D869-20BC-74EB-2A7C85E16E97}"/>
              </a:ext>
            </a:extLst>
          </p:cNvPr>
          <p:cNvSpPr/>
          <p:nvPr/>
        </p:nvSpPr>
        <p:spPr>
          <a:xfrm>
            <a:off x="5152694" y="4871876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Thread Init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8C0F3B-6D1C-A756-3F5C-EF5CBE540409}"/>
              </a:ext>
            </a:extLst>
          </p:cNvPr>
          <p:cNvCxnSpPr>
            <a:cxnSpLocks/>
          </p:cNvCxnSpPr>
          <p:nvPr/>
        </p:nvCxnSpPr>
        <p:spPr>
          <a:xfrm>
            <a:off x="5504451" y="5318099"/>
            <a:ext cx="0" cy="912218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2E57F-EA89-5F01-7D9E-7DBD0FC71802}"/>
              </a:ext>
            </a:extLst>
          </p:cNvPr>
          <p:cNvCxnSpPr>
            <a:cxnSpLocks/>
          </p:cNvCxnSpPr>
          <p:nvPr/>
        </p:nvCxnSpPr>
        <p:spPr>
          <a:xfrm>
            <a:off x="6096000" y="5329076"/>
            <a:ext cx="0" cy="901241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979968-C8A5-1658-9687-61098F14E923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5817231" y="3168391"/>
            <a:ext cx="0" cy="57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7AD1F-5387-AAB2-49B3-D4869EDBD04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17231" y="4196742"/>
            <a:ext cx="0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4F85EA-3CEE-AE0F-C511-BD1132C7E8E1}"/>
              </a:ext>
            </a:extLst>
          </p:cNvPr>
          <p:cNvCxnSpPr>
            <a:stCxn id="9" idx="2"/>
            <a:endCxn id="36" idx="0"/>
          </p:cNvCxnSpPr>
          <p:nvPr/>
        </p:nvCxnSpPr>
        <p:spPr>
          <a:xfrm flipH="1">
            <a:off x="5817230" y="4762909"/>
            <a:ext cx="1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7FF8B-5273-A378-D976-4D0068524305}"/>
              </a:ext>
            </a:extLst>
          </p:cNvPr>
          <p:cNvCxnSpPr/>
          <p:nvPr/>
        </p:nvCxnSpPr>
        <p:spPr>
          <a:xfrm>
            <a:off x="5152694" y="6230317"/>
            <a:ext cx="1329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89CA9-9D82-FDAD-21F5-A7CD88449808}"/>
              </a:ext>
            </a:extLst>
          </p:cNvPr>
          <p:cNvSpPr txBox="1"/>
          <p:nvPr/>
        </p:nvSpPr>
        <p:spPr>
          <a:xfrm>
            <a:off x="5051635" y="6245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DestroyView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D93A9-9DB0-0416-5110-F73C1336BC2B}"/>
              </a:ext>
            </a:extLst>
          </p:cNvPr>
          <p:cNvSpPr/>
          <p:nvPr/>
        </p:nvSpPr>
        <p:spPr>
          <a:xfrm>
            <a:off x="8041992" y="270021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33936-7C44-B672-70FF-5727586FD8C9}"/>
              </a:ext>
            </a:extLst>
          </p:cNvPr>
          <p:cNvSpPr/>
          <p:nvPr/>
        </p:nvSpPr>
        <p:spPr>
          <a:xfrm>
            <a:off x="7606056" y="3728565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E2176-0CCD-47C5-18A5-998F24E42672}"/>
              </a:ext>
            </a:extLst>
          </p:cNvPr>
          <p:cNvSpPr/>
          <p:nvPr/>
        </p:nvSpPr>
        <p:spPr>
          <a:xfrm>
            <a:off x="7606056" y="4294732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</a:t>
            </a:r>
            <a:endParaRPr lang="en-KR" sz="14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53633-5DCD-2654-9CAA-31C79E27C007}"/>
              </a:ext>
            </a:extLst>
          </p:cNvPr>
          <p:cNvSpPr/>
          <p:nvPr/>
        </p:nvSpPr>
        <p:spPr>
          <a:xfrm>
            <a:off x="7606055" y="4860899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191A7-5A12-7643-E507-41E4EBF48F15}"/>
              </a:ext>
            </a:extLst>
          </p:cNvPr>
          <p:cNvCxnSpPr>
            <a:cxnSpLocks/>
          </p:cNvCxnSpPr>
          <p:nvPr/>
        </p:nvCxnSpPr>
        <p:spPr>
          <a:xfrm>
            <a:off x="7957812" y="5307122"/>
            <a:ext cx="0" cy="91221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0F3FA-B076-3C41-700A-0DA3927823FB}"/>
              </a:ext>
            </a:extLst>
          </p:cNvPr>
          <p:cNvCxnSpPr>
            <a:cxnSpLocks/>
          </p:cNvCxnSpPr>
          <p:nvPr/>
        </p:nvCxnSpPr>
        <p:spPr>
          <a:xfrm>
            <a:off x="8549361" y="5318099"/>
            <a:ext cx="0" cy="901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C3BCE1-D64C-3979-10C1-852DAB61E671}"/>
              </a:ext>
            </a:extLst>
          </p:cNvPr>
          <p:cNvCxnSpPr>
            <a:stCxn id="18" idx="4"/>
            <a:endCxn id="25" idx="0"/>
          </p:cNvCxnSpPr>
          <p:nvPr/>
        </p:nvCxnSpPr>
        <p:spPr>
          <a:xfrm>
            <a:off x="8270592" y="3157414"/>
            <a:ext cx="0" cy="571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4777B-F874-F39E-F602-62040E5D2D44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8270592" y="4185765"/>
            <a:ext cx="0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CB0C05-D65A-E781-5577-D78CD80D6CB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8270591" y="4751932"/>
            <a:ext cx="1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18AC178-F621-DC1D-3E4D-3359606FC226}"/>
              </a:ext>
            </a:extLst>
          </p:cNvPr>
          <p:cNvCxnSpPr/>
          <p:nvPr/>
        </p:nvCxnSpPr>
        <p:spPr>
          <a:xfrm>
            <a:off x="7606055" y="6219340"/>
            <a:ext cx="13290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BCC0E9B-BEA0-9C69-40E8-38FA96FFD480}"/>
              </a:ext>
            </a:extLst>
          </p:cNvPr>
          <p:cNvSpPr/>
          <p:nvPr/>
        </p:nvSpPr>
        <p:spPr>
          <a:xfrm>
            <a:off x="9722820" y="2700214"/>
            <a:ext cx="457200" cy="457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0F6B4-0155-9D94-5D3C-24C9959C9114}"/>
              </a:ext>
            </a:extLst>
          </p:cNvPr>
          <p:cNvSpPr/>
          <p:nvPr/>
        </p:nvSpPr>
        <p:spPr>
          <a:xfrm>
            <a:off x="9286884" y="3728565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A688D2-A12C-8BAF-59C7-09B470E6FDDB}"/>
              </a:ext>
            </a:extLst>
          </p:cNvPr>
          <p:cNvSpPr/>
          <p:nvPr/>
        </p:nvSpPr>
        <p:spPr>
          <a:xfrm>
            <a:off x="9286884" y="4294732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</a:t>
            </a:r>
            <a:endParaRPr lang="en-KR" sz="14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E2D0F0-3892-E66C-17B1-DB59CC8497CD}"/>
              </a:ext>
            </a:extLst>
          </p:cNvPr>
          <p:cNvSpPr/>
          <p:nvPr/>
        </p:nvSpPr>
        <p:spPr>
          <a:xfrm>
            <a:off x="9286883" y="4860899"/>
            <a:ext cx="1329071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7888E8-38F0-B449-F260-781027A713DE}"/>
              </a:ext>
            </a:extLst>
          </p:cNvPr>
          <p:cNvCxnSpPr>
            <a:cxnSpLocks/>
          </p:cNvCxnSpPr>
          <p:nvPr/>
        </p:nvCxnSpPr>
        <p:spPr>
          <a:xfrm>
            <a:off x="9638640" y="5307122"/>
            <a:ext cx="0" cy="91221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F50682-DCBF-879D-138E-9633B0EDEF55}"/>
              </a:ext>
            </a:extLst>
          </p:cNvPr>
          <p:cNvCxnSpPr>
            <a:cxnSpLocks/>
          </p:cNvCxnSpPr>
          <p:nvPr/>
        </p:nvCxnSpPr>
        <p:spPr>
          <a:xfrm>
            <a:off x="10230189" y="5318099"/>
            <a:ext cx="0" cy="901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819FB3-CA58-31C0-F800-D7E25C4FC32F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>
            <a:off x="9951420" y="3157414"/>
            <a:ext cx="0" cy="5711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C5ACA7-8244-6943-281E-CBE11D4D9A9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9951420" y="4185765"/>
            <a:ext cx="0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0CEFA7-8EF5-103F-E5C9-B6F89AB78C42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9951419" y="4751932"/>
            <a:ext cx="1" cy="108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3BE222-457B-4312-DC6C-D2E9C9408992}"/>
              </a:ext>
            </a:extLst>
          </p:cNvPr>
          <p:cNvCxnSpPr/>
          <p:nvPr/>
        </p:nvCxnSpPr>
        <p:spPr>
          <a:xfrm>
            <a:off x="9286883" y="6219340"/>
            <a:ext cx="13290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17">
            <a:extLst>
              <a:ext uri="{FF2B5EF4-FFF2-40B4-BE49-F238E27FC236}">
                <a16:creationId xmlns:a16="http://schemas.microsoft.com/office/drawing/2014/main" id="{871B10F0-4E20-D8D2-A051-9D417B61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62" y="2624220"/>
            <a:ext cx="1696916" cy="3600000"/>
          </a:xfrm>
          <a:prstGeom prst="rect">
            <a:avLst/>
          </a:prstGeom>
        </p:spPr>
      </p:pic>
      <p:sp>
        <p:nvSpPr>
          <p:cNvPr id="59" name="Freeform 58">
            <a:extLst>
              <a:ext uri="{FF2B5EF4-FFF2-40B4-BE49-F238E27FC236}">
                <a16:creationId xmlns:a16="http://schemas.microsoft.com/office/drawing/2014/main" id="{3CAB96D8-725D-CA34-DACB-6BD504C3CDCE}"/>
              </a:ext>
            </a:extLst>
          </p:cNvPr>
          <p:cNvSpPr/>
          <p:nvPr/>
        </p:nvSpPr>
        <p:spPr>
          <a:xfrm>
            <a:off x="2466753" y="2239749"/>
            <a:ext cx="3200400" cy="878701"/>
          </a:xfrm>
          <a:custGeom>
            <a:avLst/>
            <a:gdLst>
              <a:gd name="connsiteX0" fmla="*/ 0 w 3391786"/>
              <a:gd name="connsiteY0" fmla="*/ 981916 h 981916"/>
              <a:gd name="connsiteX1" fmla="*/ 2243470 w 3391786"/>
              <a:gd name="connsiteY1" fmla="*/ 14353 h 981916"/>
              <a:gd name="connsiteX2" fmla="*/ 3391786 w 3391786"/>
              <a:gd name="connsiteY2" fmla="*/ 492818 h 9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1786" h="981916">
                <a:moveTo>
                  <a:pt x="0" y="981916"/>
                </a:moveTo>
                <a:cubicBezTo>
                  <a:pt x="839086" y="538892"/>
                  <a:pt x="1678172" y="95869"/>
                  <a:pt x="2243470" y="14353"/>
                </a:cubicBezTo>
                <a:cubicBezTo>
                  <a:pt x="2808768" y="-67163"/>
                  <a:pt x="3100277" y="212827"/>
                  <a:pt x="3391786" y="4928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5A6853A-7335-C0C1-593A-648643CFC502}"/>
              </a:ext>
            </a:extLst>
          </p:cNvPr>
          <p:cNvSpPr/>
          <p:nvPr/>
        </p:nvSpPr>
        <p:spPr>
          <a:xfrm>
            <a:off x="3455581" y="1810160"/>
            <a:ext cx="4731489" cy="1294547"/>
          </a:xfrm>
          <a:custGeom>
            <a:avLst/>
            <a:gdLst>
              <a:gd name="connsiteX0" fmla="*/ 0 w 4731489"/>
              <a:gd name="connsiteY0" fmla="*/ 1294547 h 1294547"/>
              <a:gd name="connsiteX1" fmla="*/ 3189768 w 4731489"/>
              <a:gd name="connsiteY1" fmla="*/ 8007 h 1294547"/>
              <a:gd name="connsiteX2" fmla="*/ 4731489 w 4731489"/>
              <a:gd name="connsiteY2" fmla="*/ 847980 h 12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89" h="1294547">
                <a:moveTo>
                  <a:pt x="0" y="1294547"/>
                </a:moveTo>
                <a:cubicBezTo>
                  <a:pt x="1200593" y="688491"/>
                  <a:pt x="2401187" y="82435"/>
                  <a:pt x="3189768" y="8007"/>
                </a:cubicBezTo>
                <a:cubicBezTo>
                  <a:pt x="3978349" y="-66421"/>
                  <a:pt x="4354919" y="390779"/>
                  <a:pt x="4731489" y="847980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27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7B91-F832-C8CF-19A6-37724090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31CBB7-5D0C-F004-8FE5-483B25BF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40BA5A-61FD-C5A2-CFDC-7F506CA69A31}"/>
              </a:ext>
            </a:extLst>
          </p:cNvPr>
          <p:cNvSpPr/>
          <p:nvPr/>
        </p:nvSpPr>
        <p:spPr>
          <a:xfrm>
            <a:off x="1679272" y="17223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428B5-EFB2-5417-BEDD-E852A3F55283}"/>
              </a:ext>
            </a:extLst>
          </p:cNvPr>
          <p:cNvSpPr txBox="1"/>
          <p:nvPr/>
        </p:nvSpPr>
        <p:spPr>
          <a:xfrm>
            <a:off x="2150990" y="176629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2C7C7-8DC0-D79C-C121-A6C36C795C88}"/>
              </a:ext>
            </a:extLst>
          </p:cNvPr>
          <p:cNvSpPr/>
          <p:nvPr/>
        </p:nvSpPr>
        <p:spPr>
          <a:xfrm>
            <a:off x="1243336" y="2750715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Init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E1345-E66F-4608-8E9A-88B40B78A86E}"/>
              </a:ext>
            </a:extLst>
          </p:cNvPr>
          <p:cNvSpPr/>
          <p:nvPr/>
        </p:nvSpPr>
        <p:spPr>
          <a:xfrm>
            <a:off x="1243336" y="3316882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Vibrator Init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ED2DA8-B5BA-66F0-96D5-8FBA85289688}"/>
              </a:ext>
            </a:extLst>
          </p:cNvPr>
          <p:cNvCxnSpPr>
            <a:cxnSpLocks/>
          </p:cNvCxnSpPr>
          <p:nvPr/>
        </p:nvCxnSpPr>
        <p:spPr>
          <a:xfrm>
            <a:off x="6188149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C0870-82B9-C6C6-4AAB-62719ECF22BA}"/>
              </a:ext>
            </a:extLst>
          </p:cNvPr>
          <p:cNvSpPr txBox="1"/>
          <p:nvPr/>
        </p:nvSpPr>
        <p:spPr>
          <a:xfrm>
            <a:off x="5158860" y="243742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Handling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9B1B2C-B98B-9B1F-D11F-36650FA8A933}"/>
              </a:ext>
            </a:extLst>
          </p:cNvPr>
          <p:cNvCxnSpPr>
            <a:cxnSpLocks/>
          </p:cNvCxnSpPr>
          <p:nvPr/>
        </p:nvCxnSpPr>
        <p:spPr>
          <a:xfrm>
            <a:off x="9506963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1EDD61-350E-3419-EEEE-133CF8CDFB10}"/>
              </a:ext>
            </a:extLst>
          </p:cNvPr>
          <p:cNvSpPr txBox="1"/>
          <p:nvPr/>
        </p:nvSpPr>
        <p:spPr>
          <a:xfrm>
            <a:off x="8349434" y="239750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Vibration Generate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59AF2-D723-ADFE-374F-A77B437DA3D2}"/>
              </a:ext>
            </a:extLst>
          </p:cNvPr>
          <p:cNvSpPr txBox="1"/>
          <p:nvPr/>
        </p:nvSpPr>
        <p:spPr>
          <a:xfrm>
            <a:off x="3170640" y="329158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onSensorChanged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A9C6F-B0F0-3F2F-0565-4CC84DB71533}"/>
              </a:ext>
            </a:extLst>
          </p:cNvPr>
          <p:cNvSpPr/>
          <p:nvPr/>
        </p:nvSpPr>
        <p:spPr>
          <a:xfrm>
            <a:off x="8736752" y="4087127"/>
            <a:ext cx="1511687" cy="12512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VibratorManager.</a:t>
            </a:r>
            <a:br>
              <a:rPr lang="en-KR" sz="16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05BF82-35BE-C688-4F02-32758EE3AAD6}"/>
              </a:ext>
            </a:extLst>
          </p:cNvPr>
          <p:cNvSpPr/>
          <p:nvPr/>
        </p:nvSpPr>
        <p:spPr>
          <a:xfrm>
            <a:off x="5603361" y="4087127"/>
            <a:ext cx="1169576" cy="719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Array&lt;&gt;</a:t>
            </a:r>
            <a:b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.forEach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D9E4CA-6646-EFF6-E7E2-A873205E8913}"/>
              </a:ext>
            </a:extLst>
          </p:cNvPr>
          <p:cNvCxnSpPr>
            <a:stCxn id="19" idx="3"/>
          </p:cNvCxnSpPr>
          <p:nvPr/>
        </p:nvCxnSpPr>
        <p:spPr>
          <a:xfrm>
            <a:off x="5158685" y="3460859"/>
            <a:ext cx="9373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91E8B4-F39B-067C-D750-F99B0F72116E}"/>
              </a:ext>
            </a:extLst>
          </p:cNvPr>
          <p:cNvSpPr txBox="1"/>
          <p:nvPr/>
        </p:nvSpPr>
        <p:spPr>
          <a:xfrm>
            <a:off x="5250834" y="3509164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240D0-D514-7689-30C6-7CEB7977A4EF}"/>
              </a:ext>
            </a:extLst>
          </p:cNvPr>
          <p:cNvCxnSpPr>
            <a:cxnSpLocks/>
          </p:cNvCxnSpPr>
          <p:nvPr/>
        </p:nvCxnSpPr>
        <p:spPr>
          <a:xfrm flipV="1">
            <a:off x="6900530" y="3460859"/>
            <a:ext cx="2565991" cy="821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BBC89D-DC48-AC69-76EE-135A6E11B5D3}"/>
              </a:ext>
            </a:extLst>
          </p:cNvPr>
          <p:cNvSpPr txBox="1"/>
          <p:nvPr/>
        </p:nvSpPr>
        <p:spPr>
          <a:xfrm>
            <a:off x="8621355" y="3496152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A36B827-E176-38E8-B3B4-2C47ECF6B4B4}"/>
              </a:ext>
            </a:extLst>
          </p:cNvPr>
          <p:cNvCxnSpPr>
            <a:cxnSpLocks/>
          </p:cNvCxnSpPr>
          <p:nvPr/>
        </p:nvCxnSpPr>
        <p:spPr>
          <a:xfrm>
            <a:off x="6900530" y="4446713"/>
            <a:ext cx="1836222" cy="786978"/>
          </a:xfrm>
          <a:prstGeom prst="bentConnector3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64C252-9436-4214-EA3F-A8890E2CF065}"/>
              </a:ext>
            </a:extLst>
          </p:cNvPr>
          <p:cNvSpPr txBox="1"/>
          <p:nvPr/>
        </p:nvSpPr>
        <p:spPr>
          <a:xfrm>
            <a:off x="7754122" y="5247719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6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pattern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FDEDB7-8DB2-6673-27D5-00502ABC69AB}"/>
              </a:ext>
            </a:extLst>
          </p:cNvPr>
          <p:cNvSpPr/>
          <p:nvPr/>
        </p:nvSpPr>
        <p:spPr>
          <a:xfrm>
            <a:off x="1243335" y="4265171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Thread Init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68B926-B201-23C5-33E3-CB82B5353A00}"/>
              </a:ext>
            </a:extLst>
          </p:cNvPr>
          <p:cNvCxnSpPr/>
          <p:nvPr/>
        </p:nvCxnSpPr>
        <p:spPr>
          <a:xfrm>
            <a:off x="1595092" y="4701773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7B840E-4AD7-90C1-98C9-895B7C79CA3B}"/>
              </a:ext>
            </a:extLst>
          </p:cNvPr>
          <p:cNvCxnSpPr/>
          <p:nvPr/>
        </p:nvCxnSpPr>
        <p:spPr>
          <a:xfrm>
            <a:off x="2186641" y="4712750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113ED-D8FF-5290-CCFF-AED90EF6E52B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907872" y="2179564"/>
            <a:ext cx="0" cy="57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3D69E4-E1FF-6D0F-877B-BFCDEC6CB22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07872" y="3207915"/>
            <a:ext cx="0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3EB8AB-1951-7140-27F6-A32D99D19D15}"/>
              </a:ext>
            </a:extLst>
          </p:cNvPr>
          <p:cNvCxnSpPr>
            <a:stCxn id="9" idx="2"/>
            <a:endCxn id="36" idx="0"/>
          </p:cNvCxnSpPr>
          <p:nvPr/>
        </p:nvCxnSpPr>
        <p:spPr>
          <a:xfrm flipH="1">
            <a:off x="1907871" y="3774082"/>
            <a:ext cx="1" cy="491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A93828-2F17-43D0-7D90-63DEAB00A047}"/>
              </a:ext>
            </a:extLst>
          </p:cNvPr>
          <p:cNvCxnSpPr/>
          <p:nvPr/>
        </p:nvCxnSpPr>
        <p:spPr>
          <a:xfrm>
            <a:off x="1176009" y="6309327"/>
            <a:ext cx="1329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98B061-8F73-74FC-0781-ABF80FE71CD6}"/>
              </a:ext>
            </a:extLst>
          </p:cNvPr>
          <p:cNvSpPr txBox="1"/>
          <p:nvPr/>
        </p:nvSpPr>
        <p:spPr>
          <a:xfrm>
            <a:off x="1074950" y="63246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DestroyView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089482-34B1-A447-839C-4CE598E1D369}"/>
              </a:ext>
            </a:extLst>
          </p:cNvPr>
          <p:cNvSpPr txBox="1"/>
          <p:nvPr/>
        </p:nvSpPr>
        <p:spPr>
          <a:xfrm>
            <a:off x="2995059" y="4959506"/>
            <a:ext cx="314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Array&lt;(Int) -&gt; CombinedVibration&gt;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BFBC59-23DA-C337-A0BE-17407F6A37F4}"/>
              </a:ext>
            </a:extLst>
          </p:cNvPr>
          <p:cNvCxnSpPr>
            <a:cxnSpLocks/>
          </p:cNvCxnSpPr>
          <p:nvPr/>
        </p:nvCxnSpPr>
        <p:spPr>
          <a:xfrm>
            <a:off x="3085789" y="4974872"/>
            <a:ext cx="30102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BAC6A225-71FE-8435-C7A3-65F36A96F57F}"/>
              </a:ext>
            </a:extLst>
          </p:cNvPr>
          <p:cNvSpPr/>
          <p:nvPr/>
        </p:nvSpPr>
        <p:spPr>
          <a:xfrm>
            <a:off x="4412512" y="4439868"/>
            <a:ext cx="1158948" cy="546802"/>
          </a:xfrm>
          <a:custGeom>
            <a:avLst/>
            <a:gdLst>
              <a:gd name="connsiteX0" fmla="*/ 1158948 w 1158948"/>
              <a:gd name="connsiteY0" fmla="*/ 4541 h 546802"/>
              <a:gd name="connsiteX1" fmla="*/ 489097 w 1158948"/>
              <a:gd name="connsiteY1" fmla="*/ 78969 h 546802"/>
              <a:gd name="connsiteX2" fmla="*/ 0 w 1158948"/>
              <a:gd name="connsiteY2" fmla="*/ 546802 h 5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948" h="546802">
                <a:moveTo>
                  <a:pt x="1158948" y="4541"/>
                </a:moveTo>
                <a:cubicBezTo>
                  <a:pt x="920601" y="-3434"/>
                  <a:pt x="682255" y="-11408"/>
                  <a:pt x="489097" y="78969"/>
                </a:cubicBezTo>
                <a:cubicBezTo>
                  <a:pt x="295939" y="169346"/>
                  <a:pt x="147969" y="358074"/>
                  <a:pt x="0" y="546802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8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DEADD-128D-C534-969A-24A9E894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D9C81-EB71-2560-B2CE-E6E2B90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5E7388-AE77-B77D-9BC4-DC76FFF2ABFC}"/>
              </a:ext>
            </a:extLst>
          </p:cNvPr>
          <p:cNvSpPr/>
          <p:nvPr/>
        </p:nvSpPr>
        <p:spPr>
          <a:xfrm>
            <a:off x="1679272" y="17223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D6D32-4A67-EA8D-6188-E274085321D8}"/>
              </a:ext>
            </a:extLst>
          </p:cNvPr>
          <p:cNvSpPr txBox="1"/>
          <p:nvPr/>
        </p:nvSpPr>
        <p:spPr>
          <a:xfrm>
            <a:off x="2150990" y="176629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CreateView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626B5-05FA-F392-5CAC-64F145FF5214}"/>
              </a:ext>
            </a:extLst>
          </p:cNvPr>
          <p:cNvSpPr/>
          <p:nvPr/>
        </p:nvSpPr>
        <p:spPr>
          <a:xfrm>
            <a:off x="1243336" y="2750715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Init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CC7BB-61D9-E669-55F7-B057D97AF302}"/>
              </a:ext>
            </a:extLst>
          </p:cNvPr>
          <p:cNvSpPr/>
          <p:nvPr/>
        </p:nvSpPr>
        <p:spPr>
          <a:xfrm>
            <a:off x="1243336" y="3316882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Vibrator Init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ECBEB-534B-4ADA-5135-369F6DBA399B}"/>
              </a:ext>
            </a:extLst>
          </p:cNvPr>
          <p:cNvCxnSpPr>
            <a:cxnSpLocks/>
          </p:cNvCxnSpPr>
          <p:nvPr/>
        </p:nvCxnSpPr>
        <p:spPr>
          <a:xfrm>
            <a:off x="6188149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3299E2-1C78-68F7-B419-61BF8BDC96D1}"/>
              </a:ext>
            </a:extLst>
          </p:cNvPr>
          <p:cNvSpPr txBox="1"/>
          <p:nvPr/>
        </p:nvSpPr>
        <p:spPr>
          <a:xfrm>
            <a:off x="5158860" y="243742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Sensor Handling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1C6BDF-388A-BE36-C4E5-D7D9C8517E51}"/>
              </a:ext>
            </a:extLst>
          </p:cNvPr>
          <p:cNvCxnSpPr>
            <a:cxnSpLocks/>
          </p:cNvCxnSpPr>
          <p:nvPr/>
        </p:nvCxnSpPr>
        <p:spPr>
          <a:xfrm>
            <a:off x="9506963" y="3135345"/>
            <a:ext cx="0" cy="3132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BC87EF-3B19-AA10-F876-76B0563444B9}"/>
              </a:ext>
            </a:extLst>
          </p:cNvPr>
          <p:cNvSpPr txBox="1"/>
          <p:nvPr/>
        </p:nvSpPr>
        <p:spPr>
          <a:xfrm>
            <a:off x="8349434" y="2397509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Vibration Generate</a:t>
            </a:r>
          </a:p>
          <a:p>
            <a:pPr algn="ctr"/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Looper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374CC-CBE4-1745-6E2A-3224B8900498}"/>
              </a:ext>
            </a:extLst>
          </p:cNvPr>
          <p:cNvSpPr txBox="1"/>
          <p:nvPr/>
        </p:nvSpPr>
        <p:spPr>
          <a:xfrm>
            <a:off x="3170640" y="329158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onSensorChanged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3C98C1-9599-EB17-A431-D2A1D02A0A86}"/>
              </a:ext>
            </a:extLst>
          </p:cNvPr>
          <p:cNvSpPr/>
          <p:nvPr/>
        </p:nvSpPr>
        <p:spPr>
          <a:xfrm>
            <a:off x="8736752" y="4087127"/>
            <a:ext cx="1511687" cy="125124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VibratorManager.</a:t>
            </a:r>
            <a:br>
              <a:rPr lang="en-KR" sz="1600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vibrate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A4969-373D-A811-6836-8FB8F867E9DD}"/>
              </a:ext>
            </a:extLst>
          </p:cNvPr>
          <p:cNvSpPr/>
          <p:nvPr/>
        </p:nvSpPr>
        <p:spPr>
          <a:xfrm>
            <a:off x="5603361" y="4087127"/>
            <a:ext cx="1169576" cy="719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Array&lt;&gt;</a:t>
            </a:r>
            <a:b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</a:br>
            <a:r>
              <a:rPr lang="en-KR" sz="1600" dirty="0">
                <a:solidFill>
                  <a:schemeClr val="bg1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.forEach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E21D7E-872E-269F-E226-8BE3F80A4899}"/>
              </a:ext>
            </a:extLst>
          </p:cNvPr>
          <p:cNvCxnSpPr>
            <a:stCxn id="19" idx="3"/>
          </p:cNvCxnSpPr>
          <p:nvPr/>
        </p:nvCxnSpPr>
        <p:spPr>
          <a:xfrm>
            <a:off x="5158685" y="3460859"/>
            <a:ext cx="9373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38D1A-51C1-2514-D379-973146D5B294}"/>
              </a:ext>
            </a:extLst>
          </p:cNvPr>
          <p:cNvSpPr txBox="1"/>
          <p:nvPr/>
        </p:nvSpPr>
        <p:spPr>
          <a:xfrm>
            <a:off x="5250834" y="3509164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5596C1F-C55F-6194-9377-DAC229CABA87}"/>
              </a:ext>
            </a:extLst>
          </p:cNvPr>
          <p:cNvCxnSpPr>
            <a:cxnSpLocks/>
          </p:cNvCxnSpPr>
          <p:nvPr/>
        </p:nvCxnSpPr>
        <p:spPr>
          <a:xfrm flipV="1">
            <a:off x="6900530" y="3460859"/>
            <a:ext cx="2565991" cy="821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037F5-A2CC-6AC7-035A-5EAFAF89EC27}"/>
              </a:ext>
            </a:extLst>
          </p:cNvPr>
          <p:cNvSpPr txBox="1"/>
          <p:nvPr/>
        </p:nvSpPr>
        <p:spPr>
          <a:xfrm>
            <a:off x="8621355" y="3496152"/>
            <a:ext cx="7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2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post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80D482C-0250-6BF0-60DA-9DC066F6D2C3}"/>
              </a:ext>
            </a:extLst>
          </p:cNvPr>
          <p:cNvCxnSpPr>
            <a:cxnSpLocks/>
          </p:cNvCxnSpPr>
          <p:nvPr/>
        </p:nvCxnSpPr>
        <p:spPr>
          <a:xfrm>
            <a:off x="6900530" y="4446713"/>
            <a:ext cx="1836222" cy="786978"/>
          </a:xfrm>
          <a:prstGeom prst="bentConnector3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070CE8-993F-4E93-1E9F-8472C186C7A6}"/>
              </a:ext>
            </a:extLst>
          </p:cNvPr>
          <p:cNvSpPr txBox="1"/>
          <p:nvPr/>
        </p:nvSpPr>
        <p:spPr>
          <a:xfrm>
            <a:off x="7754122" y="5247719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 dirty="0">
                <a:solidFill>
                  <a:schemeClr val="accent6"/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pattern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B9BEA5-998E-312F-84C4-0D9F9BDDB7AD}"/>
              </a:ext>
            </a:extLst>
          </p:cNvPr>
          <p:cNvSpPr/>
          <p:nvPr/>
        </p:nvSpPr>
        <p:spPr>
          <a:xfrm>
            <a:off x="1243335" y="4265171"/>
            <a:ext cx="13290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Thread Init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EA0A07-EAC9-0181-E63B-04FECB97F241}"/>
              </a:ext>
            </a:extLst>
          </p:cNvPr>
          <p:cNvCxnSpPr/>
          <p:nvPr/>
        </p:nvCxnSpPr>
        <p:spPr>
          <a:xfrm>
            <a:off x="1595092" y="4701773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2EA1AE-08DD-F1F3-FCCE-806FDC038D5F}"/>
              </a:ext>
            </a:extLst>
          </p:cNvPr>
          <p:cNvCxnSpPr/>
          <p:nvPr/>
        </p:nvCxnSpPr>
        <p:spPr>
          <a:xfrm>
            <a:off x="2186641" y="4712750"/>
            <a:ext cx="0" cy="1555563"/>
          </a:xfrm>
          <a:prstGeom prst="line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094803-D7EA-AC1E-7157-713C69C7324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907872" y="2179564"/>
            <a:ext cx="0" cy="57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C5CB1E-FFC7-7981-084D-2CB5375C32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07872" y="3207915"/>
            <a:ext cx="0" cy="1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F7ECF6-FAE8-7C1B-3CB8-3CF0E2D1ADE4}"/>
              </a:ext>
            </a:extLst>
          </p:cNvPr>
          <p:cNvCxnSpPr>
            <a:stCxn id="9" idx="2"/>
            <a:endCxn id="36" idx="0"/>
          </p:cNvCxnSpPr>
          <p:nvPr/>
        </p:nvCxnSpPr>
        <p:spPr>
          <a:xfrm flipH="1">
            <a:off x="1907871" y="3774082"/>
            <a:ext cx="1" cy="491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F32703-DFEE-1A11-0FEE-A67DEBC5C5BA}"/>
              </a:ext>
            </a:extLst>
          </p:cNvPr>
          <p:cNvCxnSpPr/>
          <p:nvPr/>
        </p:nvCxnSpPr>
        <p:spPr>
          <a:xfrm>
            <a:off x="1176009" y="6309327"/>
            <a:ext cx="13290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E755AD-778E-7618-6679-9C5B108FBBA0}"/>
              </a:ext>
            </a:extLst>
          </p:cNvPr>
          <p:cNvSpPr txBox="1"/>
          <p:nvPr/>
        </p:nvSpPr>
        <p:spPr>
          <a:xfrm>
            <a:off x="1074950" y="63246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DestroyView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B39875-6A84-29D4-6981-085B4C46B4AB}"/>
              </a:ext>
            </a:extLst>
          </p:cNvPr>
          <p:cNvSpPr txBox="1"/>
          <p:nvPr/>
        </p:nvSpPr>
        <p:spPr>
          <a:xfrm>
            <a:off x="2952527" y="4959506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pitchFamily="34" charset="0"/>
                <a:ea typeface="Cascadia Code" panose="020B0609020000020004" pitchFamily="34" charset="0"/>
                <a:cs typeface="Cascadia Code" panose="020B0609020000020004" pitchFamily="34" charset="0"/>
              </a:rPr>
              <a:t>Array&lt;(Int) -&gt; CombinedVibration?&gt;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AF1177-E811-D9F7-BAB3-06BF49413569}"/>
              </a:ext>
            </a:extLst>
          </p:cNvPr>
          <p:cNvCxnSpPr>
            <a:cxnSpLocks/>
          </p:cNvCxnSpPr>
          <p:nvPr/>
        </p:nvCxnSpPr>
        <p:spPr>
          <a:xfrm>
            <a:off x="3085789" y="4974872"/>
            <a:ext cx="30102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3A764C5B-B6AE-89E7-82D3-DD184002860A}"/>
              </a:ext>
            </a:extLst>
          </p:cNvPr>
          <p:cNvSpPr/>
          <p:nvPr/>
        </p:nvSpPr>
        <p:spPr>
          <a:xfrm>
            <a:off x="4412512" y="4439868"/>
            <a:ext cx="1158948" cy="546802"/>
          </a:xfrm>
          <a:custGeom>
            <a:avLst/>
            <a:gdLst>
              <a:gd name="connsiteX0" fmla="*/ 1158948 w 1158948"/>
              <a:gd name="connsiteY0" fmla="*/ 4541 h 546802"/>
              <a:gd name="connsiteX1" fmla="*/ 489097 w 1158948"/>
              <a:gd name="connsiteY1" fmla="*/ 78969 h 546802"/>
              <a:gd name="connsiteX2" fmla="*/ 0 w 1158948"/>
              <a:gd name="connsiteY2" fmla="*/ 546802 h 5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948" h="546802">
                <a:moveTo>
                  <a:pt x="1158948" y="4541"/>
                </a:moveTo>
                <a:cubicBezTo>
                  <a:pt x="920601" y="-3434"/>
                  <a:pt x="682255" y="-11408"/>
                  <a:pt x="489097" y="78969"/>
                </a:cubicBezTo>
                <a:cubicBezTo>
                  <a:pt x="295939" y="169346"/>
                  <a:pt x="147969" y="358074"/>
                  <a:pt x="0" y="546802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441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4F1D6-1867-DC07-6923-00DE3094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E8C1B-246A-8F82-7CE5-7841D715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77"/>
              </a:rPr>
              <a:t>Code Implementation</a:t>
            </a:r>
            <a:endParaRPr lang="en-KR" b="1" dirty="0">
              <a:latin typeface="Avenir Next LT Pro" panose="020B0504020202020204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D403F-0BDD-1434-B741-AE7C0DD3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1" y="1690688"/>
            <a:ext cx="8876661" cy="4890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4E4C8-22E0-DD6F-C3A4-038B65D8C968}"/>
              </a:ext>
            </a:extLst>
          </p:cNvPr>
          <p:cNvSpPr txBox="1"/>
          <p:nvPr/>
        </p:nvSpPr>
        <p:spPr>
          <a:xfrm>
            <a:off x="8047896" y="179690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Modularity!</a:t>
            </a:r>
          </a:p>
        </p:txBody>
      </p:sp>
    </p:spTree>
    <p:extLst>
      <p:ext uri="{BB962C8B-B14F-4D97-AF65-F5344CB8AC3E}">
        <p14:creationId xmlns:p14="http://schemas.microsoft.com/office/powerpoint/2010/main" val="8107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385</Words>
  <Application>Microsoft Macintosh PowerPoint</Application>
  <PresentationFormat>Widescreen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Noto Sans CJK KR</vt:lpstr>
      <vt:lpstr>Noto Sans KR</vt:lpstr>
      <vt:lpstr>Abadi MT Condensed Extra Bold</vt:lpstr>
      <vt:lpstr>Aptos</vt:lpstr>
      <vt:lpstr>Aptos Display</vt:lpstr>
      <vt:lpstr>Arial</vt:lpstr>
      <vt:lpstr>Avenir Next LT Pro</vt:lpstr>
      <vt:lpstr>Cascadia Code</vt:lpstr>
      <vt:lpstr>Cascadia Code ExtraLight</vt:lpstr>
      <vt:lpstr>Cascadia Code Light</vt:lpstr>
      <vt:lpstr>Office Theme</vt:lpstr>
      <vt:lpstr>Haptic Fitness CSED404 Mid-term Presentation</vt:lpstr>
      <vt:lpstr>Haptic feedback to user’s action</vt:lpstr>
      <vt:lpstr>Haptic feedback to user’s action</vt:lpstr>
      <vt:lpstr>Haptic feedback to user’s action</vt:lpstr>
      <vt:lpstr>Vibration feedback performHapticFeedback Failure</vt:lpstr>
      <vt:lpstr>Code Implementation</vt:lpstr>
      <vt:lpstr>Code Implementation</vt:lpstr>
      <vt:lpstr>Code Implementation</vt:lpstr>
      <vt:lpstr>Code Implementation</vt:lpstr>
      <vt:lpstr>Example – Back Stretch</vt:lpstr>
      <vt:lpstr>Next Plan</vt:lpstr>
      <vt:lpstr>Current Implementations</vt:lpstr>
      <vt:lpstr>Apply on Activities</vt:lpstr>
      <vt:lpstr>Apply on Activities Vibration Pattern Creation</vt:lpstr>
      <vt:lpstr>Basic UI</vt:lpstr>
      <vt:lpstr>Rhythm Fitness?</vt:lpstr>
      <vt:lpstr>Demo with device!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김태연(컴퓨터공학과)</dc:creator>
  <cp:lastModifiedBy>김태연(컴퓨터공학과)</cp:lastModifiedBy>
  <cp:revision>20</cp:revision>
  <dcterms:created xsi:type="dcterms:W3CDTF">2024-10-17T05:19:06Z</dcterms:created>
  <dcterms:modified xsi:type="dcterms:W3CDTF">2024-11-20T12:48:41Z</dcterms:modified>
</cp:coreProperties>
</file>