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9" r:id="rId4"/>
    <p:sldId id="275" r:id="rId5"/>
    <p:sldId id="276" r:id="rId6"/>
    <p:sldId id="277" r:id="rId7"/>
    <p:sldId id="278" r:id="rId8"/>
    <p:sldId id="271" r:id="rId9"/>
    <p:sldId id="272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C0"/>
    <a:srgbClr val="00B050"/>
    <a:srgbClr val="000000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/>
    <p:restoredTop sz="94719"/>
  </p:normalViewPr>
  <p:slideViewPr>
    <p:cSldViewPr snapToGrid="0">
      <p:cViewPr varScale="1">
        <p:scale>
          <a:sx n="95" d="100"/>
          <a:sy n="95" d="100"/>
        </p:scale>
        <p:origin x="8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4B0F-403A-8249-B152-245AA338A746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9B78D-3E5E-564E-A601-8989A842ECC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2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D9FBE-BA0E-1364-FE54-97AF2F1D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5A73B7-3050-E9A2-F3B5-7437F039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46CF1-B433-718A-FEEC-A13AEF225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4E43-16F7-7E39-584F-C13A9AE04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9B78D-3E5E-564E-A601-8989A842ECCF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79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452D-B2B5-C774-3DF4-58E40F8A1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E1C52-4AEE-8678-8171-044CF9A70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65152-7FEC-6302-1832-54D758CF4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C846-BB83-B2AA-B7EF-428022B00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9B78D-3E5E-564E-A601-8989A842ECCF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84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E81-3CCE-E9D3-90D3-47F28EC9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045D-6A95-0B7B-F150-DB368DA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05B8-79EC-4011-2B90-EFFDD484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EEF8-CA29-33BC-F4CD-B80B14BD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56D6-E3FB-0F66-1466-A3B3B4D5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2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77D2-E63D-B499-94E0-6132E42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C186-5ABB-65F8-79CB-214EC77D0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CB3-C127-6D7F-DD42-9F60ADE3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83DC-BA86-0900-6F27-E0495233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D5CF-E760-2D7D-DB21-3D6A8955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28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9EF64-9EC2-7A59-F8D6-9863FC54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C407-F2A3-EC6E-023B-7A3C507A9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32FA-891D-D424-CB2B-FCA8F876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FB89-4D78-833E-EB09-FBFFA15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752E-6472-A32A-A083-7962EBB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50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C305-D9D0-B903-8613-77B2BD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385F-58A2-1F9F-FDAA-AE5611CE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7858-3A93-3528-6A57-7ECD9CD1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4-EDFC-C135-84AD-7A1BEB5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C6A4-2316-9DFE-48D0-F15E6190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20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638-1729-F88F-A2C9-6021D21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B1C5C-6B4E-EC79-3FBD-234F556A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983F-2B15-3BEE-D1EA-5EBB76B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3A9-B30C-D0DE-29C5-DD5E6AAD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B471-3642-A644-A8E6-FE6312E9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12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018-CAEC-0271-E112-EEF971D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EB9D-12FB-6D76-E092-889AAEDEA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A3B1-C6AC-D84E-6CF4-1D5128AD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4DAFF-1988-0B53-3BF7-C9F17835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7CED-5F4E-F587-7D1F-47A4EC5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7F4B6-578A-CD44-8DE6-98DF6354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095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AD69-0453-C4F4-DF41-C9A13E5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C38C-34D1-89F9-66DB-297D953E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8FCBF-C2A6-DB05-0A2C-77F223F6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D1BA-4E32-3E18-0461-92BBAEA8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0389-364C-4416-4AB1-89D6F380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ABE60-E252-4D86-39FF-B1534639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9A64D-EC15-D7D6-7860-BC472EC7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77C46-BCB5-B0A2-823E-9F03A06A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739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8D64-0E1B-76E4-BB22-D552EFC4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557A9-C754-8C22-33D1-BF5E49F8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2C1DC-FBAC-1940-2504-ED82DB7B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1CBC6-F847-582C-30A0-5D97268C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96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EDFFA-2609-5950-2B7A-D8017C4B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33AED-43D4-6CEC-C4BE-96BA9410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10E1-94FC-7D57-17CB-BA77CB42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38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6B89-3690-6F76-3186-DAE2E92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ED41-351F-2961-F310-81113C6A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4DBD-C1BF-6BDE-FC5F-8C0D1F4F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4931-CDD2-2538-56C3-A3FCCC52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16BBD-DEB0-EAAE-BF6C-11CBBC5B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A114-2D64-94AF-B0AD-879FCDEE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07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D50F-B34E-4FC3-A597-29554B5A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A8E4D-AD99-B145-6080-11F301F6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7803-3AE5-E3C8-60B9-A384F0F3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48C9-4C57-E25E-96A1-B4B292C5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48A3-180E-FF6E-750D-92FE866D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D867-2C60-2BFF-516A-8BA88E7C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931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86C00-A3AD-D823-F7EF-7252CD9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B0CB-244C-AF1B-83F3-9D5A1113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448E-D95C-D1C3-099C-7C7E9624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9DC2-79BE-C34A-F77F-0C7149FD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2591-F29F-D083-0E39-1A551220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62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0112-CB7E-B78F-8572-C5BA44DA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5743"/>
            <a:ext cx="12192000" cy="1959428"/>
          </a:xfrm>
        </p:spPr>
        <p:txBody>
          <a:bodyPr anchor="ctr">
            <a:normAutofit/>
          </a:bodyPr>
          <a:lstStyle/>
          <a:p>
            <a:r>
              <a:rPr lang="en-KR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Haptic Fitness</a:t>
            </a:r>
            <a:br>
              <a:rPr lang="en-KR" b="1" dirty="0">
                <a:latin typeface="Avenir Next LT Pro" panose="020B0504020202020204" pitchFamily="34" charset="77"/>
                <a:cs typeface="Segoe UI" panose="020F0502020204030204" pitchFamily="34" charset="0"/>
              </a:rPr>
            </a:br>
            <a:r>
              <a:rPr lang="en-KR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CSED404 </a:t>
            </a:r>
            <a:r>
              <a:rPr lang="en-US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Mid-term</a:t>
            </a:r>
            <a:r>
              <a:rPr lang="en-KR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 Presentation</a:t>
            </a:r>
            <a:endParaRPr lang="en-KR" b="1" dirty="0">
              <a:latin typeface="Avenir Next LT Pro" panose="020B0504020202020204" pitchFamily="34" charset="77"/>
              <a:cs typeface="Segoe U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112C-511C-910F-C0C8-3BFA0297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657"/>
            <a:ext cx="9144000" cy="503979"/>
          </a:xfrm>
        </p:spPr>
        <p:txBody>
          <a:bodyPr anchor="ctr"/>
          <a:lstStyle/>
          <a:p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Team 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TCPs </a:t>
            </a:r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/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 </a:t>
            </a:r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Member 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Chan-ki Hwang &amp; Taeyeon Kim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9741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4E150-D495-104F-0B6F-85A6CCB2A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3F1C-19F7-3004-3D40-89AAF0D3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</a:t>
            </a:r>
            <a:r>
              <a:rPr lang="en-US" altLang="ko-KR" b="1" dirty="0">
                <a:latin typeface="Avenir Next LT Pro" panose="020B0504020202020204" pitchFamily="34" charset="77"/>
              </a:rPr>
              <a:t> feedback to user’s action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C73016-E507-22BD-E72F-612AE6F935EC}"/>
              </a:ext>
            </a:extLst>
          </p:cNvPr>
          <p:cNvGrpSpPr/>
          <p:nvPr/>
        </p:nvGrpSpPr>
        <p:grpSpPr>
          <a:xfrm>
            <a:off x="838200" y="1883421"/>
            <a:ext cx="1822305" cy="1822305"/>
            <a:chOff x="1950182" y="1883421"/>
            <a:chExt cx="3091158" cy="30911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7683D6-93EA-1E23-2708-748602A993D6}"/>
                </a:ext>
              </a:extLst>
            </p:cNvPr>
            <p:cNvSpPr/>
            <p:nvPr/>
          </p:nvSpPr>
          <p:spPr>
            <a:xfrm>
              <a:off x="1950182" y="1883421"/>
              <a:ext cx="3091158" cy="309115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9" name="Graphic 8" descr="Stopwatch with solid fill">
              <a:extLst>
                <a:ext uri="{FF2B5EF4-FFF2-40B4-BE49-F238E27FC236}">
                  <a16:creationId xmlns:a16="http://schemas.microsoft.com/office/drawing/2014/main" id="{A1BD2B4B-03A9-45BD-470F-E3AF1397E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2078" y="2295317"/>
              <a:ext cx="2267366" cy="226736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8904F2-F508-DAC5-3402-A636450362E8}"/>
              </a:ext>
            </a:extLst>
          </p:cNvPr>
          <p:cNvGrpSpPr/>
          <p:nvPr/>
        </p:nvGrpSpPr>
        <p:grpSpPr>
          <a:xfrm>
            <a:off x="838200" y="4105253"/>
            <a:ext cx="1822305" cy="1822305"/>
            <a:chOff x="838200" y="4105253"/>
            <a:chExt cx="1822305" cy="182230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08A716-80EC-C233-BD9E-F81DEB7E23B4}"/>
                </a:ext>
              </a:extLst>
            </p:cNvPr>
            <p:cNvSpPr/>
            <p:nvPr/>
          </p:nvSpPr>
          <p:spPr>
            <a:xfrm>
              <a:off x="838200" y="4105253"/>
              <a:ext cx="1822305" cy="182230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28" name="Graphic 27" descr="Lightbulb with solid fill">
              <a:extLst>
                <a:ext uri="{FF2B5EF4-FFF2-40B4-BE49-F238E27FC236}">
                  <a16:creationId xmlns:a16="http://schemas.microsoft.com/office/drawing/2014/main" id="{C1DCC7F8-E518-0144-3EBD-F232FC4D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2388" y="4359441"/>
              <a:ext cx="1313928" cy="131392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461A76-9C88-2AEA-912A-7B1D59D1CA1B}"/>
              </a:ext>
            </a:extLst>
          </p:cNvPr>
          <p:cNvSpPr txBox="1"/>
          <p:nvPr/>
        </p:nvSpPr>
        <p:spPr>
          <a:xfrm>
            <a:off x="2903327" y="1883421"/>
            <a:ext cx="606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Real-time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No delay</a:t>
            </a: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between vibratory feedbacks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70673-BBF0-5E7F-03B8-F35B168499A2}"/>
              </a:ext>
            </a:extLst>
          </p:cNvPr>
          <p:cNvSpPr txBox="1"/>
          <p:nvPr/>
        </p:nvSpPr>
        <p:spPr>
          <a:xfrm>
            <a:off x="2903326" y="4067053"/>
            <a:ext cx="734528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Directive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Various haptic patterns</a:t>
            </a: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provided by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Dynamic feedback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on specific event, interval…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Attach on the body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to fetch user’s position</a:t>
            </a:r>
            <a:endParaRPr lang="en-US" altLang="ko-KR" sz="24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KR" sz="3200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287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DD692-6B18-7E45-B86C-6FAC4AEE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ECB8-F38E-5C48-3633-8048E7CC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</a:t>
            </a:r>
            <a:r>
              <a:rPr lang="en-US" altLang="ko-KR" b="1" dirty="0">
                <a:latin typeface="Avenir Next LT Pro" panose="020B0504020202020204" pitchFamily="34" charset="77"/>
              </a:rPr>
              <a:t> feedback to user’s action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602527-AB9C-6212-62F0-A169DBF395EF}"/>
              </a:ext>
            </a:extLst>
          </p:cNvPr>
          <p:cNvGrpSpPr/>
          <p:nvPr/>
        </p:nvGrpSpPr>
        <p:grpSpPr>
          <a:xfrm>
            <a:off x="838200" y="2517847"/>
            <a:ext cx="1822305" cy="1822305"/>
            <a:chOff x="5184847" y="1883421"/>
            <a:chExt cx="1822305" cy="18223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B0C716-D3D9-7FC9-EC15-B4F98158BAF3}"/>
                </a:ext>
              </a:extLst>
            </p:cNvPr>
            <p:cNvSpPr/>
            <p:nvPr/>
          </p:nvSpPr>
          <p:spPr>
            <a:xfrm>
              <a:off x="5184847" y="1883421"/>
              <a:ext cx="1822305" cy="18223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10" name="Graphic 9" descr="Phone Vibration with solid fill">
              <a:extLst>
                <a:ext uri="{FF2B5EF4-FFF2-40B4-BE49-F238E27FC236}">
                  <a16:creationId xmlns:a16="http://schemas.microsoft.com/office/drawing/2014/main" id="{BE4DC624-CBC1-ACD7-1DE7-B373D247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9312" y="2097886"/>
              <a:ext cx="1393374" cy="139337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32F91-7C87-BA4B-FFA5-9130DAB72E76}"/>
              </a:ext>
            </a:extLst>
          </p:cNvPr>
          <p:cNvSpPr txBox="1"/>
          <p:nvPr/>
        </p:nvSpPr>
        <p:spPr>
          <a:xfrm>
            <a:off x="911622" y="4447291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0FFA5-43F4-061F-4AD9-519135BF9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978" y="1929529"/>
            <a:ext cx="7772400" cy="299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99A47A-FCDA-0A29-CCA3-EAA27492DD07}"/>
              </a:ext>
            </a:extLst>
          </p:cNvPr>
          <p:cNvSpPr txBox="1"/>
          <p:nvPr/>
        </p:nvSpPr>
        <p:spPr>
          <a:xfrm>
            <a:off x="3507978" y="5032066"/>
            <a:ext cx="7192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Avenir Next LT Pro" panose="020B0504020202020204" pitchFamily="34" charset="77"/>
              </a:rPr>
              <a:t>Pre-“designed” Haptic Patterns</a:t>
            </a:r>
          </a:p>
          <a:p>
            <a:r>
              <a:rPr lang="en-KR" sz="20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Available at </a:t>
            </a:r>
            <a:r>
              <a:rPr lang="en-KR" sz="2000" dirty="0">
                <a:latin typeface="Cascadia Code Light" panose="020B0609020000020004" pitchFamily="34" charset="0"/>
                <a:ea typeface="Cascadia Code Light" panose="020B0609020000020004" pitchFamily="34" charset="0"/>
                <a:cs typeface="Cascadia Code Light" panose="020B0609020000020004" pitchFamily="34" charset="0"/>
              </a:rPr>
              <a:t>android.view.HapticFeedbackConstants</a:t>
            </a:r>
          </a:p>
        </p:txBody>
      </p:sp>
    </p:spTree>
    <p:extLst>
      <p:ext uri="{BB962C8B-B14F-4D97-AF65-F5344CB8AC3E}">
        <p14:creationId xmlns:p14="http://schemas.microsoft.com/office/powerpoint/2010/main" val="28257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6D0F-4896-FD57-0288-267EA0C4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B50-638B-2276-F847-51546D5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Basic</a:t>
            </a:r>
            <a:r>
              <a:rPr lang="ko-KR" altLang="en-US" b="1" dirty="0">
                <a:latin typeface="Avenir Next LT Pro" panose="020B0504020202020204" pitchFamily="34" charset="77"/>
              </a:rPr>
              <a:t> </a:t>
            </a:r>
            <a:r>
              <a:rPr lang="en-US" altLang="ko-KR" b="1" dirty="0">
                <a:latin typeface="Avenir Next LT Pro" panose="020B0504020202020204" pitchFamily="34" charset="77"/>
              </a:rPr>
              <a:t>UI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254BA-6F4B-CCB5-C71B-A1D73D78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77" y="1988820"/>
            <a:ext cx="1696916" cy="36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A6F238-0829-6232-D3B2-B0F0AEA9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087" y="1988820"/>
            <a:ext cx="1696916" cy="36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2D3C68-B237-9012-0E0D-BACC2BAA5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17" y="1988820"/>
            <a:ext cx="1696916" cy="36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DB46D-4068-6677-6813-F41D425AB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347" y="1988820"/>
            <a:ext cx="16969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7916CB-4FBF-6EFB-6462-0E3F49AB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51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2C46C-8C66-873C-77AB-74FF6F4E9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084534-1D2C-49B4-D6AD-48EFC4F0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9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7BFD3-3568-80AC-4CBD-E199CB705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FED819-AB7B-7710-5239-277F990B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72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3A71D-CF66-1C2D-3E14-A544D2821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0E667-70D0-608A-9DA2-AE44D3B3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775" y="2648758"/>
            <a:ext cx="3844117" cy="384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C8F08-926A-3795-EBBF-33FA2A1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Example – Back Stretch</a:t>
            </a:r>
            <a:endParaRPr lang="en-K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40A0C0-B680-4B67-4A55-2224BCC02DB9}"/>
              </a:ext>
            </a:extLst>
          </p:cNvPr>
          <p:cNvSpPr/>
          <p:nvPr/>
        </p:nvSpPr>
        <p:spPr>
          <a:xfrm>
            <a:off x="1422617" y="4340828"/>
            <a:ext cx="5508868" cy="132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KR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Dynamic Feedback on Interval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Stronger REJECT pattern as back goes deeper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C5989C-58FC-A6EA-6BB6-A27BBDDC3D05}"/>
              </a:ext>
            </a:extLst>
          </p:cNvPr>
          <p:cNvSpPr/>
          <p:nvPr/>
        </p:nvSpPr>
        <p:spPr>
          <a:xfrm>
            <a:off x="1426390" y="2032601"/>
            <a:ext cx="4839926" cy="132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KR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Feedback on Event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Between “SAFE” &amp; “MORE” zone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0755E0-5270-29F9-2A93-483DE3928F4E}"/>
              </a:ext>
            </a:extLst>
          </p:cNvPr>
          <p:cNvGrpSpPr/>
          <p:nvPr/>
        </p:nvGrpSpPr>
        <p:grpSpPr>
          <a:xfrm>
            <a:off x="6499671" y="700928"/>
            <a:ext cx="7994075" cy="7739775"/>
            <a:chOff x="6065719" y="753439"/>
            <a:chExt cx="7994075" cy="77397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675DBD-ED14-5B50-336F-0A880BA04475}"/>
                </a:ext>
              </a:extLst>
            </p:cNvPr>
            <p:cNvGrpSpPr/>
            <p:nvPr/>
          </p:nvGrpSpPr>
          <p:grpSpPr>
            <a:xfrm>
              <a:off x="6065719" y="753439"/>
              <a:ext cx="7994075" cy="7733063"/>
              <a:chOff x="6065719" y="753439"/>
              <a:chExt cx="7994075" cy="773306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4D0526-F5E3-116D-C064-89ADD064F64B}"/>
                  </a:ext>
                </a:extLst>
              </p:cNvPr>
              <p:cNvGrpSpPr/>
              <p:nvPr/>
            </p:nvGrpSpPr>
            <p:grpSpPr>
              <a:xfrm>
                <a:off x="6775856" y="1189951"/>
                <a:ext cx="7283938" cy="7296551"/>
                <a:chOff x="1276139" y="907325"/>
                <a:chExt cx="7283938" cy="7296551"/>
              </a:xfrm>
            </p:grpSpPr>
            <p:sp>
              <p:nvSpPr>
                <p:cNvPr id="10" name="Pie 9">
                  <a:extLst>
                    <a:ext uri="{FF2B5EF4-FFF2-40B4-BE49-F238E27FC236}">
                      <a16:creationId xmlns:a16="http://schemas.microsoft.com/office/drawing/2014/main" id="{8CD044DA-1967-2108-5847-C53D57977703}"/>
                    </a:ext>
                  </a:extLst>
                </p:cNvPr>
                <p:cNvSpPr/>
                <p:nvPr/>
              </p:nvSpPr>
              <p:spPr>
                <a:xfrm>
                  <a:off x="1276140" y="907325"/>
                  <a:ext cx="7283937" cy="7296551"/>
                </a:xfrm>
                <a:prstGeom prst="pie">
                  <a:avLst>
                    <a:gd name="adj1" fmla="val 10814005"/>
                    <a:gd name="adj2" fmla="val 15280862"/>
                  </a:avLst>
                </a:prstGeom>
                <a:gradFill flip="none" rotWithShape="1">
                  <a:gsLst>
                    <a:gs pos="100000">
                      <a:srgbClr val="FF0000">
                        <a:alpha val="60000"/>
                      </a:srgbClr>
                    </a:gs>
                    <a:gs pos="78000">
                      <a:srgbClr val="FF0000">
                        <a:alpha val="30000"/>
                      </a:srgbClr>
                    </a:gs>
                    <a:gs pos="29000">
                      <a:srgbClr val="00B050">
                        <a:alpha val="30000"/>
                      </a:srgbClr>
                    </a:gs>
                  </a:gsLst>
                  <a:lin ang="6300000" scaled="0"/>
                  <a:tileRect/>
                </a:gradFill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Pie 11">
                  <a:extLst>
                    <a:ext uri="{FF2B5EF4-FFF2-40B4-BE49-F238E27FC236}">
                      <a16:creationId xmlns:a16="http://schemas.microsoft.com/office/drawing/2014/main" id="{AF2E028F-17BD-FE20-35AA-812F6980256D}"/>
                    </a:ext>
                  </a:extLst>
                </p:cNvPr>
                <p:cNvSpPr/>
                <p:nvPr/>
              </p:nvSpPr>
              <p:spPr>
                <a:xfrm>
                  <a:off x="1276139" y="907325"/>
                  <a:ext cx="7283937" cy="7296551"/>
                </a:xfrm>
                <a:prstGeom prst="pie">
                  <a:avLst>
                    <a:gd name="adj1" fmla="val 15279377"/>
                    <a:gd name="adj2" fmla="val 16594520"/>
                  </a:avLst>
                </a:prstGeom>
                <a:solidFill>
                  <a:srgbClr val="0070C0">
                    <a:alpha val="2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01F5F60-172E-DA38-D0BE-248FCC46FD7B}"/>
                  </a:ext>
                </a:extLst>
              </p:cNvPr>
              <p:cNvGrpSpPr/>
              <p:nvPr/>
            </p:nvGrpSpPr>
            <p:grpSpPr>
              <a:xfrm>
                <a:off x="6065719" y="753439"/>
                <a:ext cx="5125690" cy="4068287"/>
                <a:chOff x="6065719" y="753439"/>
                <a:chExt cx="5125690" cy="406828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0F8A17-B8E2-371D-AB5A-7F71FC4FDA97}"/>
                    </a:ext>
                  </a:extLst>
                </p:cNvPr>
                <p:cNvSpPr txBox="1"/>
                <p:nvPr/>
              </p:nvSpPr>
              <p:spPr>
                <a:xfrm rot="5891921">
                  <a:off x="9812345" y="2329513"/>
                  <a:ext cx="2388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b="1" dirty="0">
                      <a:solidFill>
                        <a:schemeClr val="accent1"/>
                      </a:solidFill>
                      <a:latin typeface="Noto Sans CJK KR" panose="020B0500000000000000" pitchFamily="34" charset="-128"/>
                      <a:ea typeface="Noto Sans CJK KR" panose="020B0500000000000000" pitchFamily="34" charset="-128"/>
                    </a:rPr>
                    <a:t>Start/Stop Exercise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E5CEF1A-162C-3447-4309-30EF502E873D}"/>
                    </a:ext>
                  </a:extLst>
                </p:cNvPr>
                <p:cNvSpPr txBox="1"/>
                <p:nvPr/>
              </p:nvSpPr>
              <p:spPr>
                <a:xfrm rot="5704942">
                  <a:off x="9957062" y="1654789"/>
                  <a:ext cx="11821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b="1" dirty="0">
                      <a:solidFill>
                        <a:srgbClr val="0070C0"/>
                      </a:solidFill>
                      <a:latin typeface="Noto Sans KR" panose="020B0200000000000000" pitchFamily="34" charset="-128"/>
                      <a:ea typeface="Noto Sans KR" panose="020B0200000000000000" pitchFamily="34" charset="-128"/>
                    </a:rPr>
                    <a:t>“MORE”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AE2877B-A9E1-6C1B-F6DF-657D7F6B7942}"/>
                    </a:ext>
                  </a:extLst>
                </p:cNvPr>
                <p:cNvSpPr txBox="1"/>
                <p:nvPr/>
              </p:nvSpPr>
              <p:spPr>
                <a:xfrm>
                  <a:off x="6775855" y="4452394"/>
                  <a:ext cx="1588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b="1" dirty="0">
                      <a:solidFill>
                        <a:schemeClr val="bg1"/>
                      </a:solidFill>
                      <a:latin typeface="Noto Sans KR" panose="020B0200000000000000" pitchFamily="34" charset="-128"/>
                      <a:ea typeface="Noto Sans KR" panose="020B0200000000000000" pitchFamily="34" charset="-128"/>
                    </a:rPr>
                    <a:t>“DANGER”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EB308E-1349-EE3B-9917-E08490C734FB}"/>
                    </a:ext>
                  </a:extLst>
                </p:cNvPr>
                <p:cNvSpPr txBox="1"/>
                <p:nvPr/>
              </p:nvSpPr>
              <p:spPr>
                <a:xfrm rot="4142890">
                  <a:off x="8753475" y="1761499"/>
                  <a:ext cx="1186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b="1" dirty="0">
                      <a:solidFill>
                        <a:srgbClr val="00B050"/>
                      </a:solidFill>
                      <a:latin typeface="Noto Sans KR" panose="020B0200000000000000" pitchFamily="34" charset="-128"/>
                      <a:ea typeface="Noto Sans KR" panose="020B0200000000000000" pitchFamily="34" charset="-128"/>
                    </a:rPr>
                    <a:t>“SAFE” 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83EB9C9-92EF-CD9E-7527-8BAC93AAB095}"/>
                    </a:ext>
                  </a:extLst>
                </p:cNvPr>
                <p:cNvSpPr txBox="1"/>
                <p:nvPr/>
              </p:nvSpPr>
              <p:spPr>
                <a:xfrm rot="20766225">
                  <a:off x="8780022" y="753439"/>
                  <a:ext cx="1082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00B05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rPr>
                    <a:t>TOGGLE_ON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70C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rPr>
                    <a:t>TOGGLE_OFF</a:t>
                  </a:r>
                  <a:endParaRPr lang="en-KR" sz="1200" b="1" dirty="0">
                    <a:solidFill>
                      <a:srgbClr val="0070C0"/>
                    </a:solidFill>
                    <a:latin typeface="Cascadia Code" panose="020B0609020000020004" pitchFamily="34" charset="0"/>
                    <a:ea typeface="Cascadia Code" panose="020B0609020000020004" pitchFamily="34" charset="0"/>
                    <a:cs typeface="Cascadia Code" panose="020B0609020000020004" pitchFamily="34" charset="0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B532EB-2AFF-7BB2-9703-A8FB9726DE48}"/>
                    </a:ext>
                  </a:extLst>
                </p:cNvPr>
                <p:cNvSpPr txBox="1"/>
                <p:nvPr/>
              </p:nvSpPr>
              <p:spPr>
                <a:xfrm rot="2869796">
                  <a:off x="7496374" y="1607161"/>
                  <a:ext cx="7425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B050"/>
                      </a:solidFill>
                      <a:latin typeface="Cascadia Code ExtraLight" panose="020B0609020000020004" pitchFamily="34" charset="0"/>
                      <a:ea typeface="Cascadia Code ExtraLight" panose="020B0609020000020004" pitchFamily="34" charset="0"/>
                      <a:cs typeface="Cascadia Code ExtraLight" panose="020B0609020000020004" pitchFamily="34" charset="0"/>
                    </a:rPr>
                    <a:t>REJECT</a:t>
                  </a:r>
                  <a:endParaRPr lang="en-KR" sz="1200" dirty="0">
                    <a:solidFill>
                      <a:srgbClr val="0070C0"/>
                    </a:solidFill>
                    <a:latin typeface="Cascadia Code ExtraLight" panose="020B0609020000020004" pitchFamily="34" charset="0"/>
                    <a:ea typeface="Cascadia Code ExtraLight" panose="020B0609020000020004" pitchFamily="34" charset="0"/>
                    <a:cs typeface="Cascadia Code ExtraLight" panose="020B0609020000020004" pitchFamily="34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69B53F-C021-02BD-C928-EA2F82463D52}"/>
                    </a:ext>
                  </a:extLst>
                </p:cNvPr>
                <p:cNvSpPr txBox="1"/>
                <p:nvPr/>
              </p:nvSpPr>
              <p:spPr>
                <a:xfrm>
                  <a:off x="6065719" y="4255648"/>
                  <a:ext cx="7425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000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rPr>
                    <a:t>REJECT</a:t>
                  </a:r>
                  <a:endParaRPr lang="en-KR" sz="1200" b="1" dirty="0">
                    <a:solidFill>
                      <a:srgbClr val="FF0000"/>
                    </a:solidFill>
                    <a:latin typeface="Cascadia Code" panose="020B0609020000020004" pitchFamily="34" charset="0"/>
                    <a:ea typeface="Cascadia Code" panose="020B0609020000020004" pitchFamily="34" charset="0"/>
                    <a:cs typeface="Cascadia Code" panose="020B0609020000020004" pitchFamily="34" charset="0"/>
                  </a:endParaRPr>
                </a:p>
              </p:txBody>
            </p:sp>
          </p:grpSp>
        </p:grp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94FA14CB-A1DA-1484-48DD-FFBC25AB29F2}"/>
                </a:ext>
              </a:extLst>
            </p:cNvPr>
            <p:cNvSpPr/>
            <p:nvPr/>
          </p:nvSpPr>
          <p:spPr>
            <a:xfrm>
              <a:off x="6775856" y="1189951"/>
              <a:ext cx="7283937" cy="7296551"/>
            </a:xfrm>
            <a:prstGeom prst="arc">
              <a:avLst>
                <a:gd name="adj1" fmla="val 16202758"/>
                <a:gd name="adj2" fmla="val 17056826"/>
              </a:avLst>
            </a:prstGeom>
            <a:ln w="57150"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83D2726-6A75-D660-8280-302DE7D40CEC}"/>
                </a:ext>
              </a:extLst>
            </p:cNvPr>
            <p:cNvSpPr/>
            <p:nvPr/>
          </p:nvSpPr>
          <p:spPr>
            <a:xfrm>
              <a:off x="6775856" y="1193307"/>
              <a:ext cx="7283937" cy="7296551"/>
            </a:xfrm>
            <a:prstGeom prst="arc">
              <a:avLst>
                <a:gd name="adj1" fmla="val 10842219"/>
                <a:gd name="adj2" fmla="val 13891450"/>
              </a:avLst>
            </a:prstGeom>
            <a:ln w="57150">
              <a:gradFill>
                <a:gsLst>
                  <a:gs pos="12000">
                    <a:srgbClr val="00B050"/>
                  </a:gs>
                  <a:gs pos="99000">
                    <a:srgbClr val="FF0000"/>
                  </a:gs>
                  <a:gs pos="36000">
                    <a:schemeClr val="accent2"/>
                  </a:gs>
                </a:gsLst>
                <a:lin ang="5400000" scaled="0"/>
              </a:gradFill>
              <a:headEnd type="arrow" w="med" len="med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53F29CF8-92A8-07A2-DDCA-E5FBA0A74453}"/>
                </a:ext>
              </a:extLst>
            </p:cNvPr>
            <p:cNvSpPr/>
            <p:nvPr/>
          </p:nvSpPr>
          <p:spPr>
            <a:xfrm>
              <a:off x="6775856" y="1196663"/>
              <a:ext cx="7283937" cy="7296551"/>
            </a:xfrm>
            <a:prstGeom prst="arc">
              <a:avLst>
                <a:gd name="adj1" fmla="val 14870469"/>
                <a:gd name="adj2" fmla="val 15678834"/>
              </a:avLst>
            </a:prstGeom>
            <a:ln w="57150">
              <a:gradFill>
                <a:gsLst>
                  <a:gs pos="21000">
                    <a:srgbClr val="00B050"/>
                  </a:gs>
                  <a:gs pos="64000">
                    <a:srgbClr val="0070C0"/>
                  </a:gs>
                </a:gsLst>
                <a:lin ang="0" scaled="0"/>
              </a:gra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675FE8-CF2D-22C7-F32C-0C5DB3B67DEE}"/>
              </a:ext>
            </a:extLst>
          </p:cNvPr>
          <p:cNvGrpSpPr/>
          <p:nvPr/>
        </p:nvGrpSpPr>
        <p:grpSpPr>
          <a:xfrm rot="1042073">
            <a:off x="9998837" y="4628263"/>
            <a:ext cx="1088750" cy="495208"/>
            <a:chOff x="9348461" y="5185827"/>
            <a:chExt cx="1088750" cy="495208"/>
          </a:xfrm>
        </p:grpSpPr>
        <p:pic>
          <p:nvPicPr>
            <p:cNvPr id="33" name="Graphic 32" descr="Wireless with solid fill">
              <a:extLst>
                <a:ext uri="{FF2B5EF4-FFF2-40B4-BE49-F238E27FC236}">
                  <a16:creationId xmlns:a16="http://schemas.microsoft.com/office/drawing/2014/main" id="{2C760C84-EC6A-2A23-F19A-C7CAEAC9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855592">
              <a:off x="9942003" y="5185827"/>
              <a:ext cx="495208" cy="495208"/>
            </a:xfrm>
            <a:prstGeom prst="rect">
              <a:avLst/>
            </a:prstGeom>
          </p:spPr>
        </p:pic>
        <p:sp>
          <p:nvSpPr>
            <p:cNvPr id="17" name="Graphic 15" descr="Smart Phone with solid fill">
              <a:extLst>
                <a:ext uri="{FF2B5EF4-FFF2-40B4-BE49-F238E27FC236}">
                  <a16:creationId xmlns:a16="http://schemas.microsoft.com/office/drawing/2014/main" id="{533A62AE-F455-6ABE-6DF4-D263E27B1E1B}"/>
                </a:ext>
              </a:extLst>
            </p:cNvPr>
            <p:cNvSpPr/>
            <p:nvPr/>
          </p:nvSpPr>
          <p:spPr>
            <a:xfrm rot="5400000">
              <a:off x="9484790" y="5112243"/>
              <a:ext cx="327189" cy="599847"/>
            </a:xfrm>
            <a:custGeom>
              <a:avLst/>
              <a:gdLst>
                <a:gd name="connsiteX0" fmla="*/ 286291 w 327189"/>
                <a:gd name="connsiteY0" fmla="*/ 518050 h 599847"/>
                <a:gd name="connsiteX1" fmla="*/ 40899 w 327189"/>
                <a:gd name="connsiteY1" fmla="*/ 518050 h 599847"/>
                <a:gd name="connsiteX2" fmla="*/ 40899 w 327189"/>
                <a:gd name="connsiteY2" fmla="*/ 81797 h 599847"/>
                <a:gd name="connsiteX3" fmla="*/ 286291 w 327189"/>
                <a:gd name="connsiteY3" fmla="*/ 81797 h 599847"/>
                <a:gd name="connsiteX4" fmla="*/ 286291 w 327189"/>
                <a:gd name="connsiteY4" fmla="*/ 518050 h 599847"/>
                <a:gd name="connsiteX5" fmla="*/ 136329 w 327189"/>
                <a:gd name="connsiteY5" fmla="*/ 27266 h 599847"/>
                <a:gd name="connsiteX6" fmla="*/ 190861 w 327189"/>
                <a:gd name="connsiteY6" fmla="*/ 27266 h 599847"/>
                <a:gd name="connsiteX7" fmla="*/ 204493 w 327189"/>
                <a:gd name="connsiteY7" fmla="*/ 40899 h 599847"/>
                <a:gd name="connsiteX8" fmla="*/ 190861 w 327189"/>
                <a:gd name="connsiteY8" fmla="*/ 54532 h 599847"/>
                <a:gd name="connsiteX9" fmla="*/ 136329 w 327189"/>
                <a:gd name="connsiteY9" fmla="*/ 54532 h 599847"/>
                <a:gd name="connsiteX10" fmla="*/ 122696 w 327189"/>
                <a:gd name="connsiteY10" fmla="*/ 40899 h 599847"/>
                <a:gd name="connsiteX11" fmla="*/ 136329 w 327189"/>
                <a:gd name="connsiteY11" fmla="*/ 27266 h 599847"/>
                <a:gd name="connsiteX12" fmla="*/ 313557 w 327189"/>
                <a:gd name="connsiteY12" fmla="*/ 0 h 599847"/>
                <a:gd name="connsiteX13" fmla="*/ 13633 w 327189"/>
                <a:gd name="connsiteY13" fmla="*/ 0 h 599847"/>
                <a:gd name="connsiteX14" fmla="*/ 0 w 327189"/>
                <a:gd name="connsiteY14" fmla="*/ 13633 h 599847"/>
                <a:gd name="connsiteX15" fmla="*/ 0 w 327189"/>
                <a:gd name="connsiteY15" fmla="*/ 586215 h 599847"/>
                <a:gd name="connsiteX16" fmla="*/ 13633 w 327189"/>
                <a:gd name="connsiteY16" fmla="*/ 599847 h 599847"/>
                <a:gd name="connsiteX17" fmla="*/ 313557 w 327189"/>
                <a:gd name="connsiteY17" fmla="*/ 599847 h 599847"/>
                <a:gd name="connsiteX18" fmla="*/ 327190 w 327189"/>
                <a:gd name="connsiteY18" fmla="*/ 586215 h 599847"/>
                <a:gd name="connsiteX19" fmla="*/ 327190 w 327189"/>
                <a:gd name="connsiteY19" fmla="*/ 13633 h 599847"/>
                <a:gd name="connsiteX20" fmla="*/ 313557 w 327189"/>
                <a:gd name="connsiteY20" fmla="*/ 0 h 59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7189" h="599847">
                  <a:moveTo>
                    <a:pt x="286291" y="518050"/>
                  </a:moveTo>
                  <a:lnTo>
                    <a:pt x="40899" y="518050"/>
                  </a:lnTo>
                  <a:lnTo>
                    <a:pt x="40899" y="81797"/>
                  </a:lnTo>
                  <a:lnTo>
                    <a:pt x="286291" y="81797"/>
                  </a:lnTo>
                  <a:lnTo>
                    <a:pt x="286291" y="518050"/>
                  </a:lnTo>
                  <a:close/>
                  <a:moveTo>
                    <a:pt x="136329" y="27266"/>
                  </a:moveTo>
                  <a:lnTo>
                    <a:pt x="190861" y="27266"/>
                  </a:lnTo>
                  <a:cubicBezTo>
                    <a:pt x="198359" y="27266"/>
                    <a:pt x="204493" y="33401"/>
                    <a:pt x="204493" y="40899"/>
                  </a:cubicBezTo>
                  <a:cubicBezTo>
                    <a:pt x="204493" y="48397"/>
                    <a:pt x="198359" y="54532"/>
                    <a:pt x="190861" y="54532"/>
                  </a:cubicBezTo>
                  <a:lnTo>
                    <a:pt x="136329" y="54532"/>
                  </a:lnTo>
                  <a:cubicBezTo>
                    <a:pt x="128831" y="54532"/>
                    <a:pt x="122696" y="48397"/>
                    <a:pt x="122696" y="40899"/>
                  </a:cubicBezTo>
                  <a:cubicBezTo>
                    <a:pt x="122696" y="33401"/>
                    <a:pt x="128831" y="27266"/>
                    <a:pt x="136329" y="27266"/>
                  </a:cubicBezTo>
                  <a:close/>
                  <a:moveTo>
                    <a:pt x="313557" y="0"/>
                  </a:moveTo>
                  <a:lnTo>
                    <a:pt x="13633" y="0"/>
                  </a:lnTo>
                  <a:cubicBezTo>
                    <a:pt x="6135" y="0"/>
                    <a:pt x="0" y="6135"/>
                    <a:pt x="0" y="13633"/>
                  </a:cubicBezTo>
                  <a:lnTo>
                    <a:pt x="0" y="586215"/>
                  </a:lnTo>
                  <a:cubicBezTo>
                    <a:pt x="0" y="593713"/>
                    <a:pt x="6135" y="599847"/>
                    <a:pt x="13633" y="599847"/>
                  </a:cubicBezTo>
                  <a:lnTo>
                    <a:pt x="313557" y="599847"/>
                  </a:lnTo>
                  <a:cubicBezTo>
                    <a:pt x="321055" y="599847"/>
                    <a:pt x="327190" y="593713"/>
                    <a:pt x="327190" y="586215"/>
                  </a:cubicBezTo>
                  <a:lnTo>
                    <a:pt x="327190" y="13633"/>
                  </a:lnTo>
                  <a:cubicBezTo>
                    <a:pt x="327190" y="6135"/>
                    <a:pt x="321055" y="0"/>
                    <a:pt x="313557" y="0"/>
                  </a:cubicBezTo>
                  <a:close/>
                </a:path>
              </a:pathLst>
            </a:custGeom>
            <a:solidFill>
              <a:schemeClr val="accent2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5084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33974-3058-FD8E-ABE0-7B10E183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A30D0E-D0AD-48C1-C7EB-552439655DC3}"/>
              </a:ext>
            </a:extLst>
          </p:cNvPr>
          <p:cNvSpPr txBox="1"/>
          <p:nvPr/>
        </p:nvSpPr>
        <p:spPr>
          <a:xfrm>
            <a:off x="2670048" y="3044279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4400" b="1" dirty="0">
                <a:latin typeface="Avenir Next LT Pro" panose="020B0504020202020204" pitchFamily="34" charset="77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58717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131</Words>
  <Application>Microsoft Office PowerPoint</Application>
  <PresentationFormat>와이드스크린</PresentationFormat>
  <Paragraphs>33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Cascadia Code</vt:lpstr>
      <vt:lpstr>Cascadia Code ExtraLight</vt:lpstr>
      <vt:lpstr>Cascadia Code Light</vt:lpstr>
      <vt:lpstr>Noto Sans CJK KR</vt:lpstr>
      <vt:lpstr>Noto Sans KR</vt:lpstr>
      <vt:lpstr>Aptos</vt:lpstr>
      <vt:lpstr>Aptos Display</vt:lpstr>
      <vt:lpstr>Arial</vt:lpstr>
      <vt:lpstr>Avenir Next LT Pro</vt:lpstr>
      <vt:lpstr>Office Theme</vt:lpstr>
      <vt:lpstr>Haptic Fitness CSED404 Mid-term Presentation</vt:lpstr>
      <vt:lpstr>Haptic feedback to user’s action</vt:lpstr>
      <vt:lpstr>Haptic feedback to user’s action</vt:lpstr>
      <vt:lpstr>Basic UI</vt:lpstr>
      <vt:lpstr>Code Implementation</vt:lpstr>
      <vt:lpstr>Code Implementation</vt:lpstr>
      <vt:lpstr>Code Implementation</vt:lpstr>
      <vt:lpstr>Example – Back Stretch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김태연(컴퓨터공학과)</dc:creator>
  <cp:lastModifiedBy>황찬기(무은재학부)</cp:lastModifiedBy>
  <cp:revision>11</cp:revision>
  <dcterms:created xsi:type="dcterms:W3CDTF">2024-10-17T05:19:06Z</dcterms:created>
  <dcterms:modified xsi:type="dcterms:W3CDTF">2024-11-20T07:40:57Z</dcterms:modified>
</cp:coreProperties>
</file>