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70" r:id="rId4"/>
    <p:sldId id="262" r:id="rId5"/>
    <p:sldId id="265" r:id="rId6"/>
    <p:sldId id="263" r:id="rId7"/>
    <p:sldId id="258" r:id="rId8"/>
    <p:sldId id="267" r:id="rId9"/>
    <p:sldId id="259" r:id="rId10"/>
    <p:sldId id="269" r:id="rId11"/>
    <p:sldId id="260" r:id="rId12"/>
    <p:sldId id="266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0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5507E-86AB-D846-ABB3-66AB73B58456}" type="datetimeFigureOut">
              <a:rPr lang="en-US" smtClean="0"/>
              <a:t>7/11/16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9361E-2800-2842-B75F-D9DC89AAD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9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88425-A49A-419F-8011-6F39CA7B51F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121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FA4B-9B33-4F8D-BFC2-DD08E52B2913}" type="datetimeFigureOut">
              <a:rPr lang="en-GB" smtClean="0"/>
              <a:t>7/11/16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F24F-2D10-49EB-9C97-1677E362E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74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FA4B-9B33-4F8D-BFC2-DD08E52B2913}" type="datetimeFigureOut">
              <a:rPr lang="en-GB" smtClean="0"/>
              <a:t>7/11/16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F24F-2D10-49EB-9C97-1677E362E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14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FA4B-9B33-4F8D-BFC2-DD08E52B2913}" type="datetimeFigureOut">
              <a:rPr lang="en-GB" smtClean="0"/>
              <a:t>7/11/16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F24F-2D10-49EB-9C97-1677E362E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44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FA4B-9B33-4F8D-BFC2-DD08E52B2913}" type="datetimeFigureOut">
              <a:rPr lang="en-GB" smtClean="0"/>
              <a:t>7/11/16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F24F-2D10-49EB-9C97-1677E362E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69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FA4B-9B33-4F8D-BFC2-DD08E52B2913}" type="datetimeFigureOut">
              <a:rPr lang="en-GB" smtClean="0"/>
              <a:t>7/11/16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F24F-2D10-49EB-9C97-1677E362E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9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FA4B-9B33-4F8D-BFC2-DD08E52B2913}" type="datetimeFigureOut">
              <a:rPr lang="en-GB" smtClean="0"/>
              <a:t>7/11/16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F24F-2D10-49EB-9C97-1677E362E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46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FA4B-9B33-4F8D-BFC2-DD08E52B2913}" type="datetimeFigureOut">
              <a:rPr lang="en-GB" smtClean="0"/>
              <a:t>7/11/16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F24F-2D10-49EB-9C97-1677E362E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1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FA4B-9B33-4F8D-BFC2-DD08E52B2913}" type="datetimeFigureOut">
              <a:rPr lang="en-GB" smtClean="0"/>
              <a:t>7/11/16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F24F-2D10-49EB-9C97-1677E362E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42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FA4B-9B33-4F8D-BFC2-DD08E52B2913}" type="datetimeFigureOut">
              <a:rPr lang="en-GB" smtClean="0"/>
              <a:t>7/11/16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F24F-2D10-49EB-9C97-1677E362E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44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FA4B-9B33-4F8D-BFC2-DD08E52B2913}" type="datetimeFigureOut">
              <a:rPr lang="en-GB" smtClean="0"/>
              <a:t>7/11/16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F24F-2D10-49EB-9C97-1677E362E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86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FA4B-9B33-4F8D-BFC2-DD08E52B2913}" type="datetimeFigureOut">
              <a:rPr lang="en-GB" smtClean="0"/>
              <a:t>7/11/16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F24F-2D10-49EB-9C97-1677E362E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69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5FA4B-9B33-4F8D-BFC2-DD08E52B2913}" type="datetimeFigureOut">
              <a:rPr lang="en-GB" smtClean="0"/>
              <a:t>7/11/16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EF24F-2D10-49EB-9C97-1677E362E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0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eg"/><Relationship Id="rId3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>
                <a:latin typeface="Gill Sans"/>
                <a:cs typeface="Gill Sans"/>
              </a:rPr>
              <a:t>Extracting and visualising geographies in textual documents</a:t>
            </a:r>
            <a:endParaRPr lang="en-GB" sz="3600" dirty="0">
              <a:latin typeface="Gill Sans"/>
              <a:cs typeface="Gill Sa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latin typeface="Gill Sans"/>
                <a:cs typeface="Gill Sans"/>
              </a:rPr>
              <a:t>Christopher Donaldson</a:t>
            </a:r>
          </a:p>
          <a:p>
            <a:r>
              <a:rPr lang="en-GB" sz="2400" dirty="0" smtClean="0">
                <a:latin typeface="Gill Sans"/>
                <a:cs typeface="Gill Sans"/>
              </a:rPr>
              <a:t>University of Birmingham</a:t>
            </a:r>
          </a:p>
          <a:p>
            <a:r>
              <a:rPr lang="en-GB" sz="2000" dirty="0" err="1" smtClean="0">
                <a:latin typeface="Gill Sans"/>
                <a:cs typeface="Gill Sans"/>
              </a:rPr>
              <a:t>c.donaldson@bham.ac.uk</a:t>
            </a:r>
            <a:endParaRPr lang="en-GB" sz="2000" dirty="0">
              <a:latin typeface="Gill Sans"/>
              <a:cs typeface="Gill San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344" y="5805264"/>
            <a:ext cx="1459308" cy="10527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5795881"/>
            <a:ext cx="1800200" cy="10621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5949280"/>
            <a:ext cx="2232248" cy="6990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5949280"/>
            <a:ext cx="2916684" cy="78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9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941168"/>
            <a:ext cx="3286001" cy="1162050"/>
          </a:xfrm>
        </p:spPr>
        <p:txBody>
          <a:bodyPr>
            <a:normAutofit/>
          </a:bodyPr>
          <a:lstStyle/>
          <a:p>
            <a:pPr algn="ctr"/>
            <a:r>
              <a:rPr lang="en-US" sz="1600" b="0" dirty="0" smtClean="0">
                <a:latin typeface="Gill Sans"/>
                <a:cs typeface="Gill Sans"/>
              </a:rPr>
              <a:t>William Heaton Cooper</a:t>
            </a:r>
            <a:br>
              <a:rPr lang="en-US" sz="1600" b="0" dirty="0" smtClean="0">
                <a:latin typeface="Gill Sans"/>
                <a:cs typeface="Gill Sans"/>
              </a:rPr>
            </a:br>
            <a:r>
              <a:rPr lang="en-US" sz="1600" b="0" i="1" dirty="0" smtClean="0">
                <a:latin typeface="Gill Sans"/>
                <a:cs typeface="Gill Sans"/>
              </a:rPr>
              <a:t>Scafell Pike from Upper Eskdale </a:t>
            </a:r>
            <a:r>
              <a:rPr lang="en-US" sz="1600" b="0" dirty="0" smtClean="0">
                <a:latin typeface="Gill Sans"/>
                <a:cs typeface="Gill Sans"/>
              </a:rPr>
              <a:t>(1936)</a:t>
            </a:r>
            <a:br>
              <a:rPr lang="en-US" sz="1600" b="0" dirty="0" smtClean="0">
                <a:latin typeface="Gill Sans"/>
                <a:cs typeface="Gill Sans"/>
              </a:rPr>
            </a:br>
            <a:r>
              <a:rPr lang="en-US" sz="1600" b="0" i="1" dirty="0">
                <a:latin typeface="Gill Sans"/>
                <a:cs typeface="Gill Sans"/>
              </a:rPr>
              <a:t>&lt;http://</a:t>
            </a:r>
            <a:r>
              <a:rPr lang="en-US" sz="1600" b="0" i="1" dirty="0" err="1">
                <a:latin typeface="Gill Sans"/>
                <a:cs typeface="Gill Sans"/>
              </a:rPr>
              <a:t>www.heatoncooper.co.uk</a:t>
            </a:r>
            <a:r>
              <a:rPr lang="en-US" sz="1600" b="0" i="1" dirty="0">
                <a:latin typeface="Gill Sans"/>
                <a:cs typeface="Gill Sans"/>
              </a:rPr>
              <a:t>/&gt;</a:t>
            </a:r>
          </a:p>
        </p:txBody>
      </p:sp>
      <p:pic>
        <p:nvPicPr>
          <p:cNvPr id="5" name="Content Placeholder 4" descr="Scafell_Heaton_Cooper.jp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4288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i="1" dirty="0" smtClean="0">
                <a:latin typeface="Gill Sans"/>
                <a:cs typeface="Gill Sans"/>
              </a:rPr>
              <a:t>majestic </a:t>
            </a:r>
            <a:r>
              <a:rPr lang="en-GB" sz="2400" dirty="0" smtClean="0">
                <a:latin typeface="Gill Sans"/>
                <a:cs typeface="Gill Sans"/>
              </a:rPr>
              <a:t>PNC </a:t>
            </a:r>
            <a:r>
              <a:rPr lang="en-GB" sz="2400" dirty="0">
                <a:latin typeface="Gill Sans"/>
                <a:cs typeface="Gill Sans"/>
              </a:rPr>
              <a:t>clusters </a:t>
            </a:r>
            <a:r>
              <a:rPr lang="en-GB" sz="2400" dirty="0" smtClean="0">
                <a:latin typeface="Gill Sans"/>
                <a:cs typeface="Gill Sans"/>
              </a:rPr>
              <a:t> </a:t>
            </a:r>
            <a:endParaRPr lang="en-GB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b="0" dirty="0">
                <a:latin typeface="Gill Sans"/>
                <a:cs typeface="Gill Sans"/>
              </a:rPr>
              <a:t>Density-smoothing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5952" y="2420888"/>
            <a:ext cx="5244503" cy="374441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GB" b="0" dirty="0" smtClean="0">
                <a:latin typeface="Gill Sans"/>
                <a:cs typeface="Gill Sans"/>
              </a:rPr>
              <a:t>Kulldorff </a:t>
            </a:r>
            <a:r>
              <a:rPr lang="en-GB" b="0" dirty="0">
                <a:latin typeface="Gill Sans"/>
                <a:cs typeface="Gill Sans"/>
              </a:rPr>
              <a:t>Spatial </a:t>
            </a:r>
            <a:r>
              <a:rPr lang="en-GB" b="0" dirty="0" smtClean="0">
                <a:latin typeface="Gill Sans"/>
                <a:cs typeface="Gill Sans"/>
              </a:rPr>
              <a:t>Scan</a:t>
            </a:r>
            <a:endParaRPr lang="en-GB" b="0" dirty="0">
              <a:latin typeface="Gill Sans"/>
              <a:cs typeface="Gill Sans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2420888"/>
            <a:ext cx="4269207" cy="3744416"/>
          </a:xfrm>
        </p:spPr>
      </p:pic>
      <p:sp>
        <p:nvSpPr>
          <p:cNvPr id="9" name="TextBox 8"/>
          <p:cNvSpPr txBox="1"/>
          <p:nvPr/>
        </p:nvSpPr>
        <p:spPr>
          <a:xfrm>
            <a:off x="2771800" y="314096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Gill Sans"/>
                <a:cs typeface="Gill Sans"/>
              </a:rPr>
              <a:t> Skiddaw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608" y="422108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Gill Sans"/>
                <a:cs typeface="Gill Sans"/>
              </a:rPr>
              <a:t> River Duddon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51720" y="4437112"/>
            <a:ext cx="36004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2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5696" y="5949280"/>
            <a:ext cx="5486400" cy="804862"/>
          </a:xfrm>
        </p:spPr>
        <p:txBody>
          <a:bodyPr>
            <a:normAutofit fontScale="92500"/>
          </a:bodyPr>
          <a:lstStyle/>
          <a:p>
            <a:pPr algn="ctr"/>
            <a:r>
              <a:rPr lang="en-GB" dirty="0">
                <a:latin typeface="Gill Sans"/>
                <a:cs typeface="Gill Sans"/>
              </a:rPr>
              <a:t>J. M. W. Turner’s </a:t>
            </a:r>
            <a:r>
              <a:rPr lang="en-GB" i="1" dirty="0">
                <a:latin typeface="Gill Sans"/>
                <a:cs typeface="Gill Sans"/>
              </a:rPr>
              <a:t>Skiddaw, Seen from Derwentwater </a:t>
            </a:r>
            <a:r>
              <a:rPr lang="en-GB" dirty="0">
                <a:latin typeface="Gill Sans"/>
                <a:cs typeface="Gill Sans"/>
              </a:rPr>
              <a:t>(1832)</a:t>
            </a:r>
            <a:r>
              <a:rPr lang="en-GB" dirty="0" smtClean="0">
                <a:latin typeface="Gill Sans"/>
                <a:cs typeface="Gill Sans"/>
              </a:rPr>
              <a:t>.</a:t>
            </a:r>
          </a:p>
          <a:p>
            <a:pPr algn="ctr"/>
            <a:r>
              <a:rPr lang="en-GB" dirty="0" smtClean="0">
                <a:latin typeface="Gill Sans"/>
                <a:cs typeface="Gill Sans"/>
              </a:rPr>
              <a:t>Engraving </a:t>
            </a:r>
            <a:r>
              <a:rPr lang="en-GB" dirty="0">
                <a:latin typeface="Gill Sans"/>
                <a:cs typeface="Gill Sans"/>
              </a:rPr>
              <a:t>by W. Miller (1834</a:t>
            </a:r>
            <a:r>
              <a:rPr lang="en-GB" dirty="0" smtClean="0">
                <a:latin typeface="Gill Sans"/>
                <a:cs typeface="Gill Sans"/>
              </a:rPr>
              <a:t>)</a:t>
            </a:r>
            <a:br>
              <a:rPr lang="en-GB" dirty="0" smtClean="0">
                <a:latin typeface="Gill Sans"/>
                <a:cs typeface="Gill Sans"/>
              </a:rPr>
            </a:br>
            <a:r>
              <a:rPr lang="en-GB" sz="1300" dirty="0" smtClean="0">
                <a:latin typeface="Gill Sans"/>
                <a:cs typeface="Gill Sans"/>
              </a:rPr>
              <a:t>Used with permission of the Cadbury Research Library, University of Birmingham, UK </a:t>
            </a:r>
            <a:endParaRPr lang="en-US" sz="1300" dirty="0">
              <a:latin typeface="Gill Sans"/>
              <a:cs typeface="Gill Sans"/>
            </a:endParaRPr>
          </a:p>
        </p:txBody>
      </p:sp>
      <p:pic>
        <p:nvPicPr>
          <p:cNvPr id="5" name="Picture Placeholder 4" descr="‘Edinburgh, 1834’ from Illustrations to the Poetical Works of Sir Walter Scott .jpg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4132"/>
          <a:stretch/>
        </p:blipFill>
        <p:spPr>
          <a:xfrm>
            <a:off x="18891" y="26712"/>
            <a:ext cx="9125109" cy="587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6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99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7-10 at 9.47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592" y="1772816"/>
            <a:ext cx="4603860" cy="3528392"/>
          </a:xfrm>
          <a:prstGeom prst="rect">
            <a:avLst/>
          </a:prstGeom>
        </p:spPr>
      </p:pic>
      <p:pic>
        <p:nvPicPr>
          <p:cNvPr id="6" name="Picture 5" descr="STC_mezzo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104" y="1772816"/>
            <a:ext cx="2592288" cy="3528393"/>
          </a:xfrm>
          <a:prstGeom prst="rect">
            <a:avLst/>
          </a:prstGeom>
        </p:spPr>
      </p:pic>
      <p:pic>
        <p:nvPicPr>
          <p:cNvPr id="7" name="Picture 6" descr="STC_mezzo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508104" y="1772816"/>
            <a:ext cx="2592288" cy="35283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508104" y="5301208"/>
            <a:ext cx="25922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Gill Sans"/>
                <a:cs typeface="Gill Sans"/>
              </a:rPr>
              <a:t>Samuel </a:t>
            </a:r>
            <a:r>
              <a:rPr lang="en-US" sz="1100" dirty="0">
                <a:latin typeface="Gill Sans"/>
                <a:cs typeface="Gill Sans"/>
              </a:rPr>
              <a:t>Taylor Coleridge</a:t>
            </a:r>
          </a:p>
          <a:p>
            <a:pPr algn="ctr"/>
            <a:r>
              <a:rPr lang="en-US" sz="1100" dirty="0">
                <a:latin typeface="Gill Sans"/>
                <a:cs typeface="Gill Sans"/>
              </a:rPr>
              <a:t>by William Say, </a:t>
            </a:r>
            <a:r>
              <a:rPr lang="en-US" sz="1100" dirty="0" smtClean="0">
                <a:latin typeface="Gill Sans"/>
                <a:cs typeface="Gill Sans"/>
              </a:rPr>
              <a:t>after </a:t>
            </a:r>
            <a:r>
              <a:rPr lang="en-US" sz="1100" dirty="0">
                <a:latin typeface="Gill Sans"/>
                <a:cs typeface="Gill Sans"/>
              </a:rPr>
              <a:t>James </a:t>
            </a:r>
            <a:r>
              <a:rPr lang="en-US" sz="1100" dirty="0" err="1">
                <a:latin typeface="Gill Sans"/>
                <a:cs typeface="Gill Sans"/>
              </a:rPr>
              <a:t>Northcote</a:t>
            </a:r>
            <a:endParaRPr lang="en-US" sz="1100" dirty="0">
              <a:latin typeface="Gill Sans"/>
              <a:cs typeface="Gill Sans"/>
            </a:endParaRPr>
          </a:p>
          <a:p>
            <a:pPr algn="ctr"/>
            <a:r>
              <a:rPr lang="en-US" sz="1100" dirty="0" smtClean="0">
                <a:latin typeface="Gill Sans"/>
                <a:cs typeface="Gill Sans"/>
              </a:rPr>
              <a:t>mezzotint (1840)</a:t>
            </a:r>
            <a:endParaRPr lang="en-US" sz="1100" dirty="0">
              <a:latin typeface="Gill Sans"/>
              <a:cs typeface="Gill Sans"/>
            </a:endParaRPr>
          </a:p>
          <a:p>
            <a:pPr algn="ctr"/>
            <a:r>
              <a:rPr lang="en-US" sz="1100" dirty="0" smtClean="0">
                <a:latin typeface="Gill Sans"/>
                <a:cs typeface="Gill Sans"/>
              </a:rPr>
              <a:t>National Portrait Gallery: NPG </a:t>
            </a:r>
            <a:r>
              <a:rPr lang="en-US" sz="1100" dirty="0">
                <a:latin typeface="Gill Sans"/>
                <a:cs typeface="Gill Sans"/>
              </a:rPr>
              <a:t>D32122</a:t>
            </a:r>
          </a:p>
        </p:txBody>
      </p:sp>
      <p:sp>
        <p:nvSpPr>
          <p:cNvPr id="9" name="Rectangle 8"/>
          <p:cNvSpPr/>
          <p:nvPr/>
        </p:nvSpPr>
        <p:spPr>
          <a:xfrm>
            <a:off x="899592" y="5301208"/>
            <a:ext cx="46085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latin typeface="Gill Sans"/>
                <a:cs typeface="Gill Sans"/>
              </a:rPr>
              <a:t>Falls of Clyde, Cora Linn</a:t>
            </a:r>
          </a:p>
          <a:p>
            <a:pPr algn="ctr"/>
            <a:r>
              <a:rPr lang="en-GB" sz="1100" dirty="0" smtClean="0">
                <a:latin typeface="Gill Sans"/>
                <a:cs typeface="Gill Sans"/>
              </a:rPr>
              <a:t>by Jacob More</a:t>
            </a:r>
          </a:p>
          <a:p>
            <a:pPr algn="ctr"/>
            <a:r>
              <a:rPr lang="en-GB" sz="1100" dirty="0" smtClean="0">
                <a:latin typeface="Gill Sans"/>
                <a:cs typeface="Gill Sans"/>
              </a:rPr>
              <a:t>Oil on canvas (1771)</a:t>
            </a:r>
          </a:p>
          <a:p>
            <a:pPr algn="ctr"/>
            <a:r>
              <a:rPr lang="en-GB" sz="1100" dirty="0" smtClean="0">
                <a:latin typeface="Gill Sans"/>
                <a:cs typeface="Gill Sans"/>
              </a:rPr>
              <a:t>National Galleries of Scotland: NG 1897</a:t>
            </a:r>
            <a:endParaRPr lang="en-GB" sz="11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4288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donaldsc\Desktop\GF_Robson_Grasmere_183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"/>
            <a:ext cx="9144000" cy="630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835696" y="6250102"/>
            <a:ext cx="554461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latin typeface="Gill Sans"/>
                <a:cs typeface="Gill Sans"/>
              </a:rPr>
              <a:t>George Fennel Robson, </a:t>
            </a:r>
            <a:r>
              <a:rPr lang="en-GB" sz="1600" i="1" dirty="0" smtClean="0">
                <a:latin typeface="Gill Sans"/>
                <a:cs typeface="Gill Sans"/>
              </a:rPr>
              <a:t>Grasmere</a:t>
            </a:r>
            <a:r>
              <a:rPr lang="en-GB" sz="1600" dirty="0" smtClean="0">
                <a:latin typeface="Gill Sans"/>
                <a:cs typeface="Gill Sans"/>
              </a:rPr>
              <a:t> (1830)</a:t>
            </a:r>
            <a:br>
              <a:rPr lang="en-GB" sz="1600" dirty="0" smtClean="0">
                <a:latin typeface="Gill Sans"/>
                <a:cs typeface="Gill Sans"/>
              </a:rPr>
            </a:br>
            <a:r>
              <a:rPr lang="en-GB" sz="1600" dirty="0">
                <a:latin typeface="Gill Sans"/>
                <a:cs typeface="Gill Sans"/>
              </a:rPr>
              <a:t>Wordsworth Trust: GRMDC.B179 </a:t>
            </a:r>
            <a:endParaRPr lang="en-US" sz="7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43223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83568" y="5445224"/>
            <a:ext cx="77768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460432" y="5467514"/>
            <a:ext cx="0" cy="339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100392" y="5877272"/>
            <a:ext cx="677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Gill Sans"/>
                <a:cs typeface="Gill Sans"/>
              </a:rPr>
              <a:t>1901</a:t>
            </a:r>
            <a:endParaRPr lang="en-GB" sz="1600" dirty="0">
              <a:latin typeface="Gill Sans"/>
              <a:cs typeface="Gill San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0" y="1124744"/>
            <a:ext cx="9143998" cy="584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 smtClean="0">
                <a:effectLst/>
                <a:latin typeface="Gill Sans"/>
                <a:cs typeface="Gill Sans"/>
              </a:rPr>
              <a:t>Corpus of Lake District Literature</a:t>
            </a:r>
            <a:endParaRPr lang="en-GB" sz="3200" dirty="0">
              <a:effectLst/>
              <a:latin typeface="Gill Sans"/>
              <a:cs typeface="Gill San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16593" y="5877272"/>
            <a:ext cx="677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Gill Sans"/>
                <a:cs typeface="Gill Sans"/>
              </a:rPr>
              <a:t>1688</a:t>
            </a:r>
            <a:endParaRPr lang="en-GB" sz="1600" dirty="0">
              <a:latin typeface="Gill Sans"/>
              <a:cs typeface="Gill San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865136" y="5877272"/>
            <a:ext cx="677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Gill Sans"/>
                <a:cs typeface="Gill Sans"/>
              </a:rPr>
              <a:t>1789</a:t>
            </a:r>
            <a:endParaRPr lang="en-GB" sz="1600" dirty="0">
              <a:latin typeface="Gill Sans"/>
              <a:cs typeface="Gill San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458619" y="5877272"/>
            <a:ext cx="677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Gill Sans"/>
                <a:cs typeface="Gill Sans"/>
              </a:rPr>
              <a:t>1837</a:t>
            </a:r>
            <a:endParaRPr lang="en-GB" sz="1600" dirty="0">
              <a:latin typeface="Gill Sans"/>
              <a:cs typeface="Gill Sans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5796136" y="5445224"/>
            <a:ext cx="0" cy="308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83568" y="5445224"/>
            <a:ext cx="0" cy="373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251520" y="2348880"/>
            <a:ext cx="864096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400" dirty="0" smtClean="0">
                <a:latin typeface="Gill Sans"/>
                <a:cs typeface="Gill Sans"/>
              </a:rPr>
              <a:t>80 texts, comprising more than 1,500,000 words</a:t>
            </a:r>
          </a:p>
          <a:p>
            <a:pPr marL="342900" indent="-342900">
              <a:buFont typeface="Arial" pitchFamily="34" charset="0"/>
              <a:buChar char="•"/>
            </a:pPr>
            <a:endParaRPr lang="en-GB" sz="1400" dirty="0">
              <a:latin typeface="Gill Sans"/>
              <a:cs typeface="Gill Sans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 smtClean="0">
                <a:latin typeface="Gill Sans"/>
                <a:cs typeface="Gill Sans"/>
              </a:rPr>
              <a:t>Mixture of canonical and non-canonical literature about the Lake District, mainly from c18 and c19 (78 out of 80 works)</a:t>
            </a:r>
          </a:p>
          <a:p>
            <a:pPr marL="342900" indent="-342900">
              <a:buFont typeface="Arial" pitchFamily="34" charset="0"/>
              <a:buChar char="•"/>
            </a:pPr>
            <a:endParaRPr lang="en-GB" sz="1400" dirty="0" smtClean="0">
              <a:latin typeface="Gill Sans"/>
              <a:cs typeface="Gill Sans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 smtClean="0">
                <a:latin typeface="Gill Sans"/>
                <a:cs typeface="Gill Sans"/>
              </a:rPr>
              <a:t>Mixture of genres, including guidebooks, travelogues, novels, poems, journals, and private letters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928261" y="5877863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Gill Sans"/>
                <a:cs typeface="Gill Sans"/>
                <a:sym typeface="Wingdings" pitchFamily="2" charset="2"/>
              </a:rPr>
              <a:t>34</a:t>
            </a:r>
            <a:r>
              <a:rPr lang="en-GB" sz="1200" dirty="0" smtClean="0">
                <a:latin typeface="Gill Sans"/>
                <a:cs typeface="Gill Sans"/>
              </a:rPr>
              <a:t> Texts</a:t>
            </a:r>
            <a:r>
              <a:rPr lang="en-GB" sz="1200" dirty="0" smtClean="0">
                <a:latin typeface="Gill Sans"/>
                <a:cs typeface="Gill Sans"/>
                <a:sym typeface="Wingdings" pitchFamily="2" charset="2"/>
              </a:rPr>
              <a:t></a:t>
            </a:r>
          </a:p>
          <a:p>
            <a:pPr algn="ctr"/>
            <a:r>
              <a:rPr lang="is-IS" sz="1200" dirty="0" smtClean="0">
                <a:latin typeface="Gill Sans"/>
                <a:cs typeface="Gill Sans"/>
              </a:rPr>
              <a:t>650K words</a:t>
            </a:r>
            <a:endParaRPr lang="en-GB" sz="1200" dirty="0">
              <a:latin typeface="Gill Sans"/>
              <a:cs typeface="Gill Sans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403648" y="5877863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Gill Sans"/>
                <a:cs typeface="Gill Sans"/>
                <a:sym typeface="Wingdings" pitchFamily="2" charset="2"/>
              </a:rPr>
              <a:t></a:t>
            </a:r>
            <a:r>
              <a:rPr lang="en-GB" sz="1200" dirty="0">
                <a:latin typeface="Gill Sans"/>
                <a:cs typeface="Gill Sans"/>
                <a:sym typeface="Wingdings" pitchFamily="2" charset="2"/>
              </a:rPr>
              <a:t>2</a:t>
            </a:r>
            <a:r>
              <a:rPr lang="en-GB" sz="1200" dirty="0" smtClean="0">
                <a:latin typeface="Gill Sans"/>
                <a:cs typeface="Gill Sans"/>
                <a:sym typeface="Wingdings" pitchFamily="2" charset="2"/>
              </a:rPr>
              <a:t>2</a:t>
            </a:r>
            <a:r>
              <a:rPr lang="en-GB" sz="1200" dirty="0" smtClean="0">
                <a:latin typeface="Gill Sans"/>
                <a:cs typeface="Gill Sans"/>
              </a:rPr>
              <a:t> Texts</a:t>
            </a:r>
            <a:r>
              <a:rPr lang="en-GB" sz="1200" dirty="0" smtClean="0">
                <a:latin typeface="Gill Sans"/>
                <a:cs typeface="Gill Sans"/>
                <a:sym typeface="Wingdings" pitchFamily="2" charset="2"/>
              </a:rPr>
              <a:t></a:t>
            </a:r>
            <a:br>
              <a:rPr lang="en-GB" sz="1200" dirty="0" smtClean="0">
                <a:latin typeface="Gill Sans"/>
                <a:cs typeface="Gill Sans"/>
                <a:sym typeface="Wingdings" pitchFamily="2" charset="2"/>
              </a:rPr>
            </a:br>
            <a:r>
              <a:rPr lang="en-GB" sz="1200" dirty="0" smtClean="0">
                <a:latin typeface="Gill Sans"/>
                <a:cs typeface="Gill Sans"/>
                <a:sym typeface="Wingdings" pitchFamily="2" charset="2"/>
              </a:rPr>
              <a:t>250K words</a:t>
            </a:r>
            <a:endParaRPr lang="en-GB" sz="1200" dirty="0">
              <a:latin typeface="Gill Sans"/>
              <a:cs typeface="Gill San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578844" y="5877863"/>
            <a:ext cx="1086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Gill Sans"/>
                <a:cs typeface="Gill Sans"/>
                <a:sym typeface="Wingdings" pitchFamily="2" charset="2"/>
              </a:rPr>
              <a:t>22</a:t>
            </a:r>
            <a:r>
              <a:rPr lang="en-GB" sz="1200" dirty="0" smtClean="0">
                <a:latin typeface="Gill Sans"/>
                <a:cs typeface="Gill Sans"/>
              </a:rPr>
              <a:t> Texts</a:t>
            </a:r>
            <a:r>
              <a:rPr lang="en-GB" sz="1200" dirty="0" smtClean="0">
                <a:latin typeface="Gill Sans"/>
                <a:cs typeface="Gill Sans"/>
                <a:sym typeface="Wingdings" pitchFamily="2" charset="2"/>
              </a:rPr>
              <a:t></a:t>
            </a:r>
          </a:p>
          <a:p>
            <a:pPr algn="ctr"/>
            <a:r>
              <a:rPr lang="en-GB" sz="1200" dirty="0" smtClean="0">
                <a:latin typeface="Gill Sans"/>
                <a:cs typeface="Gill Sans"/>
                <a:sym typeface="Wingdings" pitchFamily="2" charset="2"/>
              </a:rPr>
              <a:t>613K words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3203848" y="5445224"/>
            <a:ext cx="0" cy="308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37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332656"/>
            <a:ext cx="8928992" cy="6586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sz="2800" dirty="0" smtClean="0">
                <a:latin typeface="Gill Sans"/>
                <a:cs typeface="Gill Sans"/>
              </a:rPr>
              <a:t>Sample sentence collocation: </a:t>
            </a:r>
            <a:r>
              <a:rPr lang="en-GB" sz="2800" i="1" dirty="0" smtClean="0">
                <a:latin typeface="Gill Sans"/>
                <a:cs typeface="Gill Sans"/>
              </a:rPr>
              <a:t>beautiful</a:t>
            </a:r>
          </a:p>
          <a:p>
            <a:pPr marL="0" lvl="1"/>
            <a:endParaRPr lang="en-GB" sz="2000" dirty="0" smtClean="0">
              <a:latin typeface="Gill Sans"/>
              <a:cs typeface="Gill Sans"/>
            </a:endParaRPr>
          </a:p>
          <a:p>
            <a:pPr marL="0" lvl="1" algn="just"/>
            <a:r>
              <a:rPr lang="en-GB" sz="2400" dirty="0" smtClean="0">
                <a:latin typeface="Gill Sans"/>
                <a:cs typeface="Gill Sans"/>
              </a:rPr>
              <a:t>‘Again </a:t>
            </a:r>
            <a:r>
              <a:rPr lang="en-GB" sz="2400" dirty="0">
                <a:latin typeface="Gill Sans"/>
                <a:cs typeface="Gill Sans"/>
              </a:rPr>
              <a:t>entering the boat, we passed up </a:t>
            </a:r>
            <a:r>
              <a:rPr lang="en-GB" sz="2400" dirty="0">
                <a:solidFill>
                  <a:srgbClr val="FF6600"/>
                </a:solidFill>
                <a:latin typeface="Gill Sans"/>
                <a:cs typeface="Gill Sans"/>
              </a:rPr>
              <a:t>the channel between </a:t>
            </a:r>
            <a:r>
              <a:rPr lang="en-GB" sz="2400" u="sng" dirty="0" smtClean="0">
                <a:solidFill>
                  <a:srgbClr val="FF6600"/>
                </a:solidFill>
                <a:latin typeface="Gill Sans"/>
                <a:cs typeface="Gill Sans"/>
              </a:rPr>
              <a:t>Lord’s Island</a:t>
            </a:r>
            <a:r>
              <a:rPr lang="en-GB" sz="2400" dirty="0" smtClean="0">
                <a:solidFill>
                  <a:srgbClr val="FF6600"/>
                </a:solidFill>
                <a:latin typeface="Gill Sans"/>
                <a:cs typeface="Gill Sans"/>
              </a:rPr>
              <a:t> </a:t>
            </a:r>
            <a:r>
              <a:rPr lang="en-GB" sz="2400" dirty="0" smtClean="0">
                <a:solidFill>
                  <a:srgbClr val="308DFF"/>
                </a:solidFill>
                <a:latin typeface="Gill Sans"/>
                <a:cs typeface="Gill Sans"/>
              </a:rPr>
              <a:t>the </a:t>
            </a:r>
            <a:r>
              <a:rPr lang="en-GB" sz="2400" dirty="0">
                <a:solidFill>
                  <a:srgbClr val="308DFF"/>
                </a:solidFill>
                <a:latin typeface="Gill Sans"/>
                <a:cs typeface="Gill Sans"/>
              </a:rPr>
              <a:t>shore, from </a:t>
            </a:r>
            <a:r>
              <a:rPr lang="en-GB" sz="2400" dirty="0" smtClean="0">
                <a:solidFill>
                  <a:srgbClr val="308DFF"/>
                </a:solidFill>
                <a:latin typeface="Gill Sans"/>
                <a:cs typeface="Gill Sans"/>
              </a:rPr>
              <a:t>whence </a:t>
            </a:r>
            <a:r>
              <a:rPr lang="en-GB" sz="2400" u="sng" dirty="0" smtClean="0">
                <a:solidFill>
                  <a:schemeClr val="bg2">
                    <a:lumMod val="50000"/>
                  </a:schemeClr>
                </a:solidFill>
                <a:latin typeface="Gill Sans"/>
                <a:cs typeface="Gill Sans"/>
              </a:rPr>
              <a:t>beautiful</a:t>
            </a:r>
            <a:r>
              <a:rPr lang="en-GB" sz="2400" dirty="0" smtClean="0">
                <a:solidFill>
                  <a:schemeClr val="bg2">
                    <a:lumMod val="50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GB" sz="2400" dirty="0">
                <a:solidFill>
                  <a:srgbClr val="308DFF"/>
                </a:solidFill>
                <a:latin typeface="Gill Sans"/>
                <a:cs typeface="Gill Sans"/>
              </a:rPr>
              <a:t>prospects are </a:t>
            </a:r>
            <a:r>
              <a:rPr lang="en-GB" sz="2400" dirty="0" smtClean="0">
                <a:solidFill>
                  <a:srgbClr val="308DFF"/>
                </a:solidFill>
                <a:latin typeface="Gill Sans"/>
                <a:cs typeface="Gill Sans"/>
              </a:rPr>
              <a:t>obtained of the</a:t>
            </a:r>
            <a:r>
              <a:rPr lang="en-GB" sz="2400" dirty="0" smtClean="0">
                <a:solidFill>
                  <a:srgbClr val="AFF0FF"/>
                </a:solidFill>
                <a:latin typeface="Gill Sans"/>
                <a:cs typeface="Gill Sans"/>
              </a:rPr>
              <a:t> </a:t>
            </a:r>
            <a:r>
              <a:rPr lang="en-GB" sz="2400" dirty="0" smtClean="0">
                <a:solidFill>
                  <a:srgbClr val="FF6600"/>
                </a:solidFill>
                <a:latin typeface="Gill Sans"/>
                <a:cs typeface="Gill Sans"/>
              </a:rPr>
              <a:t>majestic </a:t>
            </a:r>
            <a:r>
              <a:rPr lang="en-GB" sz="2400" dirty="0">
                <a:solidFill>
                  <a:srgbClr val="FF6600"/>
                </a:solidFill>
                <a:latin typeface="Gill Sans"/>
                <a:cs typeface="Gill Sans"/>
              </a:rPr>
              <a:t>form </a:t>
            </a:r>
            <a:r>
              <a:rPr lang="en-GB" sz="2400" dirty="0" smtClean="0">
                <a:solidFill>
                  <a:srgbClr val="FF6600"/>
                </a:solidFill>
                <a:latin typeface="Gill Sans"/>
                <a:cs typeface="Gill Sans"/>
              </a:rPr>
              <a:t>of </a:t>
            </a:r>
            <a:r>
              <a:rPr lang="en-GB" sz="2400" u="sng" dirty="0" smtClean="0">
                <a:solidFill>
                  <a:srgbClr val="FF6600"/>
                </a:solidFill>
                <a:latin typeface="Gill Sans"/>
                <a:cs typeface="Gill Sans"/>
              </a:rPr>
              <a:t>Skiddaw,</a:t>
            </a:r>
            <a:r>
              <a:rPr lang="en-GB" sz="2400" dirty="0" smtClean="0">
                <a:latin typeface="Gill Sans"/>
                <a:cs typeface="Gill Sans"/>
              </a:rPr>
              <a:t> with the woods of </a:t>
            </a:r>
            <a:r>
              <a:rPr lang="en-GB" sz="2400" u="sng" dirty="0" err="1" smtClean="0">
                <a:latin typeface="Gill Sans"/>
                <a:cs typeface="Gill Sans"/>
              </a:rPr>
              <a:t>Castlehead</a:t>
            </a:r>
            <a:r>
              <a:rPr lang="en-GB" sz="2400" u="sng" dirty="0">
                <a:latin typeface="Gill Sans"/>
                <a:cs typeface="Gill Sans"/>
              </a:rPr>
              <a:t> </a:t>
            </a:r>
            <a:r>
              <a:rPr lang="en-GB" sz="2400" dirty="0" smtClean="0">
                <a:latin typeface="Gill Sans"/>
                <a:cs typeface="Gill Sans"/>
              </a:rPr>
              <a:t>and </a:t>
            </a:r>
            <a:r>
              <a:rPr lang="en-GB" sz="2400" u="sng" dirty="0" err="1" smtClean="0">
                <a:latin typeface="Gill Sans"/>
                <a:cs typeface="Gill Sans"/>
              </a:rPr>
              <a:t>Cockshot</a:t>
            </a:r>
            <a:r>
              <a:rPr lang="en-GB" sz="2400" u="sng" dirty="0" smtClean="0">
                <a:latin typeface="Gill Sans"/>
                <a:cs typeface="Gill Sans"/>
              </a:rPr>
              <a:t> Park</a:t>
            </a:r>
            <a:r>
              <a:rPr lang="en-GB" sz="2400" dirty="0" smtClean="0">
                <a:latin typeface="Gill Sans"/>
                <a:cs typeface="Gill Sans"/>
              </a:rPr>
              <a:t> in </a:t>
            </a:r>
            <a:r>
              <a:rPr lang="en-GB" sz="2400" dirty="0">
                <a:latin typeface="Gill Sans"/>
                <a:cs typeface="Gill Sans"/>
              </a:rPr>
              <a:t>the </a:t>
            </a:r>
            <a:r>
              <a:rPr lang="en-GB" sz="2400" dirty="0" smtClean="0">
                <a:latin typeface="Gill Sans"/>
                <a:cs typeface="Gill Sans"/>
              </a:rPr>
              <a:t>foreground.’</a:t>
            </a:r>
            <a:r>
              <a:rPr lang="en-GB" sz="2400" dirty="0">
                <a:latin typeface="Gill Sans"/>
                <a:cs typeface="Gill Sans"/>
              </a:rPr>
              <a:t> </a:t>
            </a:r>
            <a:r>
              <a:rPr lang="en-GB" sz="2400" dirty="0" smtClean="0">
                <a:latin typeface="Gill Sans"/>
                <a:cs typeface="Gill Sans"/>
              </a:rPr>
              <a:t>(</a:t>
            </a:r>
            <a:r>
              <a:rPr lang="en-GB" sz="2400" dirty="0">
                <a:latin typeface="Gill Sans"/>
                <a:cs typeface="Gill Sans"/>
              </a:rPr>
              <a:t>Edward Baines, </a:t>
            </a:r>
            <a:r>
              <a:rPr lang="en-GB" sz="2400" i="1" dirty="0">
                <a:latin typeface="Gill Sans"/>
                <a:cs typeface="Gill Sans"/>
              </a:rPr>
              <a:t>A Companion to the Lakes </a:t>
            </a:r>
            <a:r>
              <a:rPr lang="en-GB" sz="2400" dirty="0" smtClean="0">
                <a:latin typeface="Gill Sans"/>
                <a:cs typeface="Gill Sans"/>
              </a:rPr>
              <a:t>[1829] 121.)</a:t>
            </a:r>
          </a:p>
          <a:p>
            <a:pPr marL="0" lvl="1"/>
            <a:endParaRPr lang="en-GB" sz="800" dirty="0" smtClean="0">
              <a:latin typeface="Gill Sans"/>
              <a:cs typeface="Gill Sans"/>
            </a:endParaRPr>
          </a:p>
          <a:p>
            <a:endParaRPr lang="en-GB" sz="2000" dirty="0" smtClean="0">
              <a:solidFill>
                <a:srgbClr val="FF0000"/>
              </a:solidFill>
              <a:latin typeface="Gill Sans"/>
              <a:cs typeface="Gill Sans"/>
            </a:endParaRPr>
          </a:p>
          <a:p>
            <a:r>
              <a:rPr lang="en-GB" sz="2000" dirty="0" smtClean="0">
                <a:solidFill>
                  <a:srgbClr val="308DFF"/>
                </a:solidFill>
                <a:latin typeface="Gill Sans"/>
                <a:cs typeface="Gill Sans"/>
              </a:rPr>
              <a:t>±5 tokens: </a:t>
            </a:r>
            <a:r>
              <a:rPr lang="en-GB" sz="2000" dirty="0">
                <a:solidFill>
                  <a:srgbClr val="308DFF"/>
                </a:solidFill>
                <a:latin typeface="Gill Sans"/>
                <a:cs typeface="Gill Sans"/>
              </a:rPr>
              <a:t>No </a:t>
            </a:r>
            <a:r>
              <a:rPr lang="en-GB" sz="2000" dirty="0" smtClean="0">
                <a:solidFill>
                  <a:srgbClr val="308DFF"/>
                </a:solidFill>
                <a:latin typeface="Gill Sans"/>
                <a:cs typeface="Gill Sans"/>
              </a:rPr>
              <a:t>place-names identified</a:t>
            </a:r>
          </a:p>
          <a:p>
            <a:endParaRPr lang="en-GB" sz="1100" dirty="0">
              <a:solidFill>
                <a:srgbClr val="308DFF"/>
              </a:solidFill>
              <a:latin typeface="Gill Sans"/>
              <a:cs typeface="Gill Sans"/>
            </a:endParaRPr>
          </a:p>
          <a:p>
            <a:r>
              <a:rPr lang="en-GB" sz="2000" dirty="0">
                <a:solidFill>
                  <a:srgbClr val="FF6600"/>
                </a:solidFill>
                <a:latin typeface="Gill Sans"/>
                <a:cs typeface="Gill Sans"/>
              </a:rPr>
              <a:t>±</a:t>
            </a:r>
            <a:r>
              <a:rPr lang="en-GB" sz="2000" dirty="0" smtClean="0">
                <a:solidFill>
                  <a:srgbClr val="FF6600"/>
                </a:solidFill>
                <a:latin typeface="Gill Sans"/>
                <a:cs typeface="Gill Sans"/>
              </a:rPr>
              <a:t>10 tokens: 2 place-names identified – Lord’s Island &amp; Skiddaw</a:t>
            </a:r>
          </a:p>
          <a:p>
            <a:endParaRPr lang="en-GB" sz="1100" dirty="0">
              <a:solidFill>
                <a:srgbClr val="FF6600"/>
              </a:solidFill>
              <a:latin typeface="Gill Sans"/>
              <a:cs typeface="Gill Sans"/>
            </a:endParaRPr>
          </a:p>
          <a:p>
            <a:r>
              <a:rPr lang="en-GB" sz="2000" dirty="0" smtClean="0">
                <a:latin typeface="Gill Sans"/>
                <a:cs typeface="Gill Sans"/>
              </a:rPr>
              <a:t>Within sentence</a:t>
            </a:r>
            <a:r>
              <a:rPr lang="en-GB" sz="2000" dirty="0">
                <a:latin typeface="Gill Sans"/>
                <a:cs typeface="Gill Sans"/>
              </a:rPr>
              <a:t>: </a:t>
            </a:r>
            <a:r>
              <a:rPr lang="en-GB" sz="2000" dirty="0" smtClean="0">
                <a:latin typeface="Gill Sans"/>
                <a:cs typeface="Gill Sans"/>
              </a:rPr>
              <a:t>4 place-names identified – Lord’s Island, Skiddaw, </a:t>
            </a:r>
            <a:r>
              <a:rPr lang="en-GB" sz="2000" dirty="0" err="1" smtClean="0">
                <a:latin typeface="Gill Sans"/>
                <a:cs typeface="Gill Sans"/>
              </a:rPr>
              <a:t>Castlehead</a:t>
            </a:r>
            <a:r>
              <a:rPr lang="en-GB" sz="2000" dirty="0" smtClean="0">
                <a:latin typeface="Gill Sans"/>
                <a:cs typeface="Gill Sans"/>
              </a:rPr>
              <a:t> &amp; </a:t>
            </a:r>
            <a:r>
              <a:rPr lang="en-GB" sz="2000" dirty="0" err="1" smtClean="0">
                <a:latin typeface="Gill Sans"/>
                <a:cs typeface="Gill Sans"/>
              </a:rPr>
              <a:t>Cockshot</a:t>
            </a:r>
            <a:r>
              <a:rPr lang="en-GB" sz="2000" dirty="0" smtClean="0">
                <a:latin typeface="Gill Sans"/>
                <a:cs typeface="Gill Sans"/>
              </a:rPr>
              <a:t> Park.</a:t>
            </a:r>
            <a:endParaRPr lang="en-GB" sz="2400" dirty="0" smtClean="0">
              <a:latin typeface="Gill Sans"/>
              <a:cs typeface="Gill Sans"/>
            </a:endParaRPr>
          </a:p>
          <a:p>
            <a:endParaRPr lang="en-GB" sz="2400" dirty="0" smtClean="0">
              <a:latin typeface="Gill Sans"/>
              <a:cs typeface="Gill Sans"/>
            </a:endParaRPr>
          </a:p>
          <a:p>
            <a:pPr marL="0" lvl="1"/>
            <a:endParaRPr lang="en-GB" dirty="0">
              <a:latin typeface="Gill Sans"/>
              <a:cs typeface="Gill Sans"/>
            </a:endParaRPr>
          </a:p>
          <a:p>
            <a:pPr algn="ctr"/>
            <a:r>
              <a:rPr lang="en-GB" dirty="0"/>
              <a:t>Average sentence length</a:t>
            </a:r>
            <a:br>
              <a:rPr lang="en-GB" dirty="0"/>
            </a:br>
            <a:endParaRPr lang="en-GB" sz="600" dirty="0"/>
          </a:p>
          <a:p>
            <a:pPr algn="ctr"/>
            <a:r>
              <a:rPr lang="en-GB" dirty="0"/>
              <a:t>Lake District </a:t>
            </a:r>
            <a:r>
              <a:rPr lang="en-GB" dirty="0" smtClean="0"/>
              <a:t>corpus </a:t>
            </a:r>
            <a:r>
              <a:rPr lang="en-GB" dirty="0"/>
              <a:t>= 29.8 words</a:t>
            </a:r>
          </a:p>
          <a:p>
            <a:pPr algn="ctr"/>
            <a:r>
              <a:rPr lang="en-GB" dirty="0"/>
              <a:t>British National </a:t>
            </a:r>
            <a:r>
              <a:rPr lang="en-GB" dirty="0" smtClean="0"/>
              <a:t>Corpus (BNC) </a:t>
            </a:r>
            <a:r>
              <a:rPr lang="en-GB" dirty="0"/>
              <a:t>= 16 words</a:t>
            </a:r>
          </a:p>
          <a:p>
            <a:pPr marL="0" lvl="1"/>
            <a:endParaRPr lang="en-GB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32583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\\lancs\homes\34\donaldsc\My Desktop\2013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528" y="1458789"/>
            <a:ext cx="853440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27584" y="5445224"/>
            <a:ext cx="756084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GB" dirty="0">
              <a:latin typeface="Gill Sans"/>
              <a:cs typeface="Gill Sans"/>
            </a:endParaRPr>
          </a:p>
          <a:p>
            <a:pPr algn="ctr"/>
            <a:r>
              <a:rPr lang="en-GB" sz="1600" i="1" dirty="0" smtClean="0">
                <a:latin typeface="Gill Sans"/>
                <a:cs typeface="Gill Sans"/>
              </a:rPr>
              <a:t>from </a:t>
            </a:r>
            <a:r>
              <a:rPr lang="en-GB" sz="1600" dirty="0" smtClean="0">
                <a:latin typeface="Gill Sans"/>
                <a:cs typeface="Gill Sans"/>
              </a:rPr>
              <a:t>C. Grover, et al., ‘Use of the Edinburgh </a:t>
            </a:r>
            <a:r>
              <a:rPr lang="en-GB" sz="1600" dirty="0" err="1" smtClean="0">
                <a:latin typeface="Gill Sans"/>
                <a:cs typeface="Gill Sans"/>
              </a:rPr>
              <a:t>Geoparser</a:t>
            </a:r>
            <a:r>
              <a:rPr lang="en-GB" sz="1600" dirty="0" smtClean="0">
                <a:latin typeface="Gill Sans"/>
                <a:cs typeface="Gill Sans"/>
              </a:rPr>
              <a:t> for </a:t>
            </a:r>
            <a:r>
              <a:rPr lang="en-GB" sz="1600" dirty="0" err="1" smtClean="0">
                <a:latin typeface="Gill Sans"/>
                <a:cs typeface="Gill Sans"/>
              </a:rPr>
              <a:t>Georeferencing</a:t>
            </a:r>
            <a:r>
              <a:rPr lang="en-GB" sz="1600" dirty="0" smtClean="0">
                <a:latin typeface="Gill Sans"/>
                <a:cs typeface="Gill Sans"/>
              </a:rPr>
              <a:t> Digitized Historical Collections’, </a:t>
            </a:r>
            <a:r>
              <a:rPr lang="en-GB" sz="1600" i="1" dirty="0" smtClean="0">
                <a:latin typeface="Gill Sans"/>
                <a:cs typeface="Gill Sans"/>
              </a:rPr>
              <a:t>Phil. Trans. R. Soc. A</a:t>
            </a:r>
            <a:r>
              <a:rPr lang="en-GB" sz="1600" dirty="0" smtClean="0">
                <a:latin typeface="Gill Sans"/>
                <a:cs typeface="Gill Sans"/>
              </a:rPr>
              <a:t> </a:t>
            </a:r>
            <a:r>
              <a:rPr lang="en-GB" sz="1600" dirty="0">
                <a:latin typeface="Gill Sans"/>
                <a:cs typeface="Gill Sans"/>
              </a:rPr>
              <a:t>368 (</a:t>
            </a:r>
            <a:r>
              <a:rPr lang="en-GB" sz="1600" dirty="0" smtClean="0">
                <a:latin typeface="Gill Sans"/>
                <a:cs typeface="Gill Sans"/>
              </a:rPr>
              <a:t>2010) 3875–89.</a:t>
            </a:r>
          </a:p>
        </p:txBody>
      </p:sp>
      <p:sp>
        <p:nvSpPr>
          <p:cNvPr id="3" name="Rectangle 2"/>
          <p:cNvSpPr/>
          <p:nvPr/>
        </p:nvSpPr>
        <p:spPr>
          <a:xfrm>
            <a:off x="1652328" y="393692"/>
            <a:ext cx="587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latin typeface="Gill Sans"/>
                <a:cs typeface="Gill Sans"/>
              </a:rPr>
              <a:t>Diagram of the Edinburgh </a:t>
            </a:r>
            <a:r>
              <a:rPr lang="en-GB" sz="2000" dirty="0" err="1">
                <a:latin typeface="Gill Sans"/>
                <a:cs typeface="Gill Sans"/>
              </a:rPr>
              <a:t>Geoparser</a:t>
            </a:r>
            <a:r>
              <a:rPr lang="en-GB" sz="2000" dirty="0">
                <a:latin typeface="Gill Sans"/>
                <a:cs typeface="Gill Sans"/>
              </a:rPr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317069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908720"/>
            <a:ext cx="4040188" cy="639762"/>
          </a:xfrm>
        </p:spPr>
        <p:txBody>
          <a:bodyPr/>
          <a:lstStyle/>
          <a:p>
            <a:pPr algn="ctr"/>
            <a:r>
              <a:rPr lang="en-GB" b="0" dirty="0" smtClean="0">
                <a:latin typeface="Gill Sans"/>
                <a:cs typeface="Gill Sans"/>
              </a:rPr>
              <a:t>Density-smoothing</a:t>
            </a:r>
            <a:endParaRPr lang="en-GB" b="0" dirty="0">
              <a:latin typeface="Gill Sans"/>
              <a:cs typeface="Gill Sans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1520" y="1700808"/>
            <a:ext cx="5625209" cy="384618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08720"/>
            <a:ext cx="4041775" cy="639762"/>
          </a:xfrm>
        </p:spPr>
        <p:txBody>
          <a:bodyPr/>
          <a:lstStyle/>
          <a:p>
            <a:pPr algn="ctr"/>
            <a:r>
              <a:rPr lang="en-GB" b="0" dirty="0" smtClean="0">
                <a:latin typeface="Gill Sans"/>
                <a:cs typeface="Gill Sans"/>
              </a:rPr>
              <a:t>Kulldorff Spatial Scan</a:t>
            </a:r>
            <a:endParaRPr lang="en-GB" b="0" dirty="0">
              <a:latin typeface="Gill Sans"/>
              <a:cs typeface="Gill Sans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1700808"/>
            <a:ext cx="4134854" cy="3842773"/>
          </a:xfrm>
        </p:spPr>
      </p:pic>
      <p:sp>
        <p:nvSpPr>
          <p:cNvPr id="23" name="Rectangle 22"/>
          <p:cNvSpPr/>
          <p:nvPr/>
        </p:nvSpPr>
        <p:spPr>
          <a:xfrm>
            <a:off x="827584" y="5661248"/>
            <a:ext cx="756084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GB" dirty="0">
              <a:latin typeface="Gill Sans"/>
              <a:cs typeface="Gill Sans"/>
            </a:endParaRPr>
          </a:p>
          <a:p>
            <a:pPr algn="ctr"/>
            <a:r>
              <a:rPr lang="en-GB" sz="1600" i="1" dirty="0" smtClean="0">
                <a:latin typeface="Gill Sans"/>
                <a:cs typeface="Gill Sans"/>
              </a:rPr>
              <a:t>see </a:t>
            </a:r>
            <a:r>
              <a:rPr lang="en-GB" sz="1600" dirty="0">
                <a:latin typeface="Gill Sans"/>
                <a:cs typeface="Gill Sans"/>
              </a:rPr>
              <a:t>C. D. Lloyd, </a:t>
            </a:r>
            <a:r>
              <a:rPr lang="en-GB" sz="1600" i="1" dirty="0">
                <a:latin typeface="Gill Sans"/>
                <a:cs typeface="Gill Sans"/>
              </a:rPr>
              <a:t>Local Models for Spatial Analysi</a:t>
            </a:r>
            <a:r>
              <a:rPr lang="en-GB" sz="1600" dirty="0">
                <a:latin typeface="Gill Sans"/>
                <a:cs typeface="Gill Sans"/>
              </a:rPr>
              <a:t>s, 2 </a:t>
            </a:r>
            <a:r>
              <a:rPr lang="en-GB" sz="1600" dirty="0" smtClean="0">
                <a:latin typeface="Gill Sans"/>
                <a:cs typeface="Gill Sans"/>
              </a:rPr>
              <a:t>edn (2010) </a:t>
            </a:r>
            <a:r>
              <a:rPr lang="en-GB" sz="1600" i="1" dirty="0" smtClean="0">
                <a:latin typeface="Gill Sans"/>
                <a:cs typeface="Gill Sans"/>
              </a:rPr>
              <a:t>&amp; </a:t>
            </a:r>
            <a:r>
              <a:rPr lang="en-GB" sz="1600" dirty="0" smtClean="0">
                <a:latin typeface="Gill Sans"/>
                <a:cs typeface="Gill Sans"/>
              </a:rPr>
              <a:t>M</a:t>
            </a:r>
            <a:r>
              <a:rPr lang="en-GB" sz="1600" dirty="0">
                <a:latin typeface="Gill Sans"/>
                <a:cs typeface="Gill Sans"/>
              </a:rPr>
              <a:t>. Kulldorff, </a:t>
            </a:r>
            <a:r>
              <a:rPr lang="en-GB" sz="1600" dirty="0" smtClean="0">
                <a:latin typeface="Gill Sans"/>
                <a:cs typeface="Gill Sans"/>
              </a:rPr>
              <a:t>‘A </a:t>
            </a:r>
            <a:r>
              <a:rPr lang="en-GB" sz="1600" dirty="0">
                <a:latin typeface="Gill Sans"/>
                <a:cs typeface="Gill Sans"/>
              </a:rPr>
              <a:t>Spatial Scan </a:t>
            </a:r>
            <a:r>
              <a:rPr lang="en-GB" sz="1600" dirty="0" smtClean="0">
                <a:latin typeface="Gill Sans"/>
                <a:cs typeface="Gill Sans"/>
              </a:rPr>
              <a:t>Statistic’, </a:t>
            </a:r>
            <a:r>
              <a:rPr lang="en-GB" sz="1600" i="1" dirty="0">
                <a:latin typeface="Gill Sans"/>
                <a:cs typeface="Gill Sans"/>
              </a:rPr>
              <a:t>Communications in Statistics: Theory and Methods</a:t>
            </a:r>
            <a:r>
              <a:rPr lang="en-GB" sz="1600" dirty="0">
                <a:latin typeface="Gill Sans"/>
                <a:cs typeface="Gill Sans"/>
              </a:rPr>
              <a:t> 26 (1997) 1481–96.</a:t>
            </a:r>
            <a:endParaRPr lang="en-GB" sz="1600" dirty="0" smtClean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57951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i="1" dirty="0">
                <a:latin typeface="Gill Sans"/>
                <a:cs typeface="Gill Sans"/>
              </a:rPr>
              <a:t>b</a:t>
            </a:r>
            <a:r>
              <a:rPr lang="en-GB" sz="2400" i="1" dirty="0" smtClean="0">
                <a:latin typeface="Gill Sans"/>
                <a:cs typeface="Gill Sans"/>
              </a:rPr>
              <a:t>eautiful </a:t>
            </a:r>
            <a:r>
              <a:rPr lang="en-GB" sz="2400" dirty="0" smtClean="0">
                <a:latin typeface="Gill Sans"/>
                <a:cs typeface="Gill Sans"/>
              </a:rPr>
              <a:t>PNC clusters </a:t>
            </a:r>
            <a:br>
              <a:rPr lang="en-GB" sz="2400" dirty="0" smtClean="0">
                <a:latin typeface="Gill Sans"/>
                <a:cs typeface="Gill Sans"/>
              </a:rPr>
            </a:br>
            <a:r>
              <a:rPr lang="en-GB" sz="2400" dirty="0" smtClean="0">
                <a:latin typeface="Gill Sans"/>
                <a:cs typeface="Gill Sans"/>
              </a:rPr>
              <a:t>(place-name collocates)</a:t>
            </a:r>
            <a:endParaRPr lang="en-GB" sz="2400" dirty="0">
              <a:latin typeface="Gill Sans"/>
              <a:cs typeface="Gill San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b="0" dirty="0" smtClean="0">
                <a:latin typeface="Gill Sans"/>
                <a:cs typeface="Gill Sans"/>
              </a:rPr>
              <a:t>Density-smoothing</a:t>
            </a:r>
            <a:endParaRPr lang="en-GB" b="0" dirty="0">
              <a:latin typeface="Gill Sans"/>
              <a:cs typeface="Gill Sans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1520" y="2420888"/>
            <a:ext cx="5625209" cy="384618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GB" b="0" dirty="0" smtClean="0">
                <a:latin typeface="Gill Sans"/>
                <a:cs typeface="Gill Sans"/>
              </a:rPr>
              <a:t>Kulldorff Spatial Scan</a:t>
            </a:r>
            <a:endParaRPr lang="en-GB" b="0" dirty="0">
              <a:latin typeface="Gill Sans"/>
              <a:cs typeface="Gill Sans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2420888"/>
            <a:ext cx="4135582" cy="3842773"/>
          </a:xfrm>
        </p:spPr>
      </p:pic>
      <p:sp>
        <p:nvSpPr>
          <p:cNvPr id="4" name="TextBox 3"/>
          <p:cNvSpPr txBox="1"/>
          <p:nvPr/>
        </p:nvSpPr>
        <p:spPr>
          <a:xfrm>
            <a:off x="3131840" y="4149080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Gill Sans"/>
                <a:cs typeface="Gill Sans"/>
              </a:rPr>
              <a:t> Grasmere </a:t>
            </a:r>
          </a:p>
          <a:p>
            <a:r>
              <a:rPr lang="en-US" sz="1200" dirty="0" smtClean="0">
                <a:latin typeface="Gill Sans"/>
                <a:cs typeface="Gill Sans"/>
              </a:rPr>
              <a:t>    Ambleside</a:t>
            </a:r>
            <a:endParaRPr lang="en-US" sz="1200" dirty="0">
              <a:latin typeface="Gill Sans"/>
              <a:cs typeface="Gill Sans"/>
            </a:endParaRPr>
          </a:p>
          <a:p>
            <a:r>
              <a:rPr lang="en-US" sz="1200" dirty="0" smtClean="0">
                <a:latin typeface="Gill Sans"/>
                <a:cs typeface="Gill Sans"/>
              </a:rPr>
              <a:t>      Windermere 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99792" y="321297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Gill Sans"/>
                <a:cs typeface="Gill Sans"/>
              </a:rPr>
              <a:t> Skiddaw</a:t>
            </a:r>
          </a:p>
          <a:p>
            <a:r>
              <a:rPr lang="en-US" sz="1200" dirty="0" smtClean="0">
                <a:latin typeface="Gill Sans"/>
                <a:cs typeface="Gill Sans"/>
              </a:rPr>
              <a:t>  Keswick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2996952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Gill Sans"/>
                <a:cs typeface="Gill Sans"/>
              </a:rPr>
              <a:t>Bassenthwaite</a:t>
            </a:r>
          </a:p>
        </p:txBody>
      </p:sp>
      <p:sp>
        <p:nvSpPr>
          <p:cNvPr id="6" name="Rectangle 5"/>
          <p:cNvSpPr/>
          <p:nvPr/>
        </p:nvSpPr>
        <p:spPr>
          <a:xfrm>
            <a:off x="899592" y="3501008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latin typeface="Gill Sans"/>
                <a:cs typeface="Gill Sans"/>
              </a:rPr>
              <a:t>Derwentwater</a:t>
            </a:r>
            <a:endParaRPr lang="en-US" dirty="0">
              <a:latin typeface="Gill Sans"/>
              <a:cs typeface="Gill San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07704" y="371703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79712" y="3212976"/>
            <a:ext cx="43204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81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i="1" dirty="0" smtClean="0">
                <a:latin typeface="Gill Sans"/>
                <a:cs typeface="Gill Sans"/>
              </a:rPr>
              <a:t>sublime </a:t>
            </a:r>
            <a:r>
              <a:rPr lang="en-GB" sz="2400" dirty="0" smtClean="0">
                <a:latin typeface="Gill Sans"/>
                <a:cs typeface="Gill Sans"/>
              </a:rPr>
              <a:t>PNC </a:t>
            </a:r>
            <a:r>
              <a:rPr lang="en-GB" sz="2400" dirty="0">
                <a:latin typeface="Gill Sans"/>
                <a:cs typeface="Gill Sans"/>
              </a:rPr>
              <a:t>clusters </a:t>
            </a:r>
            <a:r>
              <a:rPr lang="en-GB" sz="2400" dirty="0" smtClean="0">
                <a:latin typeface="Gill Sans"/>
                <a:cs typeface="Gill Sans"/>
              </a:rPr>
              <a:t> </a:t>
            </a:r>
            <a:endParaRPr lang="en-GB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b="0" dirty="0">
                <a:latin typeface="Gill Sans"/>
                <a:cs typeface="Gill Sans"/>
              </a:rPr>
              <a:t>Density-smoothing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GB" b="0" dirty="0">
                <a:latin typeface="Gill Sans"/>
                <a:cs typeface="Gill Sans"/>
              </a:rPr>
              <a:t>Kulldorff Spatial Scan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3528" y="2420888"/>
            <a:ext cx="5050129" cy="3805070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2420888"/>
            <a:ext cx="4415408" cy="3816425"/>
          </a:xfrm>
        </p:spPr>
      </p:pic>
      <p:sp>
        <p:nvSpPr>
          <p:cNvPr id="7" name="TextBox 6"/>
          <p:cNvSpPr txBox="1"/>
          <p:nvPr/>
        </p:nvSpPr>
        <p:spPr>
          <a:xfrm>
            <a:off x="2771800" y="342900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Gill Sans"/>
                <a:cs typeface="Gill Sans"/>
              </a:rPr>
              <a:t> Keswick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19872" y="458112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Gill Sans"/>
                <a:cs typeface="Gill Sans"/>
              </a:rPr>
              <a:t> Windermere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23728" y="4653136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Gill Sans"/>
                <a:cs typeface="Gill Sans"/>
              </a:rPr>
              <a:t> Coniston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19872" y="371703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Gill Sans"/>
                <a:cs typeface="Gill Sans"/>
              </a:rPr>
              <a:t> Ullswater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9592" y="393305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Gill Sans"/>
                <a:cs typeface="Gill Sans"/>
              </a:rPr>
              <a:t>Ennerdale</a:t>
            </a:r>
          </a:p>
          <a:p>
            <a:pPr algn="r"/>
            <a:r>
              <a:rPr lang="en-US" sz="1200" dirty="0" smtClean="0">
                <a:latin typeface="Gill Sans"/>
                <a:cs typeface="Gill Sans"/>
              </a:rPr>
              <a:t>Wasdale</a:t>
            </a:r>
            <a:endParaRPr lang="en-US" sz="12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76309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427</Words>
  <Application>Microsoft Macintosh PowerPoint</Application>
  <PresentationFormat>On-screen Show (4:3)</PresentationFormat>
  <Paragraphs>78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Extracting and visualising geographies in textual documents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beautiful PNC clusters  (place-name collocates)</vt:lpstr>
      <vt:lpstr>sublime PNC clusters  </vt:lpstr>
      <vt:lpstr>William Heaton Cooper Scafell Pike from Upper Eskdale (1936) &lt;http://www.heatoncooper.co.uk/&gt;</vt:lpstr>
      <vt:lpstr>majestic PNC clusters  </vt:lpstr>
      <vt:lpstr>PowerPoint Presentation</vt:lpstr>
      <vt:lpstr>PowerPoint Presentation</vt:lpstr>
    </vt:vector>
  </TitlesOfParts>
  <Company>University of Birmingham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Donaldson</dc:creator>
  <cp:lastModifiedBy>Katherine Baxter</cp:lastModifiedBy>
  <cp:revision>21</cp:revision>
  <dcterms:created xsi:type="dcterms:W3CDTF">2016-07-08T10:38:30Z</dcterms:created>
  <dcterms:modified xsi:type="dcterms:W3CDTF">2016-07-11T05:05:11Z</dcterms:modified>
</cp:coreProperties>
</file>