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Real World Correlation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Sheet1!$A$1:$C$1</c:f>
              <c:strCache>
                <c:ptCount val="3"/>
                <c:pt idx="0">
                  <c:v>1st RWC</c:v>
                </c:pt>
                <c:pt idx="1">
                  <c:v>2nd RWC</c:v>
                </c:pt>
                <c:pt idx="2">
                  <c:v>3rd RWC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>
                  <c:v>320</c:v>
                </c:pt>
                <c:pt idx="1">
                  <c:v>938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23-4D9F-8BC5-EC2EB21FE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41419848"/>
        <c:axId val="341425752"/>
      </c:barChart>
      <c:catAx>
        <c:axId val="3414198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25752"/>
        <c:crosses val="autoZero"/>
        <c:auto val="1"/>
        <c:lblAlgn val="ctr"/>
        <c:lblOffset val="100"/>
        <c:noMultiLvlLbl val="0"/>
      </c:catAx>
      <c:valAx>
        <c:axId val="3414257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19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p.murrietaflores@chester.ac.u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931" y="945364"/>
            <a:ext cx="9492343" cy="2421464"/>
          </a:xfrm>
        </p:spPr>
        <p:txBody>
          <a:bodyPr>
            <a:normAutofit/>
          </a:bodyPr>
          <a:lstStyle/>
          <a:p>
            <a:pPr algn="l"/>
            <a:r>
              <a:rPr lang="en-GB" sz="4500" dirty="0" smtClean="0"/>
              <a:t>Advancing the spatial humanities:</a:t>
            </a:r>
            <a:endParaRPr lang="en-GB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5629" y="3436497"/>
            <a:ext cx="6785810" cy="1405467"/>
          </a:xfrm>
        </p:spPr>
        <p:txBody>
          <a:bodyPr/>
          <a:lstStyle/>
          <a:p>
            <a:pPr algn="l"/>
            <a:r>
              <a:rPr lang="en-GB" dirty="0"/>
              <a:t>moving into the analysis of vague and imaginary place in medieval romance.</a:t>
            </a:r>
          </a:p>
          <a:p>
            <a:pPr algn="l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6111" y="5264289"/>
            <a:ext cx="61534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Dr. Patricia Murrieta-Flores</a:t>
            </a:r>
          </a:p>
          <a:p>
            <a:pPr algn="ctr"/>
            <a:r>
              <a:rPr lang="en-GB" sz="2000" dirty="0" smtClean="0"/>
              <a:t>Digital Humanities Research Centre, University of Chester</a:t>
            </a:r>
          </a:p>
          <a:p>
            <a:pPr algn="ctr"/>
            <a:r>
              <a:rPr lang="en-GB" sz="2000" dirty="0" smtClean="0"/>
              <a:t>Dr. Naomi Howell</a:t>
            </a:r>
          </a:p>
          <a:p>
            <a:pPr algn="ctr"/>
            <a:r>
              <a:rPr lang="en-GB" sz="2000" dirty="0" smtClean="0"/>
              <a:t>English Department, University of Exeter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8707" y="506363"/>
            <a:ext cx="358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http://www.chester.ac.uk/DHCentre</a:t>
            </a:r>
          </a:p>
        </p:txBody>
      </p:sp>
    </p:spTree>
    <p:extLst>
      <p:ext uri="{BB962C8B-B14F-4D97-AF65-F5344CB8AC3E}">
        <p14:creationId xmlns:p14="http://schemas.microsoft.com/office/powerpoint/2010/main" val="22681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25" y="0"/>
            <a:ext cx="9711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1"/>
            <a:ext cx="6887183" cy="6858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29370"/>
              </p:ext>
            </p:extLst>
          </p:nvPr>
        </p:nvGraphicFramePr>
        <p:xfrm>
          <a:off x="192505" y="0"/>
          <a:ext cx="4900943" cy="7833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415">
                  <a:extLst>
                    <a:ext uri="{9D8B030D-6E8A-4147-A177-3AD203B41FA5}">
                      <a16:colId xmlns:a16="http://schemas.microsoft.com/office/drawing/2014/main" val="4223585630"/>
                    </a:ext>
                  </a:extLst>
                </a:gridCol>
                <a:gridCol w="1607510">
                  <a:extLst>
                    <a:ext uri="{9D8B030D-6E8A-4147-A177-3AD203B41FA5}">
                      <a16:colId xmlns:a16="http://schemas.microsoft.com/office/drawing/2014/main" val="1317365155"/>
                    </a:ext>
                  </a:extLst>
                </a:gridCol>
                <a:gridCol w="2176018">
                  <a:extLst>
                    <a:ext uri="{9D8B030D-6E8A-4147-A177-3AD203B41FA5}">
                      <a16:colId xmlns:a16="http://schemas.microsoft.com/office/drawing/2014/main" val="4031547110"/>
                    </a:ext>
                  </a:extLst>
                </a:gridCol>
              </a:tblGrid>
              <a:tr h="244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Cnt_ns1_de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ns1_description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ns1_translation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781028275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ostel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hostal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1596873250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porte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door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599176494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païs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country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1527374994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bois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wood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1679482623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forest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forest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248267458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place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square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78610004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mer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sea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3816419700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fenestre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window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3060606401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chemin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path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3601028757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vile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town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469208510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vergier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OrchardÂ 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693093018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gué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ford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1533338884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fenestres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window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4179913105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rivieres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rivers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3269486386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port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Harbor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1509791244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chanp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battlefield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453229525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rues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streets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409490831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rue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street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2406867877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santier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small-path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2728358088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pré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Meadow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2739143367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pree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Meadow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2770646697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valee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valley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2020483896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vergiers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OrchardÂ</a:t>
                      </a:r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3065900384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angarde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high-hill-surveilance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2890296117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boschage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woodland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1997428630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Lac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Lake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1705370826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santiers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footpath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1" marR="5431" marT="5431" marB="0" anchor="b"/>
                </a:tc>
                <a:extLst>
                  <a:ext uri="{0D108BD9-81ED-4DB2-BD59-A6C34878D82A}">
                    <a16:rowId xmlns:a16="http://schemas.microsoft.com/office/drawing/2014/main" val="3545546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631" y="625189"/>
            <a:ext cx="117749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sonbre</a:t>
            </a:r>
            <a:r>
              <a:rPr lang="en-GB" sz="4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(fallow-land</a:t>
            </a:r>
            <a:r>
              <a:rPr lang="en-GB" sz="40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4000" i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4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plaigne</a:t>
            </a:r>
            <a:r>
              <a:rPr lang="en-GB" sz="40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(plain, area of flat land</a:t>
            </a:r>
            <a:r>
              <a:rPr lang="en-GB" sz="40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4000" i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4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lande</a:t>
            </a:r>
            <a:r>
              <a:rPr lang="en-GB" sz="40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(heath-uncultivated land</a:t>
            </a:r>
            <a:r>
              <a:rPr lang="en-GB" sz="40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4000" i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4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gaaigneries</a:t>
            </a:r>
            <a:r>
              <a:rPr lang="en-GB" sz="40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(agricultural field-land under cultivation) </a:t>
            </a:r>
            <a:endParaRPr lang="en-GB" sz="4000" i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000" i="1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40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avainne</a:t>
            </a:r>
            <a:r>
              <a:rPr lang="en-GB" sz="40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40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oat-field</a:t>
            </a:r>
            <a:r>
              <a:rPr lang="en-GB" sz="4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690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reflections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99155" y="2586607"/>
            <a:ext cx="86913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 of place changes with time and 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culture</a:t>
            </a:r>
          </a:p>
          <a:p>
            <a:pPr marL="514350" indent="-514350">
              <a:buAutoNum type="arabicPeriod"/>
            </a:pPr>
            <a:endParaRPr lang="en-GB" sz="3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sz="3000" dirty="0" smtClean="0">
                <a:latin typeface="Calibri" panose="020F0502020204030204" pitchFamily="34" charset="0"/>
                <a:cs typeface="Arial" panose="020B0604020202020204" pitchFamily="34" charset="0"/>
              </a:rPr>
              <a:t>Consider carefully all references to place and space in the corpora we analyse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6315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8967" y="2726703"/>
            <a:ext cx="11389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we are aiming to answer is:</a:t>
            </a:r>
          </a:p>
          <a:p>
            <a:pPr algn="ctr"/>
            <a:r>
              <a:rPr lang="en-GB" sz="4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Why, 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rather than </a:t>
            </a:r>
            <a:r>
              <a:rPr lang="en-GB" sz="4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how, 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geographies </a:t>
            </a:r>
            <a:r>
              <a:rPr lang="en-GB" sz="4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constructed?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46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422" y="673769"/>
            <a:ext cx="10131425" cy="1456267"/>
          </a:xfrm>
        </p:spPr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426208" y="1941095"/>
            <a:ext cx="75001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hlinkClick r:id="rId2"/>
              </a:rPr>
              <a:t>p.murrietaflores@chester.ac.uk</a:t>
            </a:r>
            <a:endParaRPr lang="en-GB" sz="4000" dirty="0" smtClean="0"/>
          </a:p>
          <a:p>
            <a:pPr algn="ctr"/>
            <a:r>
              <a:rPr lang="en-GB" sz="4000" dirty="0" smtClean="0"/>
              <a:t>@</a:t>
            </a:r>
            <a:r>
              <a:rPr lang="en-GB" sz="4000" dirty="0" err="1" smtClean="0"/>
              <a:t>patymurrieta</a:t>
            </a:r>
            <a:endParaRPr lang="en-GB" sz="4000" dirty="0" smtClean="0"/>
          </a:p>
          <a:p>
            <a:pPr algn="ctr"/>
            <a:r>
              <a:rPr lang="en-GB" sz="4000" dirty="0" smtClean="0"/>
              <a:t>Digital Humanities Research Centre</a:t>
            </a:r>
          </a:p>
          <a:p>
            <a:pPr algn="ctr"/>
            <a:r>
              <a:rPr lang="en-GB" sz="4000" dirty="0" smtClean="0"/>
              <a:t>University of Chester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41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0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0506" y="222351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Great 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 of literary narratives and historical ones to certain extent, deal 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places that are geographically 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vague.</a:t>
            </a:r>
            <a:endParaRPr lang="en-GB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The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1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1957" y="23315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can 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move forward into the analysis of space and place integrating holistically its full complexity?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2496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53"/>
            <a:ext cx="13563602" cy="6415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96" y="-224589"/>
            <a:ext cx="10131425" cy="1456267"/>
          </a:xfrm>
        </p:spPr>
        <p:txBody>
          <a:bodyPr/>
          <a:lstStyle/>
          <a:p>
            <a:r>
              <a:rPr lang="en-GB" dirty="0" smtClean="0"/>
              <a:t>The medieval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1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s1.hubimg.com/u/3502914_f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384407"/>
            <a:ext cx="4219575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images.forwallpaper.com/files/images/2/2f6a/2f6a58ab/634971/wallpaper-scene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36" y="1951949"/>
            <a:ext cx="3763280" cy="23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78692" y="1855995"/>
            <a:ext cx="27784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Folklore</a:t>
            </a:r>
          </a:p>
          <a:p>
            <a:r>
              <a:rPr lang="en-GB" sz="2800" dirty="0" smtClean="0"/>
              <a:t>History</a:t>
            </a:r>
          </a:p>
          <a:p>
            <a:r>
              <a:rPr lang="en-GB" sz="2800" dirty="0" smtClean="0"/>
              <a:t>Spirituality</a:t>
            </a:r>
          </a:p>
          <a:p>
            <a:r>
              <a:rPr lang="en-GB" sz="2800" dirty="0" smtClean="0"/>
              <a:t>Religious ritual</a:t>
            </a:r>
          </a:p>
          <a:p>
            <a:r>
              <a:rPr lang="en-GB" sz="2800" dirty="0" smtClean="0"/>
              <a:t>Travel writing</a:t>
            </a:r>
          </a:p>
          <a:p>
            <a:r>
              <a:rPr lang="en-GB" sz="2800" dirty="0" smtClean="0"/>
              <a:t>Classical antiquity</a:t>
            </a:r>
          </a:p>
          <a:p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3746276" y="38440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4800" dirty="0" smtClean="0">
                <a:latin typeface="Blackadder ITC" panose="04020505051007020D02" pitchFamily="82" charset="0"/>
              </a:rPr>
              <a:t>Romances</a:t>
            </a:r>
            <a:endParaRPr lang="en-GB" sz="4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40705"/>
            <a:ext cx="10131425" cy="1456267"/>
          </a:xfrm>
        </p:spPr>
        <p:txBody>
          <a:bodyPr/>
          <a:lstStyle/>
          <a:p>
            <a:r>
              <a:rPr lang="en-GB" dirty="0" smtClean="0"/>
              <a:t>5 romances by </a:t>
            </a:r>
            <a:r>
              <a:rPr lang="en-GB" dirty="0" err="1" smtClean="0"/>
              <a:t>chretién</a:t>
            </a:r>
            <a:r>
              <a:rPr lang="en-GB" dirty="0" smtClean="0"/>
              <a:t> de </a:t>
            </a:r>
            <a:r>
              <a:rPr lang="en-GB" dirty="0" err="1" smtClean="0"/>
              <a:t>troyes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833710"/>
            <a:ext cx="1941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Erec</a:t>
            </a:r>
            <a:r>
              <a:rPr lang="en-GB" sz="2000" dirty="0"/>
              <a:t> and </a:t>
            </a:r>
            <a:r>
              <a:rPr lang="en-GB" sz="2000" dirty="0" err="1"/>
              <a:t>Enide</a:t>
            </a:r>
            <a:r>
              <a:rPr lang="en-GB" sz="2000" dirty="0"/>
              <a:t>, </a:t>
            </a:r>
            <a:r>
              <a:rPr lang="en-GB" sz="2000" dirty="0" err="1"/>
              <a:t>Cliges</a:t>
            </a:r>
            <a:r>
              <a:rPr lang="en-GB" sz="2000" dirty="0"/>
              <a:t>, </a:t>
            </a:r>
            <a:endParaRPr lang="en-GB" sz="2000" dirty="0" smtClean="0"/>
          </a:p>
          <a:p>
            <a:r>
              <a:rPr lang="en-GB" sz="2000" dirty="0" smtClean="0"/>
              <a:t>Lancelot</a:t>
            </a:r>
            <a:r>
              <a:rPr lang="en-GB" sz="2000" dirty="0"/>
              <a:t>, Yvain and </a:t>
            </a:r>
            <a:r>
              <a:rPr lang="en-GB" sz="2000" dirty="0" smtClean="0"/>
              <a:t>Perceval</a:t>
            </a:r>
          </a:p>
          <a:p>
            <a:endParaRPr lang="en-GB" sz="2000" dirty="0" smtClean="0"/>
          </a:p>
          <a:p>
            <a:r>
              <a:rPr lang="en-GB" sz="2000" dirty="0" smtClean="0"/>
              <a:t>12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century original </a:t>
            </a:r>
          </a:p>
          <a:p>
            <a:r>
              <a:rPr lang="en-GB" sz="2000" dirty="0" smtClean="0"/>
              <a:t>French versions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1" y="1015562"/>
            <a:ext cx="10069277" cy="56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012" y="1942371"/>
            <a:ext cx="11566356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 degree of real-world-correlation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was assigned to places that exist in the real </a:t>
            </a:r>
            <a:r>
              <a:rPr lang="en-GB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world.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second degree of real-world-correlation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was assigned to places that seem to belong to the real world, but which cannot be linked to a definite location.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GB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third degree of real-world-correlation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assigned to places which romance authors and audiences would understand as belonging to the romance </a:t>
            </a:r>
            <a:r>
              <a:rPr lang="en-GB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world.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37" y="3529263"/>
            <a:ext cx="4766162" cy="2859697"/>
          </a:xfrm>
          <a:prstGeom prst="rect">
            <a:avLst/>
          </a:prstGeom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5937"/>
              </p:ext>
            </p:extLst>
          </p:nvPr>
        </p:nvGraphicFramePr>
        <p:xfrm>
          <a:off x="336884" y="1347537"/>
          <a:ext cx="6617368" cy="401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11116" y="657727"/>
            <a:ext cx="24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1640 mentions of places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8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170</TotalTime>
  <Words>360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Blackadder ITC</vt:lpstr>
      <vt:lpstr>Calibri</vt:lpstr>
      <vt:lpstr>Calibri Light</vt:lpstr>
      <vt:lpstr>Celestial</vt:lpstr>
      <vt:lpstr>Advancing the spatial humanities:</vt:lpstr>
      <vt:lpstr>The background</vt:lpstr>
      <vt:lpstr>PowerPoint Presentation</vt:lpstr>
      <vt:lpstr>PowerPoint Presentation</vt:lpstr>
      <vt:lpstr>The medieval world</vt:lpstr>
      <vt:lpstr>PowerPoint Presentation</vt:lpstr>
      <vt:lpstr>5 romances by chretién de troyes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reflections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the spatial humanities:</dc:title>
  <dc:creator>Paty</dc:creator>
  <cp:lastModifiedBy>Paty</cp:lastModifiedBy>
  <cp:revision>17</cp:revision>
  <dcterms:created xsi:type="dcterms:W3CDTF">2016-07-10T20:10:29Z</dcterms:created>
  <dcterms:modified xsi:type="dcterms:W3CDTF">2016-07-10T23:00:50Z</dcterms:modified>
</cp:coreProperties>
</file>