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useoModerno Medium" panose="020B0604020202020204" charset="0"/>
      <p:regular r:id="rId13"/>
    </p:embeddedFont>
    <p:embeddedFont>
      <p:font typeface="Source Sans Pro" panose="020B0503030403020204" pitchFamily="34"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sorterViewPr>
    <p:cViewPr>
      <p:scale>
        <a:sx n="100" d="100"/>
        <a:sy n="100" d="100"/>
      </p:scale>
      <p:origin x="0" y="-288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064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44966" y="0"/>
            <a:ext cx="5486400" cy="8307658"/>
          </a:xfrm>
          <a:prstGeom prst="rect">
            <a:avLst/>
          </a:prstGeom>
        </p:spPr>
      </p:pic>
      <p:sp>
        <p:nvSpPr>
          <p:cNvPr id="3" name="Text 0"/>
          <p:cNvSpPr/>
          <p:nvPr/>
        </p:nvSpPr>
        <p:spPr>
          <a:xfrm>
            <a:off x="6280190" y="3187066"/>
            <a:ext cx="7556421" cy="793920"/>
          </a:xfrm>
          <a:prstGeom prst="rect">
            <a:avLst/>
          </a:prstGeom>
          <a:noFill/>
          <a:ln/>
        </p:spPr>
        <p:txBody>
          <a:bodyPr wrap="square" lIns="0" tIns="0" rIns="0" bIns="0" rtlCol="0" anchor="t"/>
          <a:lstStyle/>
          <a:p>
            <a:pPr marL="0" indent="0" algn="l">
              <a:lnSpc>
                <a:spcPts val="4850"/>
              </a:lnSpc>
              <a:buNone/>
            </a:pPr>
            <a:r>
              <a:rPr lang="en-US" sz="3900" dirty="0">
                <a:solidFill>
                  <a:srgbClr val="124E73"/>
                </a:solidFill>
                <a:latin typeface="MS UI Gothic" panose="020B0600070205080204" pitchFamily="34" charset="-128"/>
                <a:ea typeface="MS UI Gothic" panose="020B0600070205080204" pitchFamily="34" charset="-128"/>
                <a:cs typeface="MuseoModerno Medium" pitchFamily="34" charset="-120"/>
              </a:rPr>
              <a:t>Corporate Restructuring Strategies</a:t>
            </a:r>
            <a:endParaRPr lang="en-US" sz="3900" dirty="0">
              <a:latin typeface="MS UI Gothic" panose="020B0600070205080204" pitchFamily="34" charset="-128"/>
              <a:ea typeface="MS UI Gothic" panose="020B0600070205080204" pitchFamily="34" charset="-128"/>
            </a:endParaRPr>
          </a:p>
        </p:txBody>
      </p:sp>
      <p:sp>
        <p:nvSpPr>
          <p:cNvPr id="4" name="Text 1"/>
          <p:cNvSpPr/>
          <p:nvPr/>
        </p:nvSpPr>
        <p:spPr>
          <a:xfrm>
            <a:off x="6280190" y="3980986"/>
            <a:ext cx="7556421" cy="317540"/>
          </a:xfrm>
          <a:prstGeom prst="rect">
            <a:avLst/>
          </a:prstGeom>
          <a:noFill/>
          <a:ln/>
        </p:spPr>
        <p:txBody>
          <a:bodyPr wrap="none" lIns="0" tIns="0" rIns="0" bIns="0" rtlCol="0" anchor="t"/>
          <a:lstStyle/>
          <a:p>
            <a:pPr marL="0" indent="0" algn="l">
              <a:lnSpc>
                <a:spcPts val="2500"/>
              </a:lnSpc>
              <a:buNone/>
            </a:pPr>
            <a:r>
              <a:rPr lang="en-US" sz="2000" dirty="0">
                <a:solidFill>
                  <a:srgbClr val="2B4150"/>
                </a:solidFill>
                <a:latin typeface="Source Sans Pro" pitchFamily="34" charset="0"/>
                <a:ea typeface="Source Sans Pro" pitchFamily="34" charset="-122"/>
                <a:cs typeface="Source Sans Pro" pitchFamily="34" charset="-120"/>
              </a:rPr>
              <a:t>How Companies Adapt to Market Disruption and </a:t>
            </a:r>
          </a:p>
          <a:p>
            <a:pPr marL="0" indent="0" algn="l">
              <a:lnSpc>
                <a:spcPts val="2500"/>
              </a:lnSpc>
              <a:buNone/>
            </a:pPr>
            <a:r>
              <a:rPr lang="en-US" sz="2000" dirty="0">
                <a:solidFill>
                  <a:srgbClr val="2B4150"/>
                </a:solidFill>
                <a:latin typeface="Source Sans Pro" pitchFamily="34" charset="0"/>
                <a:ea typeface="Source Sans Pro" pitchFamily="34" charset="-122"/>
                <a:cs typeface="Source Sans Pro" pitchFamily="34" charset="-120"/>
              </a:rPr>
              <a:t>Ensure Long Term Sustainability</a:t>
            </a:r>
            <a:endParaRPr lang="en-US" sz="2000" dirty="0"/>
          </a:p>
        </p:txBody>
      </p:sp>
      <p:pic>
        <p:nvPicPr>
          <p:cNvPr id="6" name="Picture 5">
            <a:extLst>
              <a:ext uri="{FF2B5EF4-FFF2-40B4-BE49-F238E27FC236}">
                <a16:creationId xmlns:a16="http://schemas.microsoft.com/office/drawing/2014/main" id="{ABC242BF-1614-50B1-9573-380029A1748B}"/>
              </a:ext>
            </a:extLst>
          </p:cNvPr>
          <p:cNvPicPr>
            <a:picLocks noChangeAspect="1"/>
          </p:cNvPicPr>
          <p:nvPr/>
        </p:nvPicPr>
        <p:blipFill>
          <a:blip r:embed="rId4"/>
          <a:stretch>
            <a:fillRect/>
          </a:stretch>
        </p:blipFill>
        <p:spPr>
          <a:xfrm>
            <a:off x="12619314" y="7790497"/>
            <a:ext cx="2011086" cy="3175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815346"/>
            <a:ext cx="11382375" cy="620078"/>
          </a:xfrm>
          <a:prstGeom prst="rect">
            <a:avLst/>
          </a:prstGeom>
          <a:noFill/>
          <a:ln/>
        </p:spPr>
        <p:txBody>
          <a:bodyPr wrap="none" lIns="0" tIns="0" rIns="0" bIns="0" rtlCol="0" anchor="t"/>
          <a:lstStyle/>
          <a:p>
            <a:pPr marL="0" indent="0" algn="l">
              <a:lnSpc>
                <a:spcPts val="4850"/>
              </a:lnSpc>
              <a:buNone/>
            </a:pPr>
            <a:r>
              <a:rPr lang="en-US" sz="4000" dirty="0">
                <a:solidFill>
                  <a:srgbClr val="124E73"/>
                </a:solidFill>
                <a:latin typeface="MS UI Gothic" panose="020B0600070205080204" pitchFamily="34" charset="-128"/>
                <a:ea typeface="MS UI Gothic" panose="020B0600070205080204" pitchFamily="34" charset="-128"/>
                <a:cs typeface="MuseoModerno Medium" pitchFamily="34" charset="-120"/>
              </a:rPr>
              <a:t>Strategic Recommendations &amp; Imp Takeaways</a:t>
            </a:r>
            <a:endParaRPr lang="en-US" sz="4000" dirty="0">
              <a:latin typeface="MS UI Gothic" panose="020B0600070205080204" pitchFamily="34" charset="-128"/>
              <a:ea typeface="MS UI Gothic" panose="020B0600070205080204" pitchFamily="34" charset="-128"/>
            </a:endParaRPr>
          </a:p>
        </p:txBody>
      </p:sp>
      <p:sp>
        <p:nvSpPr>
          <p:cNvPr id="3" name="Text 1"/>
          <p:cNvSpPr/>
          <p:nvPr/>
        </p:nvSpPr>
        <p:spPr>
          <a:xfrm>
            <a:off x="793790" y="2832259"/>
            <a:ext cx="13042821"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When markets get messy, corporate restructuring can be a game changer. But it’s not just about shaking things up it needs deep planning, smart engagement with stakeholders, strong risk controls and regular performance check ins to truly work.</a:t>
            </a:r>
            <a:endParaRPr lang="en-US" dirty="0"/>
          </a:p>
        </p:txBody>
      </p:sp>
      <p:sp>
        <p:nvSpPr>
          <p:cNvPr id="4" name="Text 2"/>
          <p:cNvSpPr/>
          <p:nvPr/>
        </p:nvSpPr>
        <p:spPr>
          <a:xfrm>
            <a:off x="793790" y="3849350"/>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b="1" dirty="0">
                <a:solidFill>
                  <a:srgbClr val="2B4150"/>
                </a:solidFill>
                <a:latin typeface="Source Sans Pro" pitchFamily="34" charset="0"/>
                <a:ea typeface="Source Sans Pro" pitchFamily="34" charset="-122"/>
                <a:cs typeface="Source Sans Pro" pitchFamily="34" charset="-120"/>
              </a:rPr>
              <a:t>Strategic Planning:</a:t>
            </a:r>
            <a:r>
              <a:rPr lang="en-US" dirty="0">
                <a:solidFill>
                  <a:srgbClr val="2B4150"/>
                </a:solidFill>
                <a:latin typeface="Source Sans Pro" pitchFamily="34" charset="0"/>
                <a:ea typeface="Source Sans Pro" pitchFamily="34" charset="-122"/>
                <a:cs typeface="Source Sans Pro" pitchFamily="34" charset="-120"/>
              </a:rPr>
              <a:t> Develop clear vision, adopt comprehensive planning, implement phased execution.</a:t>
            </a:r>
            <a:endParaRPr lang="en-US" dirty="0"/>
          </a:p>
        </p:txBody>
      </p:sp>
      <p:sp>
        <p:nvSpPr>
          <p:cNvPr id="5" name="Text 3"/>
          <p:cNvSpPr/>
          <p:nvPr/>
        </p:nvSpPr>
        <p:spPr>
          <a:xfrm>
            <a:off x="793790" y="428823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b="1" dirty="0">
                <a:solidFill>
                  <a:srgbClr val="2B4150"/>
                </a:solidFill>
                <a:latin typeface="Source Sans Pro" pitchFamily="34" charset="0"/>
                <a:ea typeface="Source Sans Pro" pitchFamily="34" charset="-122"/>
                <a:cs typeface="Source Sans Pro" pitchFamily="34" charset="-120"/>
              </a:rPr>
              <a:t>Stakeholder Engagement:</a:t>
            </a:r>
            <a:r>
              <a:rPr lang="en-US" dirty="0">
                <a:solidFill>
                  <a:srgbClr val="2B4150"/>
                </a:solidFill>
                <a:latin typeface="Source Sans Pro" pitchFamily="34" charset="0"/>
                <a:ea typeface="Source Sans Pro" pitchFamily="34" charset="-122"/>
                <a:cs typeface="Source Sans Pro" pitchFamily="34" charset="-120"/>
              </a:rPr>
              <a:t> Prioritize engagement, transparent communication, two-way channels.</a:t>
            </a:r>
            <a:endParaRPr lang="en-US" dirty="0"/>
          </a:p>
        </p:txBody>
      </p:sp>
      <p:sp>
        <p:nvSpPr>
          <p:cNvPr id="6" name="Text 4"/>
          <p:cNvSpPr/>
          <p:nvPr/>
        </p:nvSpPr>
        <p:spPr>
          <a:xfrm>
            <a:off x="793790" y="4727116"/>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b="1" dirty="0">
                <a:solidFill>
                  <a:srgbClr val="2B4150"/>
                </a:solidFill>
                <a:latin typeface="Source Sans Pro" pitchFamily="34" charset="0"/>
                <a:ea typeface="Source Sans Pro" pitchFamily="34" charset="-122"/>
                <a:cs typeface="Source Sans Pro" pitchFamily="34" charset="-120"/>
              </a:rPr>
              <a:t>Operational Excellence:</a:t>
            </a:r>
            <a:r>
              <a:rPr lang="en-US" dirty="0">
                <a:solidFill>
                  <a:srgbClr val="2B4150"/>
                </a:solidFill>
                <a:latin typeface="Source Sans Pro" pitchFamily="34" charset="0"/>
                <a:ea typeface="Source Sans Pro" pitchFamily="34" charset="-122"/>
                <a:cs typeface="Source Sans Pro" pitchFamily="34" charset="-120"/>
              </a:rPr>
              <a:t> Focus on core value, robust risk management, continuous monitoring.</a:t>
            </a:r>
            <a:endParaRPr lang="en-US" dirty="0"/>
          </a:p>
        </p:txBody>
      </p:sp>
      <p:sp>
        <p:nvSpPr>
          <p:cNvPr id="7" name="Text 5"/>
          <p:cNvSpPr/>
          <p:nvPr/>
        </p:nvSpPr>
        <p:spPr>
          <a:xfrm>
            <a:off x="793790" y="5165999"/>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b="1" dirty="0">
                <a:solidFill>
                  <a:srgbClr val="2B4150"/>
                </a:solidFill>
                <a:latin typeface="Source Sans Pro" pitchFamily="34" charset="0"/>
                <a:ea typeface="Source Sans Pro" pitchFamily="34" charset="-122"/>
                <a:cs typeface="Source Sans Pro" pitchFamily="34" charset="-120"/>
              </a:rPr>
              <a:t>Future-Readiness:</a:t>
            </a:r>
            <a:r>
              <a:rPr lang="en-US" dirty="0">
                <a:solidFill>
                  <a:srgbClr val="2B4150"/>
                </a:solidFill>
                <a:latin typeface="Source Sans Pro" pitchFamily="34" charset="0"/>
                <a:ea typeface="Source Sans Pro" pitchFamily="34" charset="-122"/>
                <a:cs typeface="Source Sans Pro" pitchFamily="34" charset="-120"/>
              </a:rPr>
              <a:t> Embrace technology, build agility, invest in workforce development.</a:t>
            </a:r>
            <a:endParaRPr lang="en-US" dirty="0"/>
          </a:p>
        </p:txBody>
      </p:sp>
      <p:sp>
        <p:nvSpPr>
          <p:cNvPr id="8" name="Text 6"/>
          <p:cNvSpPr/>
          <p:nvPr/>
        </p:nvSpPr>
        <p:spPr>
          <a:xfrm>
            <a:off x="793790" y="5604881"/>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b="1" dirty="0">
                <a:solidFill>
                  <a:srgbClr val="2B4150"/>
                </a:solidFill>
                <a:latin typeface="Source Sans Pro" pitchFamily="34" charset="0"/>
                <a:ea typeface="Source Sans Pro" pitchFamily="34" charset="-122"/>
                <a:cs typeface="Source Sans Pro" pitchFamily="34" charset="-120"/>
              </a:rPr>
              <a:t>Long-term Value:</a:t>
            </a:r>
            <a:r>
              <a:rPr lang="en-US" dirty="0">
                <a:solidFill>
                  <a:srgbClr val="2B4150"/>
                </a:solidFill>
                <a:latin typeface="Source Sans Pro" pitchFamily="34" charset="0"/>
                <a:ea typeface="Source Sans Pro" pitchFamily="34" charset="-122"/>
                <a:cs typeface="Source Sans Pro" pitchFamily="34" charset="-120"/>
              </a:rPr>
              <a:t> Align with ESG, create sustainable advantages, plan for continuous evolution.</a:t>
            </a:r>
            <a:endParaRPr lang="en-US" dirty="0"/>
          </a:p>
        </p:txBody>
      </p:sp>
      <p:sp>
        <p:nvSpPr>
          <p:cNvPr id="9" name="Text 7"/>
          <p:cNvSpPr/>
          <p:nvPr/>
        </p:nvSpPr>
        <p:spPr>
          <a:xfrm>
            <a:off x="793790" y="6414254"/>
            <a:ext cx="13042821"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In fast moving markets, restructuring isn’t just for survival it’s a smart strategy for growth. The companies that treat it as a long term capability, not just a reaction to crisis, are the ones that truly thrive.</a:t>
            </a:r>
            <a:endParaRPr lang="en-US" dirty="0"/>
          </a:p>
        </p:txBody>
      </p:sp>
      <p:pic>
        <p:nvPicPr>
          <p:cNvPr id="10" name="Picture 9">
            <a:extLst>
              <a:ext uri="{FF2B5EF4-FFF2-40B4-BE49-F238E27FC236}">
                <a16:creationId xmlns:a16="http://schemas.microsoft.com/office/drawing/2014/main" id="{66F876EA-DB59-620A-4C94-706E699132CF}"/>
              </a:ext>
            </a:extLst>
          </p:cNvPr>
          <p:cNvPicPr>
            <a:picLocks noChangeAspect="1"/>
          </p:cNvPicPr>
          <p:nvPr/>
        </p:nvPicPr>
        <p:blipFill>
          <a:blip r:embed="rId3"/>
          <a:stretch>
            <a:fillRect/>
          </a:stretch>
        </p:blipFill>
        <p:spPr>
          <a:xfrm>
            <a:off x="12619314" y="7790497"/>
            <a:ext cx="2011086" cy="317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859643"/>
            <a:ext cx="9358670" cy="620078"/>
          </a:xfrm>
          <a:prstGeom prst="rect">
            <a:avLst/>
          </a:prstGeom>
          <a:noFill/>
          <a:ln/>
        </p:spPr>
        <p:txBody>
          <a:bodyPr wrap="none" lIns="0" tIns="0" rIns="0" bIns="0" rtlCol="0" anchor="t"/>
          <a:lstStyle/>
          <a:p>
            <a:pPr marL="0" indent="0" algn="l">
              <a:lnSpc>
                <a:spcPts val="4850"/>
              </a:lnSpc>
              <a:buNone/>
            </a:pPr>
            <a:r>
              <a:rPr lang="en-US" sz="3900" b="1" dirty="0">
                <a:solidFill>
                  <a:srgbClr val="124E73"/>
                </a:solidFill>
                <a:latin typeface="MS UI Gothic" panose="020B0600070205080204" pitchFamily="34" charset="-128"/>
                <a:ea typeface="MS UI Gothic" panose="020B0600070205080204" pitchFamily="34" charset="-128"/>
                <a:cs typeface="MuseoModerno Medium" pitchFamily="34" charset="-120"/>
              </a:rPr>
              <a:t>Understanding Corporate Restructuring</a:t>
            </a:r>
            <a:endParaRPr lang="en-US" sz="3900" b="1" dirty="0">
              <a:latin typeface="MS UI Gothic" panose="020B0600070205080204" pitchFamily="34" charset="-128"/>
              <a:ea typeface="MS UI Gothic" panose="020B0600070205080204" pitchFamily="34" charset="-128"/>
            </a:endParaRPr>
          </a:p>
        </p:txBody>
      </p:sp>
      <p:sp>
        <p:nvSpPr>
          <p:cNvPr id="3" name="Text 1"/>
          <p:cNvSpPr/>
          <p:nvPr/>
        </p:nvSpPr>
        <p:spPr>
          <a:xfrm>
            <a:off x="793790" y="3876556"/>
            <a:ext cx="13042821"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Corporate restructuring means making big changes in how a company works from its setup and strategy to how it runs day to day all to solve problems and do better in the long run. It’s not just small fixes, but a full makeover of the business</a:t>
            </a:r>
            <a:endParaRPr lang="en-US" dirty="0"/>
          </a:p>
        </p:txBody>
      </p:sp>
      <p:sp>
        <p:nvSpPr>
          <p:cNvPr id="4" name="Text 2"/>
          <p:cNvSpPr/>
          <p:nvPr/>
        </p:nvSpPr>
        <p:spPr>
          <a:xfrm>
            <a:off x="793790" y="4734878"/>
            <a:ext cx="13042821"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The corporate restructuring space has been growing steadily around 5.6% each year since 2018 and it’s expected to pick up speed over the next decade. Why? Because businesses need to keep up with market shifts, new tech and rising expectations from customers and investors.</a:t>
            </a:r>
            <a:endParaRPr lang="en-US" dirty="0"/>
          </a:p>
        </p:txBody>
      </p:sp>
      <p:pic>
        <p:nvPicPr>
          <p:cNvPr id="5" name="Picture 4">
            <a:extLst>
              <a:ext uri="{FF2B5EF4-FFF2-40B4-BE49-F238E27FC236}">
                <a16:creationId xmlns:a16="http://schemas.microsoft.com/office/drawing/2014/main" id="{3CF54143-E2DC-2E55-0FDA-AB027A06395F}"/>
              </a:ext>
            </a:extLst>
          </p:cNvPr>
          <p:cNvPicPr>
            <a:picLocks noChangeAspect="1"/>
          </p:cNvPicPr>
          <p:nvPr/>
        </p:nvPicPr>
        <p:blipFill>
          <a:blip r:embed="rId3"/>
          <a:stretch>
            <a:fillRect/>
          </a:stretch>
        </p:blipFill>
        <p:spPr>
          <a:xfrm>
            <a:off x="12619314" y="7790497"/>
            <a:ext cx="2011086" cy="3175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407319"/>
            <a:ext cx="10402967" cy="620078"/>
          </a:xfrm>
          <a:prstGeom prst="rect">
            <a:avLst/>
          </a:prstGeom>
          <a:noFill/>
          <a:ln/>
        </p:spPr>
        <p:txBody>
          <a:bodyPr wrap="none" lIns="0" tIns="0" rIns="0" bIns="0" rtlCol="0" anchor="t"/>
          <a:lstStyle/>
          <a:p>
            <a:pPr marL="0" indent="0" algn="l">
              <a:lnSpc>
                <a:spcPts val="4850"/>
              </a:lnSpc>
              <a:buNone/>
            </a:pPr>
            <a:r>
              <a:rPr lang="en-US" sz="3900" b="1" dirty="0">
                <a:solidFill>
                  <a:srgbClr val="124E73"/>
                </a:solidFill>
                <a:latin typeface="MS UI Gothic" panose="020B0600070205080204" pitchFamily="34" charset="-128"/>
                <a:ea typeface="MS UI Gothic" panose="020B0600070205080204" pitchFamily="34" charset="-128"/>
              </a:rPr>
              <a:t>Types</a:t>
            </a:r>
            <a:r>
              <a:rPr lang="en-US" sz="3900" b="1" dirty="0">
                <a:solidFill>
                  <a:srgbClr val="124E73"/>
                </a:solidFill>
                <a:latin typeface="MuseoModerno Medium" pitchFamily="34" charset="0"/>
                <a:ea typeface="MuseoModerno Medium" pitchFamily="34" charset="-122"/>
                <a:cs typeface="MuseoModerno Medium" pitchFamily="34" charset="-120"/>
              </a:rPr>
              <a:t> </a:t>
            </a:r>
            <a:r>
              <a:rPr lang="en-US" sz="3900" b="1" dirty="0">
                <a:solidFill>
                  <a:srgbClr val="124E73"/>
                </a:solidFill>
                <a:latin typeface="MS UI Gothic" panose="020B0600070205080204" pitchFamily="34" charset="-128"/>
                <a:ea typeface="MS UI Gothic" panose="020B0600070205080204" pitchFamily="34" charset="-128"/>
                <a:cs typeface="MuseoModerno Medium" pitchFamily="34" charset="-120"/>
              </a:rPr>
              <a:t>of Corporate Restructuring Strategies</a:t>
            </a:r>
            <a:endParaRPr lang="en-US" sz="3900" b="1" dirty="0">
              <a:latin typeface="MS UI Gothic" panose="020B0600070205080204" pitchFamily="34" charset="-128"/>
              <a:ea typeface="MS UI Gothic" panose="020B0600070205080204" pitchFamily="34" charset="-128"/>
            </a:endParaRPr>
          </a:p>
        </p:txBody>
      </p:sp>
      <p:sp>
        <p:nvSpPr>
          <p:cNvPr id="3" name="Text 1"/>
          <p:cNvSpPr/>
          <p:nvPr/>
        </p:nvSpPr>
        <p:spPr>
          <a:xfrm>
            <a:off x="793790" y="2531027"/>
            <a:ext cx="13042821" cy="635079"/>
          </a:xfrm>
          <a:prstGeom prst="rect">
            <a:avLst/>
          </a:prstGeom>
          <a:noFill/>
          <a:ln/>
        </p:spPr>
        <p:txBody>
          <a:bodyPr wrap="square" lIns="0" tIns="0" rIns="0" bIns="0" rtlCol="0" anchor="t"/>
          <a:lstStyle/>
          <a:p>
            <a:pPr marL="0" indent="0" algn="l">
              <a:lnSpc>
                <a:spcPts val="2500"/>
              </a:lnSpc>
              <a:buNone/>
            </a:pPr>
            <a:r>
              <a:rPr lang="en-US" sz="2000" dirty="0">
                <a:solidFill>
                  <a:srgbClr val="2B4150"/>
                </a:solidFill>
                <a:latin typeface="Source Sans Pro" pitchFamily="34" charset="0"/>
                <a:ea typeface="Source Sans Pro" pitchFamily="34" charset="-122"/>
                <a:cs typeface="Source Sans Pro" pitchFamily="34" charset="-120"/>
              </a:rPr>
              <a:t>Corporate restructuring isn’t one size fits all. It usually falls into two broad parts which is operational and financial. Each with its own playbook depending on the company's goals and market pressures.</a:t>
            </a:r>
            <a:endParaRPr lang="en-US" sz="2000" dirty="0"/>
          </a:p>
        </p:txBody>
      </p:sp>
      <p:sp>
        <p:nvSpPr>
          <p:cNvPr id="4" name="Text 2"/>
          <p:cNvSpPr/>
          <p:nvPr/>
        </p:nvSpPr>
        <p:spPr>
          <a:xfrm>
            <a:off x="793790" y="3639681"/>
            <a:ext cx="3098363" cy="310158"/>
          </a:xfrm>
          <a:prstGeom prst="rect">
            <a:avLst/>
          </a:prstGeom>
          <a:noFill/>
          <a:ln/>
        </p:spPr>
        <p:txBody>
          <a:bodyPr wrap="none" lIns="0" tIns="0" rIns="0" bIns="0" rtlCol="0" anchor="t"/>
          <a:lstStyle/>
          <a:p>
            <a:pPr marL="0" indent="0" algn="l">
              <a:lnSpc>
                <a:spcPts val="2400"/>
              </a:lnSpc>
              <a:buNone/>
            </a:pPr>
            <a:r>
              <a:rPr lang="en-US" sz="2400" dirty="0">
                <a:solidFill>
                  <a:srgbClr val="124E73"/>
                </a:solidFill>
                <a:latin typeface="MS UI Gothic" panose="020B0600070205080204" pitchFamily="34" charset="-128"/>
                <a:ea typeface="MS UI Gothic" panose="020B0600070205080204" pitchFamily="34" charset="-128"/>
                <a:cs typeface="MuseoModerno Medium" pitchFamily="34" charset="-120"/>
              </a:rPr>
              <a:t>Operational</a:t>
            </a:r>
            <a:r>
              <a:rPr lang="en-US" sz="2400" dirty="0">
                <a:solidFill>
                  <a:srgbClr val="124E73"/>
                </a:solidFill>
                <a:latin typeface="MuseoModerno Medium" pitchFamily="34" charset="0"/>
                <a:ea typeface="MuseoModerno Medium" pitchFamily="34" charset="-122"/>
                <a:cs typeface="MuseoModerno Medium" pitchFamily="34" charset="-120"/>
              </a:rPr>
              <a:t> </a:t>
            </a:r>
            <a:r>
              <a:rPr lang="en-US" sz="2400" dirty="0">
                <a:solidFill>
                  <a:srgbClr val="124E73"/>
                </a:solidFill>
                <a:latin typeface="MS UI Gothic" panose="020B0600070205080204" pitchFamily="34" charset="-128"/>
                <a:ea typeface="MS UI Gothic" panose="020B0600070205080204" pitchFamily="34" charset="-128"/>
                <a:cs typeface="MuseoModerno Medium" pitchFamily="34" charset="-120"/>
              </a:rPr>
              <a:t>Restructuring</a:t>
            </a:r>
            <a:endParaRPr lang="en-US" sz="2400" dirty="0">
              <a:latin typeface="MS UI Gothic" panose="020B0600070205080204" pitchFamily="34" charset="-128"/>
              <a:ea typeface="MS UI Gothic" panose="020B0600070205080204" pitchFamily="34" charset="-128"/>
            </a:endParaRPr>
          </a:p>
        </p:txBody>
      </p:sp>
      <p:sp>
        <p:nvSpPr>
          <p:cNvPr id="5" name="Text 3"/>
          <p:cNvSpPr/>
          <p:nvPr/>
        </p:nvSpPr>
        <p:spPr>
          <a:xfrm>
            <a:off x="793790" y="4148197"/>
            <a:ext cx="6279356"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Focuses on modifying a company's asset structure and business operations to improve efficiency and competitiveness.</a:t>
            </a:r>
            <a:endParaRPr lang="en-US" dirty="0"/>
          </a:p>
        </p:txBody>
      </p:sp>
      <p:sp>
        <p:nvSpPr>
          <p:cNvPr id="6" name="Text 4"/>
          <p:cNvSpPr/>
          <p:nvPr/>
        </p:nvSpPr>
        <p:spPr>
          <a:xfrm>
            <a:off x="793790" y="4961870"/>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600" dirty="0">
                <a:solidFill>
                  <a:srgbClr val="2B4150"/>
                </a:solidFill>
                <a:latin typeface="Source Sans Pro" pitchFamily="34" charset="0"/>
                <a:ea typeface="Source Sans Pro" pitchFamily="34" charset="-122"/>
                <a:cs typeface="Source Sans Pro" pitchFamily="34" charset="-120"/>
              </a:rPr>
              <a:t>Mergers and Acquisitions (M&amp;A)</a:t>
            </a:r>
            <a:endParaRPr lang="en-US" sz="1600" dirty="0"/>
          </a:p>
        </p:txBody>
      </p:sp>
      <p:sp>
        <p:nvSpPr>
          <p:cNvPr id="7" name="Text 5"/>
          <p:cNvSpPr/>
          <p:nvPr/>
        </p:nvSpPr>
        <p:spPr>
          <a:xfrm>
            <a:off x="793790" y="534882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600" dirty="0">
                <a:solidFill>
                  <a:srgbClr val="2B4150"/>
                </a:solidFill>
                <a:latin typeface="Source Sans Pro" pitchFamily="34" charset="0"/>
                <a:ea typeface="Source Sans Pro" pitchFamily="34" charset="-122"/>
                <a:cs typeface="Source Sans Pro" pitchFamily="34" charset="-120"/>
              </a:rPr>
              <a:t>Divestitures and Spin offs</a:t>
            </a:r>
            <a:endParaRPr lang="en-US" sz="1600" dirty="0"/>
          </a:p>
        </p:txBody>
      </p:sp>
      <p:sp>
        <p:nvSpPr>
          <p:cNvPr id="8" name="Text 6"/>
          <p:cNvSpPr/>
          <p:nvPr/>
        </p:nvSpPr>
        <p:spPr>
          <a:xfrm>
            <a:off x="793790" y="5735777"/>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600" dirty="0">
                <a:solidFill>
                  <a:srgbClr val="2B4150"/>
                </a:solidFill>
                <a:latin typeface="Source Sans Pro" pitchFamily="34" charset="0"/>
                <a:ea typeface="Source Sans Pro" pitchFamily="34" charset="-122"/>
                <a:cs typeface="Source Sans Pro" pitchFamily="34" charset="-120"/>
              </a:rPr>
              <a:t>Joint Ventures and Strategic Alliances</a:t>
            </a:r>
            <a:endParaRPr lang="en-US" sz="1600" dirty="0"/>
          </a:p>
        </p:txBody>
      </p:sp>
      <p:sp>
        <p:nvSpPr>
          <p:cNvPr id="9" name="Text 7"/>
          <p:cNvSpPr/>
          <p:nvPr/>
        </p:nvSpPr>
        <p:spPr>
          <a:xfrm>
            <a:off x="7564874" y="3639681"/>
            <a:ext cx="2712482" cy="310158"/>
          </a:xfrm>
          <a:prstGeom prst="rect">
            <a:avLst/>
          </a:prstGeom>
          <a:noFill/>
          <a:ln/>
        </p:spPr>
        <p:txBody>
          <a:bodyPr wrap="none" lIns="0" tIns="0" rIns="0" bIns="0" rtlCol="0" anchor="t"/>
          <a:lstStyle/>
          <a:p>
            <a:pPr marL="0" indent="0" algn="l">
              <a:lnSpc>
                <a:spcPts val="2400"/>
              </a:lnSpc>
              <a:buNone/>
            </a:pPr>
            <a:r>
              <a:rPr lang="en-US" sz="2400" dirty="0">
                <a:solidFill>
                  <a:srgbClr val="124E73"/>
                </a:solidFill>
                <a:latin typeface="MS UI Gothic" panose="020B0600070205080204" pitchFamily="34" charset="-128"/>
                <a:ea typeface="MS UI Gothic" panose="020B0600070205080204" pitchFamily="34" charset="-128"/>
                <a:cs typeface="MuseoModerno Medium" pitchFamily="34" charset="-120"/>
              </a:rPr>
              <a:t>Financial Restructuring</a:t>
            </a:r>
            <a:endParaRPr lang="en-US" sz="2400" dirty="0">
              <a:latin typeface="MS UI Gothic" panose="020B0600070205080204" pitchFamily="34" charset="-128"/>
              <a:ea typeface="MS UI Gothic" panose="020B0600070205080204" pitchFamily="34" charset="-128"/>
            </a:endParaRPr>
          </a:p>
        </p:txBody>
      </p:sp>
      <p:sp>
        <p:nvSpPr>
          <p:cNvPr id="10" name="Text 8"/>
          <p:cNvSpPr/>
          <p:nvPr/>
        </p:nvSpPr>
        <p:spPr>
          <a:xfrm>
            <a:off x="7564874" y="4148197"/>
            <a:ext cx="6279356"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Addresses a company's capital structure and funding mechanisms to improve financial stability and performance.</a:t>
            </a:r>
            <a:endParaRPr lang="en-US" dirty="0"/>
          </a:p>
        </p:txBody>
      </p:sp>
      <p:sp>
        <p:nvSpPr>
          <p:cNvPr id="11" name="Text 9"/>
          <p:cNvSpPr/>
          <p:nvPr/>
        </p:nvSpPr>
        <p:spPr>
          <a:xfrm>
            <a:off x="7564874" y="4961870"/>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600" dirty="0">
                <a:solidFill>
                  <a:srgbClr val="2B4150"/>
                </a:solidFill>
                <a:latin typeface="Source Sans Pro" pitchFamily="34" charset="0"/>
                <a:ea typeface="Source Sans Pro" pitchFamily="34" charset="-122"/>
                <a:cs typeface="Source Sans Pro" pitchFamily="34" charset="-120"/>
              </a:rPr>
              <a:t>Debt Restructuring</a:t>
            </a:r>
            <a:endParaRPr lang="en-US" sz="1600" dirty="0"/>
          </a:p>
        </p:txBody>
      </p:sp>
      <p:sp>
        <p:nvSpPr>
          <p:cNvPr id="12" name="Text 10"/>
          <p:cNvSpPr/>
          <p:nvPr/>
        </p:nvSpPr>
        <p:spPr>
          <a:xfrm>
            <a:off x="7564874" y="534882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600" dirty="0">
                <a:solidFill>
                  <a:srgbClr val="2B4150"/>
                </a:solidFill>
                <a:latin typeface="Source Sans Pro" pitchFamily="34" charset="0"/>
                <a:ea typeface="Source Sans Pro" pitchFamily="34" charset="-122"/>
                <a:cs typeface="Source Sans Pro" pitchFamily="34" charset="-120"/>
              </a:rPr>
              <a:t>Equity Recapitalization</a:t>
            </a:r>
            <a:endParaRPr lang="en-US" sz="1600" dirty="0"/>
          </a:p>
        </p:txBody>
      </p:sp>
      <p:sp>
        <p:nvSpPr>
          <p:cNvPr id="13" name="Text 11"/>
          <p:cNvSpPr/>
          <p:nvPr/>
        </p:nvSpPr>
        <p:spPr>
          <a:xfrm>
            <a:off x="7564874" y="5735777"/>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600" dirty="0">
                <a:solidFill>
                  <a:srgbClr val="2B4150"/>
                </a:solidFill>
                <a:latin typeface="Source Sans Pro" pitchFamily="34" charset="0"/>
                <a:ea typeface="Source Sans Pro" pitchFamily="34" charset="-122"/>
                <a:cs typeface="Source Sans Pro" pitchFamily="34" charset="-120"/>
              </a:rPr>
              <a:t>Changes to financial architecture</a:t>
            </a:r>
            <a:endParaRPr lang="en-US" sz="1600" dirty="0"/>
          </a:p>
        </p:txBody>
      </p:sp>
      <p:sp>
        <p:nvSpPr>
          <p:cNvPr id="14" name="Text 12"/>
          <p:cNvSpPr/>
          <p:nvPr/>
        </p:nvSpPr>
        <p:spPr>
          <a:xfrm>
            <a:off x="793789" y="6504741"/>
            <a:ext cx="13042821" cy="635079"/>
          </a:xfrm>
          <a:prstGeom prst="rect">
            <a:avLst/>
          </a:prstGeom>
          <a:noFill/>
          <a:ln/>
        </p:spPr>
        <p:txBody>
          <a:bodyPr wrap="square" lIns="0" tIns="0" rIns="0" bIns="0" rtlCol="0" anchor="t"/>
          <a:lstStyle/>
          <a:p>
            <a:pPr marL="0" indent="0" algn="l">
              <a:lnSpc>
                <a:spcPts val="2500"/>
              </a:lnSpc>
              <a:buNone/>
            </a:pPr>
            <a:r>
              <a:rPr lang="en-US" b="1" dirty="0">
                <a:solidFill>
                  <a:srgbClr val="2B4150"/>
                </a:solidFill>
                <a:latin typeface="Source Sans Pro" pitchFamily="34" charset="0"/>
                <a:ea typeface="Source Sans Pro" pitchFamily="34" charset="-122"/>
                <a:cs typeface="Source Sans Pro" pitchFamily="34" charset="-120"/>
              </a:rPr>
              <a:t>Legal and structural restructuring involves changes to a company's legal structure, governance or organizational design for efficiency, compliance or tax optimization.</a:t>
            </a:r>
            <a:endParaRPr lang="en-US" dirty="0"/>
          </a:p>
        </p:txBody>
      </p:sp>
      <p:pic>
        <p:nvPicPr>
          <p:cNvPr id="16" name="Picture 15">
            <a:extLst>
              <a:ext uri="{FF2B5EF4-FFF2-40B4-BE49-F238E27FC236}">
                <a16:creationId xmlns:a16="http://schemas.microsoft.com/office/drawing/2014/main" id="{46B3F768-A702-13A7-7D6F-FDDA1CB71482}"/>
              </a:ext>
            </a:extLst>
          </p:cNvPr>
          <p:cNvPicPr>
            <a:picLocks noChangeAspect="1"/>
          </p:cNvPicPr>
          <p:nvPr/>
        </p:nvPicPr>
        <p:blipFill>
          <a:blip r:embed="rId3"/>
          <a:srcRect l="3252" t="21004" r="65922" b="57943"/>
          <a:stretch>
            <a:fillRect/>
          </a:stretch>
        </p:blipFill>
        <p:spPr>
          <a:xfrm>
            <a:off x="4204009" y="3488029"/>
            <a:ext cx="657923" cy="561684"/>
          </a:xfrm>
          <a:prstGeom prst="rect">
            <a:avLst/>
          </a:prstGeom>
        </p:spPr>
      </p:pic>
      <p:pic>
        <p:nvPicPr>
          <p:cNvPr id="17" name="Picture 16">
            <a:extLst>
              <a:ext uri="{FF2B5EF4-FFF2-40B4-BE49-F238E27FC236}">
                <a16:creationId xmlns:a16="http://schemas.microsoft.com/office/drawing/2014/main" id="{5A223F7B-2320-4458-DED7-5BCC2A9FF5B6}"/>
              </a:ext>
            </a:extLst>
          </p:cNvPr>
          <p:cNvPicPr>
            <a:picLocks noChangeAspect="1"/>
          </p:cNvPicPr>
          <p:nvPr/>
        </p:nvPicPr>
        <p:blipFill>
          <a:blip r:embed="rId3"/>
          <a:srcRect l="35737" t="21537" r="33437" b="57410"/>
          <a:stretch>
            <a:fillRect/>
          </a:stretch>
        </p:blipFill>
        <p:spPr>
          <a:xfrm>
            <a:off x="10538834" y="3506679"/>
            <a:ext cx="657923" cy="561684"/>
          </a:xfrm>
          <a:prstGeom prst="rect">
            <a:avLst/>
          </a:prstGeom>
        </p:spPr>
      </p:pic>
      <p:pic>
        <p:nvPicPr>
          <p:cNvPr id="15" name="Picture 14">
            <a:extLst>
              <a:ext uri="{FF2B5EF4-FFF2-40B4-BE49-F238E27FC236}">
                <a16:creationId xmlns:a16="http://schemas.microsoft.com/office/drawing/2014/main" id="{157E6301-3876-B80D-6797-97DEF913AF9B}"/>
              </a:ext>
            </a:extLst>
          </p:cNvPr>
          <p:cNvPicPr>
            <a:picLocks noChangeAspect="1"/>
          </p:cNvPicPr>
          <p:nvPr/>
        </p:nvPicPr>
        <p:blipFill>
          <a:blip r:embed="rId4"/>
          <a:stretch>
            <a:fillRect/>
          </a:stretch>
        </p:blipFill>
        <p:spPr>
          <a:xfrm>
            <a:off x="12619314" y="7790497"/>
            <a:ext cx="2011086" cy="3175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998696"/>
            <a:ext cx="11121866" cy="620078"/>
          </a:xfrm>
          <a:prstGeom prst="rect">
            <a:avLst/>
          </a:prstGeom>
          <a:noFill/>
          <a:ln/>
        </p:spPr>
        <p:txBody>
          <a:bodyPr wrap="none" lIns="0" tIns="0" rIns="0" bIns="0" rtlCol="0" anchor="t"/>
          <a:lstStyle/>
          <a:p>
            <a:pPr marL="0" indent="0" algn="l">
              <a:lnSpc>
                <a:spcPts val="4850"/>
              </a:lnSpc>
              <a:buNone/>
            </a:pPr>
            <a:r>
              <a:rPr lang="en-US" sz="3900" b="1" dirty="0">
                <a:solidFill>
                  <a:srgbClr val="124E73"/>
                </a:solidFill>
                <a:latin typeface="MS UI Gothic" panose="020B0600070205080204" pitchFamily="34" charset="-128"/>
                <a:ea typeface="MS UI Gothic" panose="020B0600070205080204" pitchFamily="34" charset="-128"/>
                <a:cs typeface="MuseoModerno Medium" pitchFamily="34" charset="-120"/>
              </a:rPr>
              <a:t>Triggers and Drivers of Corporate Restructuring</a:t>
            </a:r>
            <a:endParaRPr lang="en-US" sz="3900" b="1" dirty="0">
              <a:latin typeface="MS UI Gothic" panose="020B0600070205080204" pitchFamily="34" charset="-128"/>
              <a:ea typeface="MS UI Gothic" panose="020B0600070205080204" pitchFamily="34" charset="-128"/>
            </a:endParaRPr>
          </a:p>
        </p:txBody>
      </p:sp>
      <p:sp>
        <p:nvSpPr>
          <p:cNvPr id="3" name="Text 1"/>
          <p:cNvSpPr/>
          <p:nvPr/>
        </p:nvSpPr>
        <p:spPr>
          <a:xfrm>
            <a:off x="827365" y="1893570"/>
            <a:ext cx="11450249"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Restructuring doesn’t happen out of nowhere. It’s often triggered by internal challenges like inefficiencies or leadership shifts and external shocks like market changes or industry disruption. Spotting these signs early helps companies know when it’s time to hit reset.</a:t>
            </a:r>
            <a:endParaRPr lang="en-US" dirty="0"/>
          </a:p>
        </p:txBody>
      </p:sp>
      <p:sp>
        <p:nvSpPr>
          <p:cNvPr id="4" name="Shape 2"/>
          <p:cNvSpPr/>
          <p:nvPr/>
        </p:nvSpPr>
        <p:spPr>
          <a:xfrm>
            <a:off x="847684" y="3184277"/>
            <a:ext cx="6422231" cy="1781651"/>
          </a:xfrm>
          <a:prstGeom prst="roundRect">
            <a:avLst>
              <a:gd name="adj" fmla="val 6159"/>
            </a:avLst>
          </a:prstGeom>
          <a:solidFill>
            <a:srgbClr val="FFFCF5"/>
          </a:solidFill>
          <a:ln/>
        </p:spPr>
        <p:txBody>
          <a:bodyPr/>
          <a:lstStyle/>
          <a:p>
            <a:endParaRPr lang="en-IN" dirty="0"/>
          </a:p>
        </p:txBody>
      </p:sp>
      <p:sp>
        <p:nvSpPr>
          <p:cNvPr id="5" name="Shape 3"/>
          <p:cNvSpPr/>
          <p:nvPr/>
        </p:nvSpPr>
        <p:spPr>
          <a:xfrm>
            <a:off x="793790" y="3148727"/>
            <a:ext cx="6422231" cy="91440"/>
          </a:xfrm>
          <a:prstGeom prst="roundRect">
            <a:avLst>
              <a:gd name="adj" fmla="val 32558"/>
            </a:avLst>
          </a:prstGeom>
          <a:solidFill>
            <a:srgbClr val="325F7B"/>
          </a:solidFill>
          <a:ln/>
        </p:spPr>
      </p:sp>
      <p:sp>
        <p:nvSpPr>
          <p:cNvPr id="6" name="Shape 4"/>
          <p:cNvSpPr/>
          <p:nvPr/>
        </p:nvSpPr>
        <p:spPr>
          <a:xfrm>
            <a:off x="3707249" y="2873931"/>
            <a:ext cx="595313" cy="595313"/>
          </a:xfrm>
          <a:prstGeom prst="roundRect">
            <a:avLst>
              <a:gd name="adj" fmla="val 153600"/>
            </a:avLst>
          </a:prstGeom>
          <a:solidFill>
            <a:srgbClr val="325F7B"/>
          </a:solidFill>
          <a:ln/>
        </p:spPr>
      </p:sp>
      <p:pic>
        <p:nvPicPr>
          <p:cNvPr id="7" name="Image 0" descr="preencoded.png"/>
          <p:cNvPicPr>
            <a:picLocks noChangeAspect="1"/>
          </p:cNvPicPr>
          <p:nvPr/>
        </p:nvPicPr>
        <p:blipFill>
          <a:blip r:embed="rId3"/>
          <a:stretch>
            <a:fillRect/>
          </a:stretch>
        </p:blipFill>
        <p:spPr>
          <a:xfrm>
            <a:off x="3885843" y="3022759"/>
            <a:ext cx="238125" cy="297656"/>
          </a:xfrm>
          <a:prstGeom prst="rect">
            <a:avLst/>
          </a:prstGeom>
        </p:spPr>
      </p:pic>
      <p:sp>
        <p:nvSpPr>
          <p:cNvPr id="8" name="Text 5"/>
          <p:cNvSpPr/>
          <p:nvPr/>
        </p:nvSpPr>
        <p:spPr>
          <a:xfrm>
            <a:off x="1015008" y="3667720"/>
            <a:ext cx="3696533"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Economic &amp; Financial Pressures</a:t>
            </a:r>
            <a:endParaRPr lang="en-US" sz="1950" b="1" dirty="0">
              <a:latin typeface="MS UI Gothic" panose="020B0600070205080204" pitchFamily="34" charset="-128"/>
              <a:ea typeface="MS UI Gothic" panose="020B0600070205080204" pitchFamily="34" charset="-128"/>
            </a:endParaRPr>
          </a:p>
        </p:txBody>
      </p:sp>
      <p:sp>
        <p:nvSpPr>
          <p:cNvPr id="9" name="Text 6"/>
          <p:cNvSpPr/>
          <p:nvPr/>
        </p:nvSpPr>
        <p:spPr>
          <a:xfrm>
            <a:off x="1015008" y="4096941"/>
            <a:ext cx="5979795" cy="635079"/>
          </a:xfrm>
          <a:prstGeom prst="rect">
            <a:avLst/>
          </a:prstGeom>
          <a:noFill/>
          <a:ln/>
        </p:spPr>
        <p:txBody>
          <a:bodyPr wrap="square" lIns="0" tIns="0" rIns="0" bIns="0" rtlCol="0" anchor="t"/>
          <a:lstStyle/>
          <a:p>
            <a:pPr marL="0" indent="0" algn="l">
              <a:lnSpc>
                <a:spcPts val="2500"/>
              </a:lnSpc>
              <a:buNone/>
            </a:pPr>
            <a:r>
              <a:rPr lang="en-US" sz="1600" dirty="0">
                <a:solidFill>
                  <a:srgbClr val="2B4150"/>
                </a:solidFill>
                <a:latin typeface="Source Sans Pro" pitchFamily="34" charset="0"/>
                <a:ea typeface="Source Sans Pro" pitchFamily="34" charset="-122"/>
                <a:cs typeface="Source Sans Pro" pitchFamily="34" charset="-120"/>
              </a:rPr>
              <a:t>88% of 2023-2024 bankruptcies cited rising costs (inflation/interest rates). COVID-19 impacted 79%, increased competition 58%.</a:t>
            </a:r>
            <a:endParaRPr lang="en-US" sz="1600" dirty="0"/>
          </a:p>
        </p:txBody>
      </p:sp>
      <p:sp>
        <p:nvSpPr>
          <p:cNvPr id="10" name="Shape 7"/>
          <p:cNvSpPr/>
          <p:nvPr/>
        </p:nvSpPr>
        <p:spPr>
          <a:xfrm>
            <a:off x="7414379" y="3171587"/>
            <a:ext cx="6422231" cy="1781651"/>
          </a:xfrm>
          <a:prstGeom prst="roundRect">
            <a:avLst>
              <a:gd name="adj" fmla="val 6159"/>
            </a:avLst>
          </a:prstGeom>
          <a:solidFill>
            <a:srgbClr val="FFFCF5"/>
          </a:solidFill>
          <a:ln/>
        </p:spPr>
      </p:sp>
      <p:sp>
        <p:nvSpPr>
          <p:cNvPr id="11" name="Shape 8"/>
          <p:cNvSpPr/>
          <p:nvPr/>
        </p:nvSpPr>
        <p:spPr>
          <a:xfrm>
            <a:off x="7414379" y="3148727"/>
            <a:ext cx="6422231" cy="91440"/>
          </a:xfrm>
          <a:prstGeom prst="roundRect">
            <a:avLst>
              <a:gd name="adj" fmla="val 32558"/>
            </a:avLst>
          </a:prstGeom>
          <a:solidFill>
            <a:srgbClr val="325F7B"/>
          </a:solidFill>
          <a:ln/>
        </p:spPr>
      </p:sp>
      <p:sp>
        <p:nvSpPr>
          <p:cNvPr id="12" name="Shape 9"/>
          <p:cNvSpPr/>
          <p:nvPr/>
        </p:nvSpPr>
        <p:spPr>
          <a:xfrm>
            <a:off x="10327838" y="2873931"/>
            <a:ext cx="595313" cy="595313"/>
          </a:xfrm>
          <a:prstGeom prst="roundRect">
            <a:avLst>
              <a:gd name="adj" fmla="val 153600"/>
            </a:avLst>
          </a:prstGeom>
          <a:solidFill>
            <a:srgbClr val="325F7B"/>
          </a:solidFill>
          <a:ln/>
        </p:spPr>
      </p:sp>
      <p:pic>
        <p:nvPicPr>
          <p:cNvPr id="13" name="Image 1" descr="preencoded.png"/>
          <p:cNvPicPr>
            <a:picLocks noChangeAspect="1"/>
          </p:cNvPicPr>
          <p:nvPr/>
        </p:nvPicPr>
        <p:blipFill>
          <a:blip r:embed="rId4"/>
          <a:stretch>
            <a:fillRect/>
          </a:stretch>
        </p:blipFill>
        <p:spPr>
          <a:xfrm>
            <a:off x="10506432" y="3022759"/>
            <a:ext cx="238125" cy="297656"/>
          </a:xfrm>
          <a:prstGeom prst="rect">
            <a:avLst/>
          </a:prstGeom>
        </p:spPr>
      </p:pic>
      <p:sp>
        <p:nvSpPr>
          <p:cNvPr id="14" name="Text 10"/>
          <p:cNvSpPr/>
          <p:nvPr/>
        </p:nvSpPr>
        <p:spPr>
          <a:xfrm>
            <a:off x="7635597" y="3667720"/>
            <a:ext cx="3990975"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Market Disruption &amp; Tech Change</a:t>
            </a:r>
            <a:endParaRPr lang="en-US" sz="1950" b="1" dirty="0">
              <a:latin typeface="MS UI Gothic" panose="020B0600070205080204" pitchFamily="34" charset="-128"/>
              <a:ea typeface="MS UI Gothic" panose="020B0600070205080204" pitchFamily="34" charset="-128"/>
            </a:endParaRPr>
          </a:p>
        </p:txBody>
      </p:sp>
      <p:sp>
        <p:nvSpPr>
          <p:cNvPr id="15" name="Text 11"/>
          <p:cNvSpPr/>
          <p:nvPr/>
        </p:nvSpPr>
        <p:spPr>
          <a:xfrm>
            <a:off x="7635597" y="4096941"/>
            <a:ext cx="5979795" cy="635079"/>
          </a:xfrm>
          <a:prstGeom prst="rect">
            <a:avLst/>
          </a:prstGeom>
          <a:noFill/>
          <a:ln/>
        </p:spPr>
        <p:txBody>
          <a:bodyPr wrap="square" lIns="0" tIns="0" rIns="0" bIns="0" rtlCol="0" anchor="t"/>
          <a:lstStyle/>
          <a:p>
            <a:pPr marL="0" indent="0" algn="l">
              <a:lnSpc>
                <a:spcPts val="2500"/>
              </a:lnSpc>
              <a:buNone/>
            </a:pPr>
            <a:r>
              <a:rPr lang="en-US" sz="1600" dirty="0">
                <a:solidFill>
                  <a:srgbClr val="2B4150"/>
                </a:solidFill>
                <a:latin typeface="Source Sans Pro" pitchFamily="34" charset="0"/>
                <a:ea typeface="Source Sans Pro" pitchFamily="34" charset="-122"/>
                <a:cs typeface="Source Sans Pro" pitchFamily="34" charset="-120"/>
              </a:rPr>
              <a:t>Rapid tech advancement forces restructuring for competitiveness. Digital transformation requires new models and skill sets.</a:t>
            </a:r>
            <a:endParaRPr lang="en-US" sz="1600" dirty="0"/>
          </a:p>
        </p:txBody>
      </p:sp>
      <p:sp>
        <p:nvSpPr>
          <p:cNvPr id="16" name="Shape 12"/>
          <p:cNvSpPr/>
          <p:nvPr/>
        </p:nvSpPr>
        <p:spPr>
          <a:xfrm>
            <a:off x="827365" y="5519619"/>
            <a:ext cx="6422231" cy="1781651"/>
          </a:xfrm>
          <a:prstGeom prst="roundRect">
            <a:avLst>
              <a:gd name="adj" fmla="val 6159"/>
            </a:avLst>
          </a:prstGeom>
          <a:solidFill>
            <a:srgbClr val="FFFCF5"/>
          </a:solidFill>
          <a:ln/>
        </p:spPr>
      </p:sp>
      <p:sp>
        <p:nvSpPr>
          <p:cNvPr id="17" name="Shape 13"/>
          <p:cNvSpPr/>
          <p:nvPr/>
        </p:nvSpPr>
        <p:spPr>
          <a:xfrm>
            <a:off x="793790" y="5426393"/>
            <a:ext cx="6422231" cy="91440"/>
          </a:xfrm>
          <a:prstGeom prst="roundRect">
            <a:avLst>
              <a:gd name="adj" fmla="val 32558"/>
            </a:avLst>
          </a:prstGeom>
          <a:solidFill>
            <a:srgbClr val="325F7B"/>
          </a:solidFill>
          <a:ln/>
        </p:spPr>
      </p:sp>
      <p:sp>
        <p:nvSpPr>
          <p:cNvPr id="18" name="Shape 14"/>
          <p:cNvSpPr/>
          <p:nvPr/>
        </p:nvSpPr>
        <p:spPr>
          <a:xfrm>
            <a:off x="3707249" y="5151596"/>
            <a:ext cx="595313" cy="595313"/>
          </a:xfrm>
          <a:prstGeom prst="roundRect">
            <a:avLst>
              <a:gd name="adj" fmla="val 153600"/>
            </a:avLst>
          </a:prstGeom>
          <a:solidFill>
            <a:srgbClr val="325F7B"/>
          </a:solidFill>
          <a:ln/>
        </p:spPr>
      </p:sp>
      <p:pic>
        <p:nvPicPr>
          <p:cNvPr id="19" name="Image 2" descr="preencoded.png"/>
          <p:cNvPicPr>
            <a:picLocks noChangeAspect="1"/>
          </p:cNvPicPr>
          <p:nvPr/>
        </p:nvPicPr>
        <p:blipFill>
          <a:blip r:embed="rId5"/>
          <a:stretch>
            <a:fillRect/>
          </a:stretch>
        </p:blipFill>
        <p:spPr>
          <a:xfrm>
            <a:off x="3885843" y="5300424"/>
            <a:ext cx="238125" cy="297656"/>
          </a:xfrm>
          <a:prstGeom prst="rect">
            <a:avLst/>
          </a:prstGeom>
        </p:spPr>
      </p:pic>
      <p:sp>
        <p:nvSpPr>
          <p:cNvPr id="20" name="Text 15"/>
          <p:cNvSpPr/>
          <p:nvPr/>
        </p:nvSpPr>
        <p:spPr>
          <a:xfrm>
            <a:off x="1015008" y="5945386"/>
            <a:ext cx="2667833"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Strategic</a:t>
            </a:r>
            <a:r>
              <a:rPr lang="en-US" sz="1950" b="1" dirty="0">
                <a:solidFill>
                  <a:srgbClr val="2B4150"/>
                </a:solidFill>
                <a:latin typeface="MuseoModerno Medium" pitchFamily="34" charset="0"/>
                <a:ea typeface="MuseoModerno Medium" pitchFamily="34" charset="-122"/>
                <a:cs typeface="MuseoModerno Medium" pitchFamily="34" charset="-120"/>
              </a:rPr>
              <a:t> </a:t>
            </a: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Realignment</a:t>
            </a:r>
            <a:endParaRPr lang="en-US" sz="1950" b="1" dirty="0">
              <a:latin typeface="MS UI Gothic" panose="020B0600070205080204" pitchFamily="34" charset="-128"/>
              <a:ea typeface="MS UI Gothic" panose="020B0600070205080204" pitchFamily="34" charset="-128"/>
            </a:endParaRPr>
          </a:p>
        </p:txBody>
      </p:sp>
      <p:sp>
        <p:nvSpPr>
          <p:cNvPr id="21" name="Text 16"/>
          <p:cNvSpPr/>
          <p:nvPr/>
        </p:nvSpPr>
        <p:spPr>
          <a:xfrm>
            <a:off x="1015008" y="6374606"/>
            <a:ext cx="5979795" cy="635079"/>
          </a:xfrm>
          <a:prstGeom prst="rect">
            <a:avLst/>
          </a:prstGeom>
          <a:noFill/>
          <a:ln/>
        </p:spPr>
        <p:txBody>
          <a:bodyPr wrap="square" lIns="0" tIns="0" rIns="0" bIns="0" rtlCol="0" anchor="t"/>
          <a:lstStyle/>
          <a:p>
            <a:pPr marL="0" indent="0" algn="l">
              <a:lnSpc>
                <a:spcPts val="2500"/>
              </a:lnSpc>
              <a:buNone/>
            </a:pPr>
            <a:r>
              <a:rPr lang="en-US" sz="1600" dirty="0">
                <a:solidFill>
                  <a:srgbClr val="2B4150"/>
                </a:solidFill>
                <a:latin typeface="Source Sans Pro" pitchFamily="34" charset="0"/>
                <a:ea typeface="Source Sans Pro" pitchFamily="34" charset="-122"/>
                <a:cs typeface="Source Sans Pro" pitchFamily="34" charset="-120"/>
              </a:rPr>
              <a:t>Proactive restructuring to enter new markets, optimize portfolios, or respond to customer demands.</a:t>
            </a:r>
            <a:endParaRPr lang="en-US" sz="1600" dirty="0"/>
          </a:p>
        </p:txBody>
      </p:sp>
      <p:sp>
        <p:nvSpPr>
          <p:cNvPr id="22" name="Shape 17"/>
          <p:cNvSpPr/>
          <p:nvPr/>
        </p:nvSpPr>
        <p:spPr>
          <a:xfrm>
            <a:off x="7428190" y="5449252"/>
            <a:ext cx="6422231" cy="1781651"/>
          </a:xfrm>
          <a:prstGeom prst="roundRect">
            <a:avLst>
              <a:gd name="adj" fmla="val 6159"/>
            </a:avLst>
          </a:prstGeom>
          <a:solidFill>
            <a:srgbClr val="FFFCF5"/>
          </a:solidFill>
          <a:ln/>
        </p:spPr>
      </p:sp>
      <p:sp>
        <p:nvSpPr>
          <p:cNvPr id="23" name="Shape 18"/>
          <p:cNvSpPr/>
          <p:nvPr/>
        </p:nvSpPr>
        <p:spPr>
          <a:xfrm>
            <a:off x="7414379" y="5426393"/>
            <a:ext cx="6422231" cy="91440"/>
          </a:xfrm>
          <a:prstGeom prst="roundRect">
            <a:avLst>
              <a:gd name="adj" fmla="val 32558"/>
            </a:avLst>
          </a:prstGeom>
          <a:solidFill>
            <a:srgbClr val="325F7B"/>
          </a:solidFill>
          <a:ln/>
        </p:spPr>
      </p:sp>
      <p:sp>
        <p:nvSpPr>
          <p:cNvPr id="24" name="Shape 19"/>
          <p:cNvSpPr/>
          <p:nvPr/>
        </p:nvSpPr>
        <p:spPr>
          <a:xfrm>
            <a:off x="10327838" y="5151596"/>
            <a:ext cx="595313" cy="595313"/>
          </a:xfrm>
          <a:prstGeom prst="roundRect">
            <a:avLst>
              <a:gd name="adj" fmla="val 153600"/>
            </a:avLst>
          </a:prstGeom>
          <a:solidFill>
            <a:srgbClr val="325F7B"/>
          </a:solidFill>
          <a:ln/>
        </p:spPr>
      </p:sp>
      <p:pic>
        <p:nvPicPr>
          <p:cNvPr id="25" name="Image 3" descr="preencoded.png"/>
          <p:cNvPicPr>
            <a:picLocks noChangeAspect="1"/>
          </p:cNvPicPr>
          <p:nvPr/>
        </p:nvPicPr>
        <p:blipFill>
          <a:blip r:embed="rId6"/>
          <a:stretch>
            <a:fillRect/>
          </a:stretch>
        </p:blipFill>
        <p:spPr>
          <a:xfrm>
            <a:off x="10506432" y="5300424"/>
            <a:ext cx="238125" cy="297656"/>
          </a:xfrm>
          <a:prstGeom prst="rect">
            <a:avLst/>
          </a:prstGeom>
        </p:spPr>
      </p:pic>
      <p:sp>
        <p:nvSpPr>
          <p:cNvPr id="26" name="Text 20"/>
          <p:cNvSpPr/>
          <p:nvPr/>
        </p:nvSpPr>
        <p:spPr>
          <a:xfrm>
            <a:off x="7635597" y="5945386"/>
            <a:ext cx="3003709"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Regulatory &amp; Compliance</a:t>
            </a:r>
            <a:endParaRPr lang="en-US" sz="1950" b="1" dirty="0">
              <a:latin typeface="MS UI Gothic" panose="020B0600070205080204" pitchFamily="34" charset="-128"/>
              <a:ea typeface="MS UI Gothic" panose="020B0600070205080204" pitchFamily="34" charset="-128"/>
            </a:endParaRPr>
          </a:p>
        </p:txBody>
      </p:sp>
      <p:sp>
        <p:nvSpPr>
          <p:cNvPr id="27" name="Text 21"/>
          <p:cNvSpPr/>
          <p:nvPr/>
        </p:nvSpPr>
        <p:spPr>
          <a:xfrm>
            <a:off x="7635597" y="6374606"/>
            <a:ext cx="5979795" cy="635079"/>
          </a:xfrm>
          <a:prstGeom prst="rect">
            <a:avLst/>
          </a:prstGeom>
          <a:noFill/>
          <a:ln/>
        </p:spPr>
        <p:txBody>
          <a:bodyPr wrap="square" lIns="0" tIns="0" rIns="0" bIns="0" rtlCol="0" anchor="t"/>
          <a:lstStyle/>
          <a:p>
            <a:pPr marL="0" indent="0" algn="l">
              <a:lnSpc>
                <a:spcPts val="2500"/>
              </a:lnSpc>
              <a:buNone/>
            </a:pPr>
            <a:r>
              <a:rPr lang="en-US" sz="1600" dirty="0">
                <a:solidFill>
                  <a:srgbClr val="2B4150"/>
                </a:solidFill>
                <a:latin typeface="Source Sans Pro" pitchFamily="34" charset="0"/>
                <a:ea typeface="Source Sans Pro" pitchFamily="34" charset="-122"/>
                <a:cs typeface="Source Sans Pro" pitchFamily="34" charset="-120"/>
              </a:rPr>
              <a:t>Changes in regulations, tax structures, or compliance can necessitate restructuring for legal operation and optimization.</a:t>
            </a:r>
            <a:endParaRPr lang="en-US" sz="1600" dirty="0"/>
          </a:p>
        </p:txBody>
      </p:sp>
      <p:pic>
        <p:nvPicPr>
          <p:cNvPr id="28" name="Picture 27">
            <a:extLst>
              <a:ext uri="{FF2B5EF4-FFF2-40B4-BE49-F238E27FC236}">
                <a16:creationId xmlns:a16="http://schemas.microsoft.com/office/drawing/2014/main" id="{79662710-A628-7036-A7F6-77CC8EA7DE51}"/>
              </a:ext>
            </a:extLst>
          </p:cNvPr>
          <p:cNvPicPr>
            <a:picLocks noChangeAspect="1"/>
          </p:cNvPicPr>
          <p:nvPr/>
        </p:nvPicPr>
        <p:blipFill>
          <a:blip r:embed="rId7"/>
          <a:stretch>
            <a:fillRect/>
          </a:stretch>
        </p:blipFill>
        <p:spPr>
          <a:xfrm>
            <a:off x="12619314" y="7790497"/>
            <a:ext cx="2011086" cy="3175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44291"/>
            <a:ext cx="12076509" cy="620078"/>
          </a:xfrm>
          <a:prstGeom prst="rect">
            <a:avLst/>
          </a:prstGeom>
          <a:noFill/>
          <a:ln/>
        </p:spPr>
        <p:txBody>
          <a:bodyPr wrap="none" lIns="0" tIns="0" rIns="0" bIns="0" rtlCol="0" anchor="t"/>
          <a:lstStyle/>
          <a:p>
            <a:pPr marL="0" indent="0" algn="l">
              <a:lnSpc>
                <a:spcPts val="4850"/>
              </a:lnSpc>
              <a:buNone/>
            </a:pPr>
            <a:r>
              <a:rPr lang="en-US" sz="3900" b="1" dirty="0">
                <a:solidFill>
                  <a:srgbClr val="124E73"/>
                </a:solidFill>
                <a:latin typeface="MS UI Gothic" panose="020B0600070205080204" pitchFamily="34" charset="-128"/>
                <a:ea typeface="MS UI Gothic" panose="020B0600070205080204" pitchFamily="34" charset="-128"/>
                <a:cs typeface="MuseoModerno Medium" pitchFamily="34" charset="-120"/>
              </a:rPr>
              <a:t>Case Studies of Successful Corporate Restructuring</a:t>
            </a:r>
            <a:endParaRPr lang="en-US" sz="3900" b="1" dirty="0">
              <a:latin typeface="MS UI Gothic" panose="020B0600070205080204" pitchFamily="34" charset="-128"/>
              <a:ea typeface="MS UI Gothic" panose="020B0600070205080204" pitchFamily="34" charset="-128"/>
            </a:endParaRPr>
          </a:p>
        </p:txBody>
      </p:sp>
      <p:sp>
        <p:nvSpPr>
          <p:cNvPr id="3" name="Text 1"/>
          <p:cNvSpPr/>
          <p:nvPr/>
        </p:nvSpPr>
        <p:spPr>
          <a:xfrm>
            <a:off x="793790" y="2961203"/>
            <a:ext cx="13042821" cy="317540"/>
          </a:xfrm>
          <a:prstGeom prst="rect">
            <a:avLst/>
          </a:prstGeom>
          <a:noFill/>
          <a:ln/>
        </p:spPr>
        <p:txBody>
          <a:bodyPr wrap="non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Examining real world examples provides valuable insights into effective restructuring strategies and their outcomes.</a:t>
            </a:r>
            <a:endParaRPr lang="en-US" dirty="0"/>
          </a:p>
        </p:txBody>
      </p:sp>
      <p:sp>
        <p:nvSpPr>
          <p:cNvPr id="4" name="Text 2"/>
          <p:cNvSpPr/>
          <p:nvPr/>
        </p:nvSpPr>
        <p:spPr>
          <a:xfrm>
            <a:off x="793790" y="3774739"/>
            <a:ext cx="3774519" cy="310158"/>
          </a:xfrm>
          <a:prstGeom prst="rect">
            <a:avLst/>
          </a:prstGeom>
          <a:noFill/>
          <a:ln/>
        </p:spPr>
        <p:txBody>
          <a:bodyPr wrap="none" lIns="0" tIns="0" rIns="0" bIns="0" rtlCol="0" anchor="t"/>
          <a:lstStyle/>
          <a:p>
            <a:pPr marL="0" indent="0" algn="l">
              <a:lnSpc>
                <a:spcPts val="2400"/>
              </a:lnSpc>
              <a:buNone/>
            </a:pPr>
            <a:r>
              <a:rPr lang="en-US" sz="1950" b="1" dirty="0">
                <a:solidFill>
                  <a:srgbClr val="124E73"/>
                </a:solidFill>
                <a:latin typeface="MS UI Gothic" panose="020B0600070205080204" pitchFamily="34" charset="-128"/>
                <a:ea typeface="MS UI Gothic" panose="020B0600070205080204" pitchFamily="34" charset="-128"/>
                <a:cs typeface="MuseoModerno Medium" pitchFamily="34" charset="-120"/>
              </a:rPr>
              <a:t>IBM's Strategic Transformation</a:t>
            </a:r>
            <a:endParaRPr lang="en-US" sz="1950" b="1" dirty="0">
              <a:latin typeface="MS UI Gothic" panose="020B0600070205080204" pitchFamily="34" charset="-128"/>
              <a:ea typeface="MS UI Gothic" panose="020B0600070205080204" pitchFamily="34" charset="-128"/>
            </a:endParaRPr>
          </a:p>
        </p:txBody>
      </p:sp>
      <p:sp>
        <p:nvSpPr>
          <p:cNvPr id="5" name="Text 3"/>
          <p:cNvSpPr/>
          <p:nvPr/>
        </p:nvSpPr>
        <p:spPr>
          <a:xfrm>
            <a:off x="793790" y="4367437"/>
            <a:ext cx="4024313" cy="1587698"/>
          </a:xfrm>
          <a:prstGeom prst="rect">
            <a:avLst/>
          </a:prstGeom>
          <a:noFill/>
          <a:ln/>
        </p:spPr>
        <p:txBody>
          <a:bodyPr wrap="square" lIns="0" tIns="0" rIns="0" bIns="0" rtlCol="0" anchor="t"/>
          <a:lstStyle/>
          <a:p>
            <a:pPr marL="0" indent="0" algn="l">
              <a:lnSpc>
                <a:spcPts val="2500"/>
              </a:lnSpc>
              <a:buNone/>
            </a:pPr>
            <a:r>
              <a:rPr lang="en-US" sz="1600" dirty="0">
                <a:solidFill>
                  <a:srgbClr val="2B4150"/>
                </a:solidFill>
                <a:latin typeface="Source Sans Pro" pitchFamily="34" charset="0"/>
                <a:ea typeface="Source Sans Pro" pitchFamily="34" charset="-122"/>
                <a:cs typeface="Source Sans Pro" pitchFamily="34" charset="-120"/>
              </a:rPr>
              <a:t>Facing $16B losses (1991-93), IBM shifted from hardware to software and services, streamlined operations, and formed new partnerships. This resulted in sustained growth and competitive advantages.</a:t>
            </a:r>
            <a:endParaRPr lang="en-US" sz="1600" dirty="0"/>
          </a:p>
        </p:txBody>
      </p:sp>
      <p:sp>
        <p:nvSpPr>
          <p:cNvPr id="6" name="Text 4"/>
          <p:cNvSpPr/>
          <p:nvPr/>
        </p:nvSpPr>
        <p:spPr>
          <a:xfrm>
            <a:off x="5309830" y="3774739"/>
            <a:ext cx="4014549" cy="310158"/>
          </a:xfrm>
          <a:prstGeom prst="rect">
            <a:avLst/>
          </a:prstGeom>
          <a:noFill/>
          <a:ln/>
        </p:spPr>
        <p:txBody>
          <a:bodyPr wrap="none" lIns="0" tIns="0" rIns="0" bIns="0" rtlCol="0" anchor="t"/>
          <a:lstStyle/>
          <a:p>
            <a:pPr marL="0" indent="0" algn="l">
              <a:lnSpc>
                <a:spcPts val="2400"/>
              </a:lnSpc>
              <a:buNone/>
            </a:pPr>
            <a:r>
              <a:rPr lang="en-US" sz="1950" b="1" dirty="0">
                <a:solidFill>
                  <a:srgbClr val="124E73"/>
                </a:solidFill>
                <a:latin typeface="MS UI Gothic" panose="020B0600070205080204" pitchFamily="34" charset="-128"/>
                <a:ea typeface="MS UI Gothic" panose="020B0600070205080204" pitchFamily="34" charset="-128"/>
                <a:cs typeface="MuseoModerno Medium" pitchFamily="34" charset="-120"/>
              </a:rPr>
              <a:t>Nokia's Comprehensive Approach</a:t>
            </a:r>
            <a:endParaRPr lang="en-US" sz="1950" b="1" dirty="0">
              <a:latin typeface="MS UI Gothic" panose="020B0600070205080204" pitchFamily="34" charset="-128"/>
              <a:ea typeface="MS UI Gothic" panose="020B0600070205080204" pitchFamily="34" charset="-128"/>
            </a:endParaRPr>
          </a:p>
        </p:txBody>
      </p:sp>
      <p:sp>
        <p:nvSpPr>
          <p:cNvPr id="7" name="Text 5"/>
          <p:cNvSpPr/>
          <p:nvPr/>
        </p:nvSpPr>
        <p:spPr>
          <a:xfrm>
            <a:off x="5309830" y="4367437"/>
            <a:ext cx="4024313" cy="1587698"/>
          </a:xfrm>
          <a:prstGeom prst="rect">
            <a:avLst/>
          </a:prstGeom>
          <a:noFill/>
          <a:ln/>
        </p:spPr>
        <p:txBody>
          <a:bodyPr wrap="square" lIns="0" tIns="0" rIns="0" bIns="0" rtlCol="0" anchor="t"/>
          <a:lstStyle/>
          <a:p>
            <a:pPr marL="0" indent="0" algn="l">
              <a:lnSpc>
                <a:spcPts val="2500"/>
              </a:lnSpc>
              <a:buNone/>
            </a:pPr>
            <a:r>
              <a:rPr lang="en-US" sz="1600" dirty="0">
                <a:solidFill>
                  <a:srgbClr val="2B4150"/>
                </a:solidFill>
                <a:latin typeface="Source Sans Pro" pitchFamily="34" charset="0"/>
                <a:ea typeface="Source Sans Pro" pitchFamily="34" charset="-122"/>
                <a:cs typeface="Source Sans Pro" pitchFamily="34" charset="-120"/>
              </a:rPr>
              <a:t>In 2011, Nokia transitioned to Microsoft Windows for smartphones, closed R&amp;D centers and factories (affecting 18,000 employees), and supported displaced staff with the "Bridge" program.</a:t>
            </a:r>
            <a:endParaRPr lang="en-US" sz="1600" dirty="0"/>
          </a:p>
        </p:txBody>
      </p:sp>
      <p:sp>
        <p:nvSpPr>
          <p:cNvPr id="8" name="Text 6"/>
          <p:cNvSpPr/>
          <p:nvPr/>
        </p:nvSpPr>
        <p:spPr>
          <a:xfrm>
            <a:off x="9860970" y="3619660"/>
            <a:ext cx="4024313" cy="620316"/>
          </a:xfrm>
          <a:prstGeom prst="rect">
            <a:avLst/>
          </a:prstGeom>
          <a:noFill/>
          <a:ln/>
        </p:spPr>
        <p:txBody>
          <a:bodyPr wrap="square" lIns="0" tIns="0" rIns="0" bIns="0" rtlCol="0" anchor="t"/>
          <a:lstStyle/>
          <a:p>
            <a:pPr marL="0" indent="0" algn="l">
              <a:lnSpc>
                <a:spcPts val="2400"/>
              </a:lnSpc>
              <a:buNone/>
            </a:pPr>
            <a:r>
              <a:rPr lang="en-US" sz="1950" b="1" dirty="0">
                <a:solidFill>
                  <a:srgbClr val="124E73"/>
                </a:solidFill>
                <a:latin typeface="MS UI Gothic" panose="020B0600070205080204" pitchFamily="34" charset="-128"/>
                <a:ea typeface="MS UI Gothic" panose="020B0600070205080204" pitchFamily="34" charset="-128"/>
                <a:cs typeface="MuseoModerno Medium" pitchFamily="34" charset="-120"/>
              </a:rPr>
              <a:t>General Electric's Multi-Phase Transformation</a:t>
            </a:r>
            <a:endParaRPr lang="en-US" sz="1950" b="1" dirty="0">
              <a:latin typeface="MS UI Gothic" panose="020B0600070205080204" pitchFamily="34" charset="-128"/>
              <a:ea typeface="MS UI Gothic" panose="020B0600070205080204" pitchFamily="34" charset="-128"/>
            </a:endParaRPr>
          </a:p>
        </p:txBody>
      </p:sp>
      <p:sp>
        <p:nvSpPr>
          <p:cNvPr id="9" name="Text 7"/>
          <p:cNvSpPr/>
          <p:nvPr/>
        </p:nvSpPr>
        <p:spPr>
          <a:xfrm>
            <a:off x="9860971" y="4367437"/>
            <a:ext cx="4024313" cy="1587698"/>
          </a:xfrm>
          <a:prstGeom prst="rect">
            <a:avLst/>
          </a:prstGeom>
          <a:noFill/>
          <a:ln/>
        </p:spPr>
        <p:txBody>
          <a:bodyPr wrap="square" lIns="0" tIns="0" rIns="0" bIns="0" rtlCol="0" anchor="t"/>
          <a:lstStyle/>
          <a:p>
            <a:pPr marL="0" indent="0" algn="l">
              <a:lnSpc>
                <a:spcPts val="2500"/>
              </a:lnSpc>
              <a:buNone/>
            </a:pPr>
            <a:r>
              <a:rPr lang="en-US" sz="1600" dirty="0">
                <a:solidFill>
                  <a:srgbClr val="2B4150"/>
                </a:solidFill>
                <a:latin typeface="Source Sans Pro" pitchFamily="34" charset="0"/>
                <a:ea typeface="Source Sans Pro" pitchFamily="34" charset="-122"/>
                <a:cs typeface="Source Sans Pro" pitchFamily="34" charset="-120"/>
              </a:rPr>
              <a:t>GE divested non core businesses, reduced GE Capital and ultimately split into three independent companies (GE Aerospace, GE Vernova, GE HealthCare) in 2024, creating more value.</a:t>
            </a:r>
            <a:endParaRPr lang="en-US" sz="1600" dirty="0"/>
          </a:p>
        </p:txBody>
      </p:sp>
      <p:pic>
        <p:nvPicPr>
          <p:cNvPr id="10" name="Picture 9">
            <a:extLst>
              <a:ext uri="{FF2B5EF4-FFF2-40B4-BE49-F238E27FC236}">
                <a16:creationId xmlns:a16="http://schemas.microsoft.com/office/drawing/2014/main" id="{E03DE8A9-5456-5E24-D8D2-AEC284FB2E81}"/>
              </a:ext>
            </a:extLst>
          </p:cNvPr>
          <p:cNvPicPr>
            <a:picLocks noChangeAspect="1"/>
          </p:cNvPicPr>
          <p:nvPr/>
        </p:nvPicPr>
        <p:blipFill>
          <a:blip r:embed="rId3"/>
          <a:stretch>
            <a:fillRect/>
          </a:stretch>
        </p:blipFill>
        <p:spPr>
          <a:xfrm>
            <a:off x="12619314" y="7790497"/>
            <a:ext cx="2011086" cy="317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2361" y="544711"/>
            <a:ext cx="8555831" cy="619125"/>
          </a:xfrm>
          <a:prstGeom prst="rect">
            <a:avLst/>
          </a:prstGeom>
          <a:noFill/>
          <a:ln/>
        </p:spPr>
        <p:txBody>
          <a:bodyPr wrap="none" lIns="0" tIns="0" rIns="0" bIns="0" rtlCol="0" anchor="t"/>
          <a:lstStyle/>
          <a:p>
            <a:pPr marL="0" indent="0" algn="l">
              <a:lnSpc>
                <a:spcPts val="4850"/>
              </a:lnSpc>
              <a:buNone/>
            </a:pPr>
            <a:r>
              <a:rPr lang="en-US" sz="3850" b="1" dirty="0">
                <a:solidFill>
                  <a:srgbClr val="124E73"/>
                </a:solidFill>
                <a:latin typeface="MS UI Gothic" panose="020B0600070205080204" pitchFamily="34" charset="-128"/>
                <a:ea typeface="MS UI Gothic" panose="020B0600070205080204" pitchFamily="34" charset="-128"/>
                <a:cs typeface="MuseoModerno Medium" pitchFamily="34" charset="-120"/>
              </a:rPr>
              <a:t>The Corporate Restructuring Process</a:t>
            </a:r>
            <a:endParaRPr lang="en-US" sz="3850" b="1" dirty="0">
              <a:latin typeface="MS UI Gothic" panose="020B0600070205080204" pitchFamily="34" charset="-128"/>
              <a:ea typeface="MS UI Gothic" panose="020B0600070205080204" pitchFamily="34" charset="-128"/>
            </a:endParaRPr>
          </a:p>
        </p:txBody>
      </p:sp>
      <p:sp>
        <p:nvSpPr>
          <p:cNvPr id="3" name="Text 1"/>
          <p:cNvSpPr/>
          <p:nvPr/>
        </p:nvSpPr>
        <p:spPr>
          <a:xfrm>
            <a:off x="792361" y="1559957"/>
            <a:ext cx="13045678" cy="316944"/>
          </a:xfrm>
          <a:prstGeom prst="rect">
            <a:avLst/>
          </a:prstGeom>
          <a:noFill/>
          <a:ln/>
        </p:spPr>
        <p:txBody>
          <a:bodyPr wrap="none" lIns="0" tIns="0" rIns="0" bIns="0" rtlCol="0" anchor="t"/>
          <a:lstStyle/>
          <a:p>
            <a:pPr marL="0" indent="0" algn="l">
              <a:lnSpc>
                <a:spcPts val="2450"/>
              </a:lnSpc>
              <a:buNone/>
            </a:pPr>
            <a:r>
              <a:rPr lang="en-US" sz="2000" dirty="0">
                <a:solidFill>
                  <a:srgbClr val="2B4150"/>
                </a:solidFill>
                <a:latin typeface="Source Sans Pro" pitchFamily="34" charset="0"/>
                <a:ea typeface="Source Sans Pro" pitchFamily="34" charset="-122"/>
                <a:cs typeface="Source Sans Pro" pitchFamily="34" charset="-120"/>
              </a:rPr>
              <a:t>Successful restructuring requires a systematic approach addressing strategic, operational and stakeholder considerations.</a:t>
            </a:r>
            <a:endParaRPr lang="en-US" sz="2000" dirty="0"/>
          </a:p>
        </p:txBody>
      </p:sp>
      <p:pic>
        <p:nvPicPr>
          <p:cNvPr id="4" name="Image 0" descr="preencoded.png"/>
          <p:cNvPicPr>
            <a:picLocks noChangeAspect="1"/>
          </p:cNvPicPr>
          <p:nvPr/>
        </p:nvPicPr>
        <p:blipFill>
          <a:blip r:embed="rId3"/>
          <a:stretch>
            <a:fillRect/>
          </a:stretch>
        </p:blipFill>
        <p:spPr>
          <a:xfrm>
            <a:off x="1001316" y="2099667"/>
            <a:ext cx="12627769" cy="4738449"/>
          </a:xfrm>
          <a:prstGeom prst="rect">
            <a:avLst/>
          </a:prstGeom>
        </p:spPr>
      </p:pic>
      <p:pic>
        <p:nvPicPr>
          <p:cNvPr id="5" name="Image 1" descr="preencoded.png"/>
          <p:cNvPicPr>
            <a:picLocks noChangeAspect="1"/>
          </p:cNvPicPr>
          <p:nvPr/>
        </p:nvPicPr>
        <p:blipFill>
          <a:blip r:embed="rId4"/>
          <a:stretch>
            <a:fillRect/>
          </a:stretch>
        </p:blipFill>
        <p:spPr>
          <a:xfrm>
            <a:off x="11785504" y="3306635"/>
            <a:ext cx="652266" cy="652266"/>
          </a:xfrm>
          <a:prstGeom prst="rect">
            <a:avLst/>
          </a:prstGeom>
        </p:spPr>
      </p:pic>
      <p:pic>
        <p:nvPicPr>
          <p:cNvPr id="7" name="Image 2" descr="preencoded.png"/>
          <p:cNvPicPr>
            <a:picLocks noChangeAspect="1"/>
          </p:cNvPicPr>
          <p:nvPr/>
        </p:nvPicPr>
        <p:blipFill>
          <a:blip r:embed="rId5"/>
          <a:stretch>
            <a:fillRect/>
          </a:stretch>
        </p:blipFill>
        <p:spPr>
          <a:xfrm>
            <a:off x="9397598" y="3307858"/>
            <a:ext cx="652266" cy="652266"/>
          </a:xfrm>
          <a:prstGeom prst="rect">
            <a:avLst/>
          </a:prstGeom>
        </p:spPr>
      </p:pic>
      <p:pic>
        <p:nvPicPr>
          <p:cNvPr id="9" name="Image 3" descr="preencoded.png"/>
          <p:cNvPicPr>
            <a:picLocks noChangeAspect="1"/>
          </p:cNvPicPr>
          <p:nvPr/>
        </p:nvPicPr>
        <p:blipFill>
          <a:blip r:embed="rId6"/>
          <a:stretch>
            <a:fillRect/>
          </a:stretch>
        </p:blipFill>
        <p:spPr>
          <a:xfrm>
            <a:off x="7010305" y="3307858"/>
            <a:ext cx="652266" cy="652266"/>
          </a:xfrm>
          <a:prstGeom prst="rect">
            <a:avLst/>
          </a:prstGeom>
        </p:spPr>
      </p:pic>
      <p:pic>
        <p:nvPicPr>
          <p:cNvPr id="11" name="Image 4" descr="preencoded.png"/>
          <p:cNvPicPr>
            <a:picLocks noChangeAspect="1"/>
          </p:cNvPicPr>
          <p:nvPr/>
        </p:nvPicPr>
        <p:blipFill>
          <a:blip r:embed="rId7"/>
          <a:stretch>
            <a:fillRect/>
          </a:stretch>
        </p:blipFill>
        <p:spPr>
          <a:xfrm>
            <a:off x="4623011" y="3307858"/>
            <a:ext cx="652266" cy="652266"/>
          </a:xfrm>
          <a:prstGeom prst="rect">
            <a:avLst/>
          </a:prstGeom>
        </p:spPr>
      </p:pic>
      <p:sp>
        <p:nvSpPr>
          <p:cNvPr id="12" name="Text 5"/>
          <p:cNvSpPr/>
          <p:nvPr/>
        </p:nvSpPr>
        <p:spPr>
          <a:xfrm>
            <a:off x="4029449" y="5504364"/>
            <a:ext cx="1904617" cy="733799"/>
          </a:xfrm>
          <a:prstGeom prst="rect">
            <a:avLst/>
          </a:prstGeom>
          <a:noFill/>
          <a:ln/>
        </p:spPr>
        <p:txBody>
          <a:bodyPr wrap="square" lIns="0" tIns="0" rIns="0" bIns="0" rtlCol="0" anchor="t"/>
          <a:lstStyle/>
          <a:p>
            <a:pPr marL="0" indent="0" algn="ctr">
              <a:buNone/>
            </a:pPr>
            <a:r>
              <a:rPr lang="en-US" sz="2400" b="1" dirty="0">
                <a:solidFill>
                  <a:srgbClr val="2B4150"/>
                </a:solidFill>
                <a:latin typeface="MS UI Gothic" panose="020B0600070205080204" pitchFamily="34" charset="-128"/>
                <a:ea typeface="MS UI Gothic" panose="020B0600070205080204" pitchFamily="34" charset="-128"/>
              </a:rPr>
              <a:t>Stakeholder</a:t>
            </a:r>
          </a:p>
          <a:p>
            <a:pPr marL="0" indent="0" algn="ctr">
              <a:buNone/>
            </a:pPr>
            <a:r>
              <a:rPr lang="en-US" sz="2400" b="1" dirty="0">
                <a:solidFill>
                  <a:srgbClr val="2B4150"/>
                </a:solidFill>
                <a:latin typeface="MS UI Gothic" panose="020B0600070205080204" pitchFamily="34" charset="-128"/>
                <a:ea typeface="MS UI Gothic" panose="020B0600070205080204" pitchFamily="34" charset="-128"/>
              </a:rPr>
              <a:t>Alignment</a:t>
            </a:r>
          </a:p>
        </p:txBody>
      </p:sp>
      <p:pic>
        <p:nvPicPr>
          <p:cNvPr id="13" name="Image 5" descr="preencoded.png"/>
          <p:cNvPicPr>
            <a:picLocks noChangeAspect="1"/>
          </p:cNvPicPr>
          <p:nvPr/>
        </p:nvPicPr>
        <p:blipFill>
          <a:blip r:embed="rId8"/>
          <a:stretch>
            <a:fillRect/>
          </a:stretch>
        </p:blipFill>
        <p:spPr>
          <a:xfrm>
            <a:off x="2222671" y="3307858"/>
            <a:ext cx="652266" cy="652266"/>
          </a:xfrm>
          <a:prstGeom prst="rect">
            <a:avLst/>
          </a:prstGeom>
        </p:spPr>
      </p:pic>
      <p:sp>
        <p:nvSpPr>
          <p:cNvPr id="14" name="Text 6"/>
          <p:cNvSpPr/>
          <p:nvPr/>
        </p:nvSpPr>
        <p:spPr>
          <a:xfrm>
            <a:off x="1367979" y="5515515"/>
            <a:ext cx="2290651" cy="996797"/>
          </a:xfrm>
          <a:prstGeom prst="rect">
            <a:avLst/>
          </a:prstGeom>
          <a:noFill/>
          <a:ln/>
        </p:spPr>
        <p:txBody>
          <a:bodyPr wrap="square" lIns="0" tIns="0" rIns="0" bIns="0" rtlCol="0" anchor="t"/>
          <a:lstStyle/>
          <a:p>
            <a:pPr marL="0" indent="0" algn="ctr">
              <a:buNone/>
            </a:pPr>
            <a:r>
              <a:rPr lang="en-US" sz="2400" b="1" dirty="0">
                <a:solidFill>
                  <a:srgbClr val="2B4150"/>
                </a:solidFill>
                <a:latin typeface="MS UI Gothic" panose="020B0600070205080204" pitchFamily="34" charset="-128"/>
                <a:ea typeface="MS UI Gothic" panose="020B0600070205080204" pitchFamily="34" charset="-128"/>
                <a:cs typeface="MuseoModerno Medium" pitchFamily="34" charset="-120"/>
              </a:rPr>
              <a:t>Strategic</a:t>
            </a:r>
            <a:r>
              <a:rPr lang="en-US" sz="2400" b="1" dirty="0">
                <a:solidFill>
                  <a:srgbClr val="2B4150"/>
                </a:solidFill>
                <a:latin typeface="MuseoModerno Medium" pitchFamily="34" charset="0"/>
                <a:ea typeface="MuseoModerno Medium" pitchFamily="34" charset="-122"/>
                <a:cs typeface="MuseoModerno Medium" pitchFamily="34" charset="-120"/>
              </a:rPr>
              <a:t> </a:t>
            </a:r>
            <a:r>
              <a:rPr lang="en-US" sz="2400" b="1" dirty="0">
                <a:solidFill>
                  <a:srgbClr val="2B4150"/>
                </a:solidFill>
                <a:latin typeface="MS UI Gothic" panose="020B0600070205080204" pitchFamily="34" charset="-128"/>
                <a:ea typeface="MS UI Gothic" panose="020B0600070205080204" pitchFamily="34" charset="-128"/>
                <a:cs typeface="MuseoModerno Medium" pitchFamily="34" charset="-120"/>
              </a:rPr>
              <a:t>Assessment</a:t>
            </a:r>
            <a:endParaRPr lang="en-US" sz="2400" b="1" dirty="0">
              <a:latin typeface="MS UI Gothic" panose="020B0600070205080204" pitchFamily="34" charset="-128"/>
              <a:ea typeface="MS UI Gothic" panose="020B0600070205080204" pitchFamily="34" charset="-128"/>
            </a:endParaRPr>
          </a:p>
        </p:txBody>
      </p:sp>
      <p:sp>
        <p:nvSpPr>
          <p:cNvPr id="15" name="Text 7"/>
          <p:cNvSpPr/>
          <p:nvPr/>
        </p:nvSpPr>
        <p:spPr>
          <a:xfrm>
            <a:off x="792361" y="7060883"/>
            <a:ext cx="13045678" cy="633889"/>
          </a:xfrm>
          <a:prstGeom prst="rect">
            <a:avLst/>
          </a:prstGeom>
          <a:noFill/>
          <a:ln/>
        </p:spPr>
        <p:txBody>
          <a:bodyPr wrap="square" lIns="0" tIns="0" rIns="0" bIns="0" rtlCol="0" anchor="t"/>
          <a:lstStyle/>
          <a:p>
            <a:pPr marL="0" indent="0" algn="l">
              <a:lnSpc>
                <a:spcPts val="2450"/>
              </a:lnSpc>
              <a:buNone/>
            </a:pPr>
            <a:r>
              <a:rPr lang="en-US" sz="2000" b="1" dirty="0">
                <a:solidFill>
                  <a:srgbClr val="2B4150"/>
                </a:solidFill>
                <a:latin typeface="Source Sans Pro" pitchFamily="34" charset="0"/>
                <a:ea typeface="Source Sans Pro" pitchFamily="34" charset="-122"/>
                <a:cs typeface="Source Sans Pro" pitchFamily="34" charset="-120"/>
              </a:rPr>
              <a:t>Effective communication is fundamental, requiring tailored messages for different stakeholder groups and coordinated delivery across multiple channels.</a:t>
            </a:r>
            <a:endParaRPr lang="en-US" sz="2000" dirty="0"/>
          </a:p>
        </p:txBody>
      </p:sp>
      <p:sp>
        <p:nvSpPr>
          <p:cNvPr id="24" name="Text 5">
            <a:extLst>
              <a:ext uri="{FF2B5EF4-FFF2-40B4-BE49-F238E27FC236}">
                <a16:creationId xmlns:a16="http://schemas.microsoft.com/office/drawing/2014/main" id="{773F1850-43E0-F853-F9B8-D3809F61183E}"/>
              </a:ext>
            </a:extLst>
          </p:cNvPr>
          <p:cNvSpPr/>
          <p:nvPr/>
        </p:nvSpPr>
        <p:spPr>
          <a:xfrm>
            <a:off x="6384129" y="5494127"/>
            <a:ext cx="1904617" cy="733799"/>
          </a:xfrm>
          <a:prstGeom prst="rect">
            <a:avLst/>
          </a:prstGeom>
          <a:noFill/>
          <a:ln/>
        </p:spPr>
        <p:txBody>
          <a:bodyPr wrap="square" lIns="0" tIns="0" rIns="0" bIns="0" rtlCol="0" anchor="t"/>
          <a:lstStyle/>
          <a:p>
            <a:pPr marL="0" indent="0" algn="ctr">
              <a:buNone/>
            </a:pPr>
            <a:r>
              <a:rPr lang="en-US" sz="2400" b="1" dirty="0">
                <a:solidFill>
                  <a:srgbClr val="2B4150"/>
                </a:solidFill>
                <a:latin typeface="MS UI Gothic" panose="020B0600070205080204" pitchFamily="34" charset="-128"/>
                <a:ea typeface="MS UI Gothic" panose="020B0600070205080204" pitchFamily="34" charset="-128"/>
              </a:rPr>
              <a:t>Legal</a:t>
            </a:r>
          </a:p>
          <a:p>
            <a:pPr marL="0" indent="0" algn="ctr">
              <a:buNone/>
            </a:pPr>
            <a:r>
              <a:rPr lang="en-US" sz="2400" b="1" dirty="0">
                <a:solidFill>
                  <a:srgbClr val="2B4150"/>
                </a:solidFill>
                <a:latin typeface="MS UI Gothic" panose="020B0600070205080204" pitchFamily="34" charset="-128"/>
                <a:ea typeface="MS UI Gothic" panose="020B0600070205080204" pitchFamily="34" charset="-128"/>
              </a:rPr>
              <a:t>Consideration</a:t>
            </a:r>
          </a:p>
        </p:txBody>
      </p:sp>
      <p:sp>
        <p:nvSpPr>
          <p:cNvPr id="25" name="Text 5">
            <a:extLst>
              <a:ext uri="{FF2B5EF4-FFF2-40B4-BE49-F238E27FC236}">
                <a16:creationId xmlns:a16="http://schemas.microsoft.com/office/drawing/2014/main" id="{564C2B10-F786-DD66-F077-F88DA34F1D4D}"/>
              </a:ext>
            </a:extLst>
          </p:cNvPr>
          <p:cNvSpPr/>
          <p:nvPr/>
        </p:nvSpPr>
        <p:spPr>
          <a:xfrm>
            <a:off x="8794252" y="5653017"/>
            <a:ext cx="2089338" cy="733799"/>
          </a:xfrm>
          <a:prstGeom prst="rect">
            <a:avLst/>
          </a:prstGeom>
          <a:noFill/>
          <a:ln/>
        </p:spPr>
        <p:txBody>
          <a:bodyPr wrap="square" lIns="0" tIns="0" rIns="0" bIns="0" rtlCol="0" anchor="t"/>
          <a:lstStyle/>
          <a:p>
            <a:pPr marL="0" indent="0" algn="ctr">
              <a:buNone/>
            </a:pPr>
            <a:r>
              <a:rPr lang="en-US" sz="2400" b="1" dirty="0">
                <a:solidFill>
                  <a:srgbClr val="2B4150"/>
                </a:solidFill>
                <a:latin typeface="MS UI Gothic" panose="020B0600070205080204" pitchFamily="34" charset="-128"/>
                <a:ea typeface="MS UI Gothic" panose="020B0600070205080204" pitchFamily="34" charset="-128"/>
              </a:rPr>
              <a:t>Communication</a:t>
            </a:r>
          </a:p>
        </p:txBody>
      </p:sp>
      <p:sp>
        <p:nvSpPr>
          <p:cNvPr id="26" name="Text 5">
            <a:extLst>
              <a:ext uri="{FF2B5EF4-FFF2-40B4-BE49-F238E27FC236}">
                <a16:creationId xmlns:a16="http://schemas.microsoft.com/office/drawing/2014/main" id="{F460C810-ED6B-AD00-36C6-E3B0519624D8}"/>
              </a:ext>
            </a:extLst>
          </p:cNvPr>
          <p:cNvSpPr/>
          <p:nvPr/>
        </p:nvSpPr>
        <p:spPr>
          <a:xfrm>
            <a:off x="11159328" y="5624194"/>
            <a:ext cx="2265040" cy="733799"/>
          </a:xfrm>
          <a:prstGeom prst="rect">
            <a:avLst/>
          </a:prstGeom>
          <a:noFill/>
          <a:ln/>
        </p:spPr>
        <p:txBody>
          <a:bodyPr wrap="square" lIns="0" tIns="0" rIns="0" bIns="0" rtlCol="0" anchor="t"/>
          <a:lstStyle/>
          <a:p>
            <a:pPr marL="0" indent="0" algn="ctr">
              <a:buNone/>
            </a:pPr>
            <a:r>
              <a:rPr lang="en-US" sz="2400" b="1" dirty="0">
                <a:solidFill>
                  <a:srgbClr val="2B4150"/>
                </a:solidFill>
                <a:latin typeface="MS UI Gothic" panose="020B0600070205080204" pitchFamily="34" charset="-128"/>
                <a:ea typeface="MS UI Gothic" panose="020B0600070205080204" pitchFamily="34" charset="-128"/>
              </a:rPr>
              <a:t>Implementation</a:t>
            </a:r>
          </a:p>
        </p:txBody>
      </p:sp>
      <p:pic>
        <p:nvPicPr>
          <p:cNvPr id="6" name="Picture 5">
            <a:extLst>
              <a:ext uri="{FF2B5EF4-FFF2-40B4-BE49-F238E27FC236}">
                <a16:creationId xmlns:a16="http://schemas.microsoft.com/office/drawing/2014/main" id="{187F6FEB-E321-ECC7-FBC3-445B5924025D}"/>
              </a:ext>
            </a:extLst>
          </p:cNvPr>
          <p:cNvPicPr>
            <a:picLocks noChangeAspect="1"/>
          </p:cNvPicPr>
          <p:nvPr/>
        </p:nvPicPr>
        <p:blipFill>
          <a:blip r:embed="rId9"/>
          <a:stretch>
            <a:fillRect/>
          </a:stretch>
        </p:blipFill>
        <p:spPr>
          <a:xfrm>
            <a:off x="12619314" y="7790497"/>
            <a:ext cx="2011086" cy="3175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766411"/>
            <a:ext cx="11439882" cy="620078"/>
          </a:xfrm>
          <a:prstGeom prst="rect">
            <a:avLst/>
          </a:prstGeom>
          <a:noFill/>
          <a:ln/>
        </p:spPr>
        <p:txBody>
          <a:bodyPr wrap="none" lIns="0" tIns="0" rIns="0" bIns="0" rtlCol="0" anchor="t"/>
          <a:lstStyle/>
          <a:p>
            <a:pPr marL="0" indent="0" algn="l">
              <a:lnSpc>
                <a:spcPts val="4850"/>
              </a:lnSpc>
              <a:buNone/>
            </a:pPr>
            <a:r>
              <a:rPr lang="en-US" sz="3900" b="1" dirty="0">
                <a:solidFill>
                  <a:srgbClr val="124E73"/>
                </a:solidFill>
                <a:latin typeface="MS UI Gothic" panose="020B0600070205080204" pitchFamily="34" charset="-128"/>
                <a:ea typeface="MS UI Gothic" panose="020B0600070205080204" pitchFamily="34" charset="-128"/>
                <a:cs typeface="MuseoModerno Medium" pitchFamily="34" charset="-120"/>
              </a:rPr>
              <a:t>Risks and Challenges in Corporate Restructuring</a:t>
            </a:r>
            <a:endParaRPr lang="en-US" sz="3900" b="1" dirty="0">
              <a:latin typeface="MS UI Gothic" panose="020B0600070205080204" pitchFamily="34" charset="-128"/>
              <a:ea typeface="MS UI Gothic" panose="020B0600070205080204" pitchFamily="34" charset="-128"/>
            </a:endParaRPr>
          </a:p>
        </p:txBody>
      </p:sp>
      <p:sp>
        <p:nvSpPr>
          <p:cNvPr id="3" name="Text 1"/>
          <p:cNvSpPr/>
          <p:nvPr/>
        </p:nvSpPr>
        <p:spPr>
          <a:xfrm>
            <a:off x="793790" y="2783324"/>
            <a:ext cx="13042821" cy="317540"/>
          </a:xfrm>
          <a:prstGeom prst="rect">
            <a:avLst/>
          </a:prstGeom>
          <a:noFill/>
          <a:ln/>
        </p:spPr>
        <p:txBody>
          <a:bodyPr wrap="none" lIns="0" tIns="0" rIns="0" bIns="0" rtlCol="0" anchor="t"/>
          <a:lstStyle/>
          <a:p>
            <a:pPr marL="0" indent="0" algn="l">
              <a:lnSpc>
                <a:spcPts val="2500"/>
              </a:lnSpc>
              <a:buNone/>
            </a:pPr>
            <a:r>
              <a:rPr lang="en-US" sz="2000" dirty="0">
                <a:solidFill>
                  <a:srgbClr val="2B4150"/>
                </a:solidFill>
                <a:latin typeface="Source Sans Pro" pitchFamily="34" charset="0"/>
                <a:ea typeface="Source Sans Pro" pitchFamily="34" charset="-122"/>
                <a:cs typeface="Source Sans Pro" pitchFamily="34" charset="-120"/>
              </a:rPr>
              <a:t>Corporate restructuring involves significant risks that companies must navigate carefully for successful outcomes.</a:t>
            </a:r>
            <a:endParaRPr lang="en-US" sz="2000" dirty="0"/>
          </a:p>
        </p:txBody>
      </p:sp>
      <p:sp>
        <p:nvSpPr>
          <p:cNvPr id="4" name="Shape 2"/>
          <p:cNvSpPr/>
          <p:nvPr/>
        </p:nvSpPr>
        <p:spPr>
          <a:xfrm>
            <a:off x="793790" y="3324106"/>
            <a:ext cx="4215289" cy="2280642"/>
          </a:xfrm>
          <a:prstGeom prst="roundRect">
            <a:avLst>
              <a:gd name="adj" fmla="val 4811"/>
            </a:avLst>
          </a:prstGeom>
          <a:solidFill>
            <a:srgbClr val="FFFCF5"/>
          </a:solidFill>
          <a:ln w="22860">
            <a:solidFill>
              <a:srgbClr val="D9D4C9"/>
            </a:solidFill>
            <a:prstDash val="solid"/>
          </a:ln>
          <a:effectLst>
            <a:outerShdw blurRad="50800" dist="38100" dir="2700000" algn="tl" rotWithShape="0">
              <a:prstClr val="black">
                <a:alpha val="40000"/>
              </a:prstClr>
            </a:outerShdw>
          </a:effectLst>
        </p:spPr>
        <p:txBody>
          <a:bodyPr/>
          <a:lstStyle/>
          <a:p>
            <a:endParaRPr lang="en-IN" dirty="0"/>
          </a:p>
        </p:txBody>
      </p:sp>
      <p:sp>
        <p:nvSpPr>
          <p:cNvPr id="5" name="Shape 3"/>
          <p:cNvSpPr/>
          <p:nvPr/>
        </p:nvSpPr>
        <p:spPr>
          <a:xfrm>
            <a:off x="770930" y="3324106"/>
            <a:ext cx="91440" cy="2280642"/>
          </a:xfrm>
          <a:prstGeom prst="roundRect">
            <a:avLst>
              <a:gd name="adj" fmla="val 32558"/>
            </a:avLst>
          </a:prstGeom>
          <a:solidFill>
            <a:srgbClr val="325F7B"/>
          </a:solidFill>
          <a:ln/>
        </p:spPr>
      </p:sp>
      <p:sp>
        <p:nvSpPr>
          <p:cNvPr id="6" name="Text 4"/>
          <p:cNvSpPr/>
          <p:nvPr/>
        </p:nvSpPr>
        <p:spPr>
          <a:xfrm>
            <a:off x="1083588" y="3545324"/>
            <a:ext cx="3507343"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Financial &amp; Operational Risks</a:t>
            </a:r>
            <a:endParaRPr lang="en-US" sz="1950" b="1" dirty="0">
              <a:latin typeface="MS UI Gothic" panose="020B0600070205080204" pitchFamily="34" charset="-128"/>
              <a:ea typeface="MS UI Gothic" panose="020B0600070205080204" pitchFamily="34" charset="-128"/>
            </a:endParaRPr>
          </a:p>
        </p:txBody>
      </p:sp>
      <p:sp>
        <p:nvSpPr>
          <p:cNvPr id="7" name="Text 5"/>
          <p:cNvSpPr/>
          <p:nvPr/>
        </p:nvSpPr>
        <p:spPr>
          <a:xfrm>
            <a:off x="1083588" y="3974544"/>
            <a:ext cx="370427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4150"/>
                </a:solidFill>
                <a:latin typeface="Source Sans Pro" pitchFamily="34" charset="0"/>
                <a:ea typeface="Source Sans Pro" pitchFamily="34" charset="-122"/>
                <a:cs typeface="Source Sans Pro" pitchFamily="34" charset="-120"/>
              </a:rPr>
              <a:t>High implementation costs</a:t>
            </a:r>
            <a:endParaRPr lang="en-US" sz="1550" dirty="0"/>
          </a:p>
        </p:txBody>
      </p:sp>
      <p:sp>
        <p:nvSpPr>
          <p:cNvPr id="8" name="Text 6"/>
          <p:cNvSpPr/>
          <p:nvPr/>
        </p:nvSpPr>
        <p:spPr>
          <a:xfrm>
            <a:off x="1083588" y="4361498"/>
            <a:ext cx="370427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4150"/>
                </a:solidFill>
                <a:latin typeface="Source Sans Pro" pitchFamily="34" charset="0"/>
                <a:ea typeface="Source Sans Pro" pitchFamily="34" charset="-122"/>
                <a:cs typeface="Source Sans Pro" pitchFamily="34" charset="-120"/>
              </a:rPr>
              <a:t>Operational disruption</a:t>
            </a:r>
            <a:endParaRPr lang="en-US" sz="1550" dirty="0"/>
          </a:p>
        </p:txBody>
      </p:sp>
      <p:sp>
        <p:nvSpPr>
          <p:cNvPr id="9" name="Text 7"/>
          <p:cNvSpPr/>
          <p:nvPr/>
        </p:nvSpPr>
        <p:spPr>
          <a:xfrm>
            <a:off x="1083588" y="4748451"/>
            <a:ext cx="370427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4150"/>
                </a:solidFill>
                <a:latin typeface="Source Sans Pro" pitchFamily="34" charset="0"/>
                <a:ea typeface="Source Sans Pro" pitchFamily="34" charset="-122"/>
                <a:cs typeface="Source Sans Pro" pitchFamily="34" charset="-120"/>
              </a:rPr>
              <a:t>Integration challenges (M&amp;A)</a:t>
            </a:r>
            <a:endParaRPr lang="en-US" sz="1550" dirty="0"/>
          </a:p>
        </p:txBody>
      </p:sp>
      <p:sp>
        <p:nvSpPr>
          <p:cNvPr id="10" name="Shape 8"/>
          <p:cNvSpPr/>
          <p:nvPr/>
        </p:nvSpPr>
        <p:spPr>
          <a:xfrm>
            <a:off x="5207437" y="3324106"/>
            <a:ext cx="4215408" cy="2280642"/>
          </a:xfrm>
          <a:prstGeom prst="roundRect">
            <a:avLst>
              <a:gd name="adj" fmla="val 4811"/>
            </a:avLst>
          </a:prstGeom>
          <a:solidFill>
            <a:srgbClr val="FFFCF5"/>
          </a:solidFill>
          <a:ln w="22860">
            <a:solidFill>
              <a:srgbClr val="D9D4C9"/>
            </a:solidFill>
            <a:prstDash val="solid"/>
          </a:ln>
          <a:effectLst>
            <a:outerShdw blurRad="50800" dist="38100" dir="2700000" algn="tl" rotWithShape="0">
              <a:prstClr val="black">
                <a:alpha val="40000"/>
              </a:prstClr>
            </a:outerShdw>
          </a:effectLst>
        </p:spPr>
      </p:sp>
      <p:sp>
        <p:nvSpPr>
          <p:cNvPr id="11" name="Shape 9"/>
          <p:cNvSpPr/>
          <p:nvPr/>
        </p:nvSpPr>
        <p:spPr>
          <a:xfrm>
            <a:off x="5184577" y="3324106"/>
            <a:ext cx="91440" cy="2280642"/>
          </a:xfrm>
          <a:prstGeom prst="roundRect">
            <a:avLst>
              <a:gd name="adj" fmla="val 32558"/>
            </a:avLst>
          </a:prstGeom>
          <a:solidFill>
            <a:srgbClr val="325F7B"/>
          </a:solidFill>
          <a:ln/>
        </p:spPr>
      </p:sp>
      <p:sp>
        <p:nvSpPr>
          <p:cNvPr id="12" name="Text 10"/>
          <p:cNvSpPr/>
          <p:nvPr/>
        </p:nvSpPr>
        <p:spPr>
          <a:xfrm>
            <a:off x="5497235" y="3545324"/>
            <a:ext cx="3381613"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Stakeholder &amp; Market Risks</a:t>
            </a:r>
            <a:endParaRPr lang="en-US" sz="1950" b="1" dirty="0">
              <a:latin typeface="MS UI Gothic" panose="020B0600070205080204" pitchFamily="34" charset="-128"/>
              <a:ea typeface="MS UI Gothic" panose="020B0600070205080204" pitchFamily="34" charset="-128"/>
            </a:endParaRPr>
          </a:p>
        </p:txBody>
      </p:sp>
      <p:sp>
        <p:nvSpPr>
          <p:cNvPr id="13" name="Text 11"/>
          <p:cNvSpPr/>
          <p:nvPr/>
        </p:nvSpPr>
        <p:spPr>
          <a:xfrm>
            <a:off x="5497235" y="3974544"/>
            <a:ext cx="370439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4150"/>
                </a:solidFill>
                <a:latin typeface="Source Sans Pro" pitchFamily="34" charset="0"/>
                <a:ea typeface="Source Sans Pro" pitchFamily="34" charset="-122"/>
                <a:cs typeface="Source Sans Pro" pitchFamily="34" charset="-120"/>
              </a:rPr>
              <a:t>Employee resistance and morale issues</a:t>
            </a:r>
            <a:endParaRPr lang="en-US" sz="1550" dirty="0"/>
          </a:p>
        </p:txBody>
      </p:sp>
      <p:sp>
        <p:nvSpPr>
          <p:cNvPr id="14" name="Text 12"/>
          <p:cNvSpPr/>
          <p:nvPr/>
        </p:nvSpPr>
        <p:spPr>
          <a:xfrm>
            <a:off x="5497235" y="4361498"/>
            <a:ext cx="3704392"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2B4150"/>
                </a:solidFill>
                <a:latin typeface="Source Sans Pro" pitchFamily="34" charset="0"/>
                <a:ea typeface="Source Sans Pro" pitchFamily="34" charset="-122"/>
                <a:cs typeface="Source Sans Pro" pitchFamily="34" charset="-120"/>
              </a:rPr>
              <a:t>Disruption to customer/supplier relationships</a:t>
            </a:r>
            <a:endParaRPr lang="en-US" sz="1550" dirty="0"/>
          </a:p>
        </p:txBody>
      </p:sp>
      <p:sp>
        <p:nvSpPr>
          <p:cNvPr id="15" name="Text 13"/>
          <p:cNvSpPr/>
          <p:nvPr/>
        </p:nvSpPr>
        <p:spPr>
          <a:xfrm>
            <a:off x="5497235" y="5065990"/>
            <a:ext cx="3704392"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4150"/>
                </a:solidFill>
                <a:latin typeface="Source Sans Pro" pitchFamily="34" charset="0"/>
                <a:ea typeface="Source Sans Pro" pitchFamily="34" charset="-122"/>
                <a:cs typeface="Source Sans Pro" pitchFamily="34" charset="-120"/>
              </a:rPr>
              <a:t>Negative market perception</a:t>
            </a:r>
            <a:endParaRPr lang="en-US" sz="1550" dirty="0"/>
          </a:p>
        </p:txBody>
      </p:sp>
      <p:sp>
        <p:nvSpPr>
          <p:cNvPr id="16" name="Shape 14"/>
          <p:cNvSpPr/>
          <p:nvPr/>
        </p:nvSpPr>
        <p:spPr>
          <a:xfrm>
            <a:off x="9621203" y="3324106"/>
            <a:ext cx="4215289" cy="2280642"/>
          </a:xfrm>
          <a:prstGeom prst="roundRect">
            <a:avLst>
              <a:gd name="adj" fmla="val 4811"/>
            </a:avLst>
          </a:prstGeom>
          <a:solidFill>
            <a:srgbClr val="FFFCF5"/>
          </a:solidFill>
          <a:ln w="22860">
            <a:solidFill>
              <a:srgbClr val="D9D4C9"/>
            </a:solidFill>
            <a:prstDash val="solid"/>
          </a:ln>
          <a:effectLst>
            <a:outerShdw blurRad="50800" dist="38100" dir="2700000" algn="tl" rotWithShape="0">
              <a:prstClr val="black">
                <a:alpha val="40000"/>
              </a:prstClr>
            </a:outerShdw>
          </a:effectLst>
        </p:spPr>
      </p:sp>
      <p:sp>
        <p:nvSpPr>
          <p:cNvPr id="17" name="Shape 15"/>
          <p:cNvSpPr/>
          <p:nvPr/>
        </p:nvSpPr>
        <p:spPr>
          <a:xfrm>
            <a:off x="9598343" y="3324106"/>
            <a:ext cx="91440" cy="2280642"/>
          </a:xfrm>
          <a:prstGeom prst="roundRect">
            <a:avLst>
              <a:gd name="adj" fmla="val 32558"/>
            </a:avLst>
          </a:prstGeom>
          <a:solidFill>
            <a:srgbClr val="325F7B"/>
          </a:solidFill>
          <a:ln/>
        </p:spPr>
      </p:sp>
      <p:sp>
        <p:nvSpPr>
          <p:cNvPr id="18" name="Text 16"/>
          <p:cNvSpPr/>
          <p:nvPr/>
        </p:nvSpPr>
        <p:spPr>
          <a:xfrm>
            <a:off x="9911001" y="3545324"/>
            <a:ext cx="2986088"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Legal &amp; Regulatory Risks</a:t>
            </a:r>
            <a:endParaRPr lang="en-US" sz="1950" b="1" dirty="0">
              <a:latin typeface="MS UI Gothic" panose="020B0600070205080204" pitchFamily="34" charset="-128"/>
              <a:ea typeface="MS UI Gothic" panose="020B0600070205080204" pitchFamily="34" charset="-128"/>
            </a:endParaRPr>
          </a:p>
        </p:txBody>
      </p:sp>
      <p:sp>
        <p:nvSpPr>
          <p:cNvPr id="19" name="Text 17"/>
          <p:cNvSpPr/>
          <p:nvPr/>
        </p:nvSpPr>
        <p:spPr>
          <a:xfrm>
            <a:off x="9911001" y="3974544"/>
            <a:ext cx="370427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4150"/>
                </a:solidFill>
                <a:latin typeface="Source Sans Pro" pitchFamily="34" charset="0"/>
                <a:ea typeface="Source Sans Pro" pitchFamily="34" charset="-122"/>
                <a:cs typeface="Source Sans Pro" pitchFamily="34" charset="-120"/>
              </a:rPr>
              <a:t>Compliance failures</a:t>
            </a:r>
            <a:endParaRPr lang="en-US" sz="1550" dirty="0"/>
          </a:p>
        </p:txBody>
      </p:sp>
      <p:sp>
        <p:nvSpPr>
          <p:cNvPr id="20" name="Text 18"/>
          <p:cNvSpPr/>
          <p:nvPr/>
        </p:nvSpPr>
        <p:spPr>
          <a:xfrm>
            <a:off x="9911001" y="4361498"/>
            <a:ext cx="3704273"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2B4150"/>
                </a:solidFill>
                <a:latin typeface="Source Sans Pro" pitchFamily="34" charset="0"/>
                <a:ea typeface="Source Sans Pro" pitchFamily="34" charset="-122"/>
                <a:cs typeface="Source Sans Pro" pitchFamily="34" charset="-120"/>
              </a:rPr>
              <a:t>Stakeholder legal challenges</a:t>
            </a:r>
            <a:endParaRPr lang="en-US" sz="1550" dirty="0"/>
          </a:p>
        </p:txBody>
      </p:sp>
      <p:sp>
        <p:nvSpPr>
          <p:cNvPr id="21" name="Text 19"/>
          <p:cNvSpPr/>
          <p:nvPr/>
        </p:nvSpPr>
        <p:spPr>
          <a:xfrm>
            <a:off x="793790" y="5827990"/>
            <a:ext cx="13042821"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To make restructuring work without chaos, companies need a solid game plan. That means detailed prep, the right expert advice, rolling out changes step by step and keeping stakeholders in the loop throughout.</a:t>
            </a:r>
            <a:endParaRPr lang="en-US" dirty="0"/>
          </a:p>
        </p:txBody>
      </p:sp>
      <p:pic>
        <p:nvPicPr>
          <p:cNvPr id="22" name="Picture 21">
            <a:extLst>
              <a:ext uri="{FF2B5EF4-FFF2-40B4-BE49-F238E27FC236}">
                <a16:creationId xmlns:a16="http://schemas.microsoft.com/office/drawing/2014/main" id="{0C322D81-54DD-5833-C566-9291C77E3E00}"/>
              </a:ext>
            </a:extLst>
          </p:cNvPr>
          <p:cNvPicPr>
            <a:picLocks noChangeAspect="1"/>
          </p:cNvPicPr>
          <p:nvPr/>
        </p:nvPicPr>
        <p:blipFill>
          <a:blip r:embed="rId3"/>
          <a:srcRect l="7847" t="46962" r="61327" b="31985"/>
          <a:stretch>
            <a:fillRect/>
          </a:stretch>
        </p:blipFill>
        <p:spPr>
          <a:xfrm>
            <a:off x="4270678" y="3471282"/>
            <a:ext cx="657923" cy="561684"/>
          </a:xfrm>
          <a:prstGeom prst="rect">
            <a:avLst/>
          </a:prstGeom>
        </p:spPr>
      </p:pic>
      <p:pic>
        <p:nvPicPr>
          <p:cNvPr id="23" name="Picture 22">
            <a:extLst>
              <a:ext uri="{FF2B5EF4-FFF2-40B4-BE49-F238E27FC236}">
                <a16:creationId xmlns:a16="http://schemas.microsoft.com/office/drawing/2014/main" id="{5BF5DE78-623B-F8E5-F62B-289C91FB7F3D}"/>
              </a:ext>
            </a:extLst>
          </p:cNvPr>
          <p:cNvPicPr>
            <a:picLocks noChangeAspect="1"/>
          </p:cNvPicPr>
          <p:nvPr/>
        </p:nvPicPr>
        <p:blipFill>
          <a:blip r:embed="rId3"/>
          <a:srcRect l="37627" t="44315" r="31547" b="34632"/>
          <a:stretch>
            <a:fillRect/>
          </a:stretch>
        </p:blipFill>
        <p:spPr>
          <a:xfrm>
            <a:off x="8572746" y="3399656"/>
            <a:ext cx="657923" cy="561684"/>
          </a:xfrm>
          <a:prstGeom prst="rect">
            <a:avLst/>
          </a:prstGeom>
        </p:spPr>
      </p:pic>
      <p:pic>
        <p:nvPicPr>
          <p:cNvPr id="24" name="Picture 23">
            <a:extLst>
              <a:ext uri="{FF2B5EF4-FFF2-40B4-BE49-F238E27FC236}">
                <a16:creationId xmlns:a16="http://schemas.microsoft.com/office/drawing/2014/main" id="{B1739968-5697-E45D-6710-A7AB09156AC0}"/>
              </a:ext>
            </a:extLst>
          </p:cNvPr>
          <p:cNvPicPr>
            <a:picLocks noChangeAspect="1"/>
          </p:cNvPicPr>
          <p:nvPr/>
        </p:nvPicPr>
        <p:blipFill>
          <a:blip r:embed="rId3"/>
          <a:srcRect l="67148" t="43372" r="2026" b="35575"/>
          <a:stretch>
            <a:fillRect/>
          </a:stretch>
        </p:blipFill>
        <p:spPr>
          <a:xfrm>
            <a:off x="12568127" y="3359535"/>
            <a:ext cx="657923" cy="561684"/>
          </a:xfrm>
          <a:prstGeom prst="rect">
            <a:avLst/>
          </a:prstGeom>
        </p:spPr>
      </p:pic>
      <p:pic>
        <p:nvPicPr>
          <p:cNvPr id="25" name="Picture 24">
            <a:extLst>
              <a:ext uri="{FF2B5EF4-FFF2-40B4-BE49-F238E27FC236}">
                <a16:creationId xmlns:a16="http://schemas.microsoft.com/office/drawing/2014/main" id="{363FA492-0824-42C3-7B4E-DD307B20419B}"/>
              </a:ext>
            </a:extLst>
          </p:cNvPr>
          <p:cNvPicPr>
            <a:picLocks noChangeAspect="1"/>
          </p:cNvPicPr>
          <p:nvPr/>
        </p:nvPicPr>
        <p:blipFill>
          <a:blip r:embed="rId4"/>
          <a:stretch>
            <a:fillRect/>
          </a:stretch>
        </p:blipFill>
        <p:spPr>
          <a:xfrm>
            <a:off x="12619314" y="7790497"/>
            <a:ext cx="2011086" cy="3175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42330" y="372785"/>
            <a:ext cx="8752880" cy="423624"/>
          </a:xfrm>
          <a:prstGeom prst="rect">
            <a:avLst/>
          </a:prstGeom>
          <a:noFill/>
          <a:ln/>
        </p:spPr>
        <p:txBody>
          <a:bodyPr wrap="none" lIns="0" tIns="0" rIns="0" bIns="0" rtlCol="0" anchor="t"/>
          <a:lstStyle/>
          <a:p>
            <a:pPr marL="0" indent="0" algn="l">
              <a:lnSpc>
                <a:spcPts val="3300"/>
              </a:lnSpc>
              <a:buNone/>
            </a:pPr>
            <a:r>
              <a:rPr lang="en-US" sz="2650" b="1" dirty="0">
                <a:solidFill>
                  <a:srgbClr val="124E73"/>
                </a:solidFill>
                <a:latin typeface="MS UI Gothic" panose="020B0600070205080204" pitchFamily="34" charset="-128"/>
                <a:ea typeface="MS UI Gothic" panose="020B0600070205080204" pitchFamily="34" charset="-128"/>
                <a:cs typeface="MuseoModerno Medium" pitchFamily="34" charset="-120"/>
              </a:rPr>
              <a:t>Financial Impact and Post-Restructuring Performance</a:t>
            </a:r>
            <a:endParaRPr lang="en-US" sz="2650" b="1" dirty="0">
              <a:latin typeface="MS UI Gothic" panose="020B0600070205080204" pitchFamily="34" charset="-128"/>
              <a:ea typeface="MS UI Gothic" panose="020B0600070205080204" pitchFamily="34" charset="-128"/>
            </a:endParaRPr>
          </a:p>
        </p:txBody>
      </p:sp>
      <p:sp>
        <p:nvSpPr>
          <p:cNvPr id="3" name="Text 1"/>
          <p:cNvSpPr/>
          <p:nvPr/>
        </p:nvSpPr>
        <p:spPr>
          <a:xfrm>
            <a:off x="542330" y="990807"/>
            <a:ext cx="13545741" cy="423624"/>
          </a:xfrm>
          <a:prstGeom prst="rect">
            <a:avLst/>
          </a:prstGeom>
          <a:noFill/>
          <a:ln/>
        </p:spPr>
        <p:txBody>
          <a:bodyPr wrap="none" lIns="0" tIns="0" rIns="0" bIns="0" rtlCol="0" anchor="t"/>
          <a:lstStyle/>
          <a:p>
            <a:pPr marL="0" indent="0" algn="l">
              <a:lnSpc>
                <a:spcPts val="1700"/>
              </a:lnSpc>
              <a:buNone/>
            </a:pPr>
            <a:r>
              <a:rPr lang="en-US" sz="2400" dirty="0">
                <a:solidFill>
                  <a:srgbClr val="2B4150"/>
                </a:solidFill>
                <a:latin typeface="Source Sans Pro" pitchFamily="34" charset="0"/>
                <a:ea typeface="Source Sans Pro" pitchFamily="34" charset="-122"/>
                <a:cs typeface="Source Sans Pro" pitchFamily="34" charset="-120"/>
              </a:rPr>
              <a:t>Well executed restructuring can deliver substantial financial benefits and improved long term performance.</a:t>
            </a:r>
            <a:endParaRPr lang="en-US" sz="2400" dirty="0"/>
          </a:p>
        </p:txBody>
      </p:sp>
      <p:pic>
        <p:nvPicPr>
          <p:cNvPr id="4" name="Image 0" descr="preencoded.png"/>
          <p:cNvPicPr>
            <a:picLocks noChangeAspect="1"/>
          </p:cNvPicPr>
          <p:nvPr/>
        </p:nvPicPr>
        <p:blipFill>
          <a:blip r:embed="rId3"/>
          <a:stretch>
            <a:fillRect/>
          </a:stretch>
        </p:blipFill>
        <p:spPr>
          <a:xfrm>
            <a:off x="2988529" y="1652024"/>
            <a:ext cx="8118086" cy="4546113"/>
          </a:xfrm>
          <a:prstGeom prst="rect">
            <a:avLst/>
          </a:prstGeom>
        </p:spPr>
      </p:pic>
      <p:sp>
        <p:nvSpPr>
          <p:cNvPr id="10" name="Text 1">
            <a:extLst>
              <a:ext uri="{FF2B5EF4-FFF2-40B4-BE49-F238E27FC236}">
                <a16:creationId xmlns:a16="http://schemas.microsoft.com/office/drawing/2014/main" id="{95F8328A-D722-4749-7767-C45C222B9A4F}"/>
              </a:ext>
            </a:extLst>
          </p:cNvPr>
          <p:cNvSpPr/>
          <p:nvPr/>
        </p:nvSpPr>
        <p:spPr>
          <a:xfrm>
            <a:off x="542330" y="6620771"/>
            <a:ext cx="12865153" cy="1041646"/>
          </a:xfrm>
          <a:prstGeom prst="rect">
            <a:avLst/>
          </a:prstGeom>
          <a:noFill/>
          <a:ln/>
        </p:spPr>
        <p:txBody>
          <a:bodyPr wrap="none" lIns="0" tIns="0" rIns="0" bIns="0" rtlCol="0" anchor="t"/>
          <a:lstStyle/>
          <a:p>
            <a:pPr>
              <a:lnSpc>
                <a:spcPts val="1700"/>
              </a:lnSpc>
            </a:pPr>
            <a:r>
              <a:rPr lang="en-US" sz="2400" dirty="0">
                <a:solidFill>
                  <a:srgbClr val="2B4150"/>
                </a:solidFill>
                <a:latin typeface="Source Sans Pro" pitchFamily="34" charset="0"/>
                <a:ea typeface="Source Sans Pro" pitchFamily="34" charset="-122"/>
              </a:rPr>
              <a:t>Most successful initiatives show positive financial impacts within 12-18 months. Operational restructuring </a:t>
            </a:r>
          </a:p>
          <a:p>
            <a:pPr>
              <a:lnSpc>
                <a:spcPts val="1700"/>
              </a:lnSpc>
            </a:pPr>
            <a:endParaRPr lang="en-US" sz="2400" dirty="0">
              <a:solidFill>
                <a:srgbClr val="2B4150"/>
              </a:solidFill>
              <a:latin typeface="Source Sans Pro" pitchFamily="34" charset="0"/>
              <a:ea typeface="Source Sans Pro" pitchFamily="34" charset="-122"/>
            </a:endParaRPr>
          </a:p>
          <a:p>
            <a:pPr>
              <a:lnSpc>
                <a:spcPts val="1700"/>
              </a:lnSpc>
            </a:pPr>
            <a:r>
              <a:rPr lang="en-US" sz="2400" dirty="0">
                <a:solidFill>
                  <a:srgbClr val="2B4150"/>
                </a:solidFill>
                <a:latin typeface="Source Sans Pro" pitchFamily="34" charset="0"/>
                <a:ea typeface="Source Sans Pro" pitchFamily="34" charset="-122"/>
              </a:rPr>
              <a:t>typically achieves 15-25% cost reductions in targeted areas within two years.</a:t>
            </a:r>
          </a:p>
          <a:p>
            <a:pPr>
              <a:lnSpc>
                <a:spcPts val="1700"/>
              </a:lnSpc>
            </a:pPr>
            <a:endParaRPr lang="en-US" sz="2400" dirty="0">
              <a:solidFill>
                <a:srgbClr val="2B4150"/>
              </a:solidFill>
              <a:latin typeface="Source Sans Pro" pitchFamily="34" charset="0"/>
              <a:ea typeface="Source Sans Pro" pitchFamily="34" charset="-122"/>
            </a:endParaRPr>
          </a:p>
        </p:txBody>
      </p:sp>
      <p:sp>
        <p:nvSpPr>
          <p:cNvPr id="12" name="TextBox 11">
            <a:extLst>
              <a:ext uri="{FF2B5EF4-FFF2-40B4-BE49-F238E27FC236}">
                <a16:creationId xmlns:a16="http://schemas.microsoft.com/office/drawing/2014/main" id="{23D1A8C8-FDEB-7932-ABBB-E013DDE682F9}"/>
              </a:ext>
            </a:extLst>
          </p:cNvPr>
          <p:cNvSpPr txBox="1"/>
          <p:nvPr/>
        </p:nvSpPr>
        <p:spPr>
          <a:xfrm>
            <a:off x="3657601" y="2051249"/>
            <a:ext cx="1605776" cy="307777"/>
          </a:xfrm>
          <a:prstGeom prst="rect">
            <a:avLst/>
          </a:prstGeom>
          <a:noFill/>
        </p:spPr>
        <p:txBody>
          <a:bodyPr wrap="square" rtlCol="0">
            <a:spAutoFit/>
          </a:bodyPr>
          <a:lstStyle/>
          <a:p>
            <a:r>
              <a:rPr lang="en-US" sz="1400" dirty="0"/>
              <a:t>20% Improvement</a:t>
            </a:r>
            <a:endParaRPr lang="en-IN" sz="1400" dirty="0"/>
          </a:p>
        </p:txBody>
      </p:sp>
      <p:sp>
        <p:nvSpPr>
          <p:cNvPr id="13" name="TextBox 12">
            <a:extLst>
              <a:ext uri="{FF2B5EF4-FFF2-40B4-BE49-F238E27FC236}">
                <a16:creationId xmlns:a16="http://schemas.microsoft.com/office/drawing/2014/main" id="{D7FF4880-1978-9263-2B57-33EE7C16D56E}"/>
              </a:ext>
            </a:extLst>
          </p:cNvPr>
          <p:cNvSpPr txBox="1"/>
          <p:nvPr/>
        </p:nvSpPr>
        <p:spPr>
          <a:xfrm>
            <a:off x="5554390" y="2811572"/>
            <a:ext cx="1605776" cy="307777"/>
          </a:xfrm>
          <a:prstGeom prst="rect">
            <a:avLst/>
          </a:prstGeom>
          <a:noFill/>
        </p:spPr>
        <p:txBody>
          <a:bodyPr wrap="square" rtlCol="0">
            <a:spAutoFit/>
          </a:bodyPr>
          <a:lstStyle/>
          <a:p>
            <a:r>
              <a:rPr lang="en-US" sz="1400" dirty="0"/>
              <a:t>15% Improvement</a:t>
            </a:r>
            <a:endParaRPr lang="en-IN" sz="1400" dirty="0"/>
          </a:p>
        </p:txBody>
      </p:sp>
      <p:sp>
        <p:nvSpPr>
          <p:cNvPr id="14" name="TextBox 13">
            <a:extLst>
              <a:ext uri="{FF2B5EF4-FFF2-40B4-BE49-F238E27FC236}">
                <a16:creationId xmlns:a16="http://schemas.microsoft.com/office/drawing/2014/main" id="{37A6A6F5-F3A4-1D50-7B02-2AE8295829A6}"/>
              </a:ext>
            </a:extLst>
          </p:cNvPr>
          <p:cNvSpPr txBox="1"/>
          <p:nvPr/>
        </p:nvSpPr>
        <p:spPr>
          <a:xfrm>
            <a:off x="7315200" y="3709823"/>
            <a:ext cx="1605776" cy="307777"/>
          </a:xfrm>
          <a:prstGeom prst="rect">
            <a:avLst/>
          </a:prstGeom>
          <a:noFill/>
        </p:spPr>
        <p:txBody>
          <a:bodyPr wrap="square" rtlCol="0">
            <a:spAutoFit/>
          </a:bodyPr>
          <a:lstStyle/>
          <a:p>
            <a:r>
              <a:rPr lang="en-US" sz="1400" dirty="0"/>
              <a:t>10% Improvement</a:t>
            </a:r>
            <a:endParaRPr lang="en-IN" sz="1400" dirty="0"/>
          </a:p>
        </p:txBody>
      </p:sp>
      <p:sp>
        <p:nvSpPr>
          <p:cNvPr id="15" name="TextBox 14">
            <a:extLst>
              <a:ext uri="{FF2B5EF4-FFF2-40B4-BE49-F238E27FC236}">
                <a16:creationId xmlns:a16="http://schemas.microsoft.com/office/drawing/2014/main" id="{5ADD5B06-3D66-EF24-B99C-5386B98AAEBA}"/>
              </a:ext>
            </a:extLst>
          </p:cNvPr>
          <p:cNvSpPr txBox="1"/>
          <p:nvPr/>
        </p:nvSpPr>
        <p:spPr>
          <a:xfrm>
            <a:off x="9073376" y="3402046"/>
            <a:ext cx="1605776" cy="307777"/>
          </a:xfrm>
          <a:prstGeom prst="rect">
            <a:avLst/>
          </a:prstGeom>
          <a:noFill/>
        </p:spPr>
        <p:txBody>
          <a:bodyPr wrap="square" rtlCol="0">
            <a:spAutoFit/>
          </a:bodyPr>
          <a:lstStyle/>
          <a:p>
            <a:r>
              <a:rPr lang="en-US" sz="1400" dirty="0"/>
              <a:t>12% Improvement</a:t>
            </a:r>
            <a:endParaRPr lang="en-IN" sz="1400" dirty="0"/>
          </a:p>
        </p:txBody>
      </p:sp>
      <p:pic>
        <p:nvPicPr>
          <p:cNvPr id="6" name="Picture 5">
            <a:extLst>
              <a:ext uri="{FF2B5EF4-FFF2-40B4-BE49-F238E27FC236}">
                <a16:creationId xmlns:a16="http://schemas.microsoft.com/office/drawing/2014/main" id="{07E21CA8-5A5C-FC17-88C8-5E5820F66ADC}"/>
              </a:ext>
            </a:extLst>
          </p:cNvPr>
          <p:cNvPicPr>
            <a:picLocks noChangeAspect="1"/>
          </p:cNvPicPr>
          <p:nvPr/>
        </p:nvPicPr>
        <p:blipFill>
          <a:blip r:embed="rId4"/>
          <a:stretch>
            <a:fillRect/>
          </a:stretch>
        </p:blipFill>
        <p:spPr>
          <a:xfrm>
            <a:off x="12619314" y="7790497"/>
            <a:ext cx="2011086" cy="3175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905833"/>
            <a:ext cx="9549646" cy="620078"/>
          </a:xfrm>
          <a:prstGeom prst="rect">
            <a:avLst/>
          </a:prstGeom>
          <a:noFill/>
          <a:ln/>
        </p:spPr>
        <p:txBody>
          <a:bodyPr wrap="none" lIns="0" tIns="0" rIns="0" bIns="0" rtlCol="0" anchor="t"/>
          <a:lstStyle/>
          <a:p>
            <a:pPr marL="0" indent="0" algn="l">
              <a:lnSpc>
                <a:spcPts val="4850"/>
              </a:lnSpc>
              <a:buNone/>
            </a:pPr>
            <a:r>
              <a:rPr lang="en-US" sz="4000" dirty="0">
                <a:solidFill>
                  <a:srgbClr val="124E73"/>
                </a:solidFill>
                <a:latin typeface="MS UI Gothic" panose="020B0600070205080204" pitchFamily="34" charset="-128"/>
                <a:ea typeface="MS UI Gothic" panose="020B0600070205080204" pitchFamily="34" charset="-128"/>
                <a:cs typeface="MuseoModerno Medium" pitchFamily="34" charset="-120"/>
              </a:rPr>
              <a:t>Future Trends in Corporate Restructuring</a:t>
            </a:r>
            <a:endParaRPr lang="en-US" sz="4000" dirty="0">
              <a:latin typeface="MS UI Gothic" panose="020B0600070205080204" pitchFamily="34" charset="-128"/>
              <a:ea typeface="MS UI Gothic" panose="020B0600070205080204" pitchFamily="34" charset="-128"/>
            </a:endParaRPr>
          </a:p>
        </p:txBody>
      </p:sp>
      <p:sp>
        <p:nvSpPr>
          <p:cNvPr id="3" name="Text 1"/>
          <p:cNvSpPr/>
          <p:nvPr/>
        </p:nvSpPr>
        <p:spPr>
          <a:xfrm>
            <a:off x="793790" y="2922746"/>
            <a:ext cx="13042821" cy="317540"/>
          </a:xfrm>
          <a:prstGeom prst="rect">
            <a:avLst/>
          </a:prstGeom>
          <a:noFill/>
          <a:ln/>
        </p:spPr>
        <p:txBody>
          <a:bodyPr wrap="none" lIns="0" tIns="0" rIns="0" bIns="0" rtlCol="0" anchor="t"/>
          <a:lstStyle/>
          <a:p>
            <a:pPr marL="0" indent="0" algn="l">
              <a:lnSpc>
                <a:spcPts val="2500"/>
              </a:lnSpc>
              <a:buNone/>
            </a:pPr>
            <a:r>
              <a:rPr lang="en-US" sz="2000" dirty="0">
                <a:solidFill>
                  <a:srgbClr val="2B4150"/>
                </a:solidFill>
                <a:latin typeface="Source Sans Pro" pitchFamily="34" charset="0"/>
                <a:ea typeface="Source Sans Pro" pitchFamily="34" charset="-122"/>
                <a:cs typeface="Source Sans Pro" pitchFamily="34" charset="-120"/>
              </a:rPr>
              <a:t>The corporate restructuring landscape is rapidly evolving, driven by technology, changing business </a:t>
            </a:r>
          </a:p>
          <a:p>
            <a:pPr marL="0" indent="0" algn="l">
              <a:lnSpc>
                <a:spcPts val="2500"/>
              </a:lnSpc>
              <a:buNone/>
            </a:pPr>
            <a:r>
              <a:rPr lang="en-US" sz="2000" dirty="0">
                <a:solidFill>
                  <a:srgbClr val="2B4150"/>
                </a:solidFill>
                <a:latin typeface="Source Sans Pro" pitchFamily="34" charset="0"/>
                <a:ea typeface="Source Sans Pro" pitchFamily="34" charset="-122"/>
                <a:cs typeface="Source Sans Pro" pitchFamily="34" charset="-120"/>
              </a:rPr>
              <a:t>models, and new market dynamics.</a:t>
            </a:r>
            <a:endParaRPr lang="en-US" sz="2000" dirty="0"/>
          </a:p>
        </p:txBody>
      </p:sp>
      <p:pic>
        <p:nvPicPr>
          <p:cNvPr id="4" name="Image 0" descr="preencoded.png"/>
          <p:cNvPicPr>
            <a:picLocks noChangeAspect="1"/>
          </p:cNvPicPr>
          <p:nvPr/>
        </p:nvPicPr>
        <p:blipFill>
          <a:blip r:embed="rId3"/>
          <a:stretch>
            <a:fillRect/>
          </a:stretch>
        </p:blipFill>
        <p:spPr>
          <a:xfrm>
            <a:off x="793790" y="3781068"/>
            <a:ext cx="496133" cy="496133"/>
          </a:xfrm>
          <a:prstGeom prst="rect">
            <a:avLst/>
          </a:prstGeom>
        </p:spPr>
      </p:pic>
      <p:sp>
        <p:nvSpPr>
          <p:cNvPr id="5" name="Text 2"/>
          <p:cNvSpPr/>
          <p:nvPr/>
        </p:nvSpPr>
        <p:spPr>
          <a:xfrm>
            <a:off x="1537930" y="389882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Technology-Enabled</a:t>
            </a:r>
            <a:endParaRPr lang="en-US" sz="1950" b="1" dirty="0">
              <a:latin typeface="MS UI Gothic" panose="020B0600070205080204" pitchFamily="34" charset="-128"/>
              <a:ea typeface="MS UI Gothic" panose="020B0600070205080204" pitchFamily="34" charset="-128"/>
            </a:endParaRPr>
          </a:p>
        </p:txBody>
      </p:sp>
      <p:sp>
        <p:nvSpPr>
          <p:cNvPr id="6" name="Text 3"/>
          <p:cNvSpPr/>
          <p:nvPr/>
        </p:nvSpPr>
        <p:spPr>
          <a:xfrm>
            <a:off x="1537930" y="4328041"/>
            <a:ext cx="5653207"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AI, automation, blockchain for data analytics, scenario modeling, and transparent transactions.</a:t>
            </a:r>
            <a:endParaRPr lang="en-US" dirty="0"/>
          </a:p>
        </p:txBody>
      </p:sp>
      <p:pic>
        <p:nvPicPr>
          <p:cNvPr id="7" name="Image 1" descr="preencoded.png"/>
          <p:cNvPicPr>
            <a:picLocks noChangeAspect="1"/>
          </p:cNvPicPr>
          <p:nvPr/>
        </p:nvPicPr>
        <p:blipFill>
          <a:blip r:embed="rId4"/>
          <a:stretch>
            <a:fillRect/>
          </a:stretch>
        </p:blipFill>
        <p:spPr>
          <a:xfrm>
            <a:off x="7439144" y="3781068"/>
            <a:ext cx="496133" cy="496133"/>
          </a:xfrm>
          <a:prstGeom prst="rect">
            <a:avLst/>
          </a:prstGeom>
        </p:spPr>
      </p:pic>
      <p:sp>
        <p:nvSpPr>
          <p:cNvPr id="8" name="Text 4"/>
          <p:cNvSpPr/>
          <p:nvPr/>
        </p:nvSpPr>
        <p:spPr>
          <a:xfrm>
            <a:off x="8183285" y="389882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Agile &amp; Adaptive</a:t>
            </a:r>
            <a:endParaRPr lang="en-US" sz="1950" b="1" dirty="0">
              <a:latin typeface="MS UI Gothic" panose="020B0600070205080204" pitchFamily="34" charset="-128"/>
              <a:ea typeface="MS UI Gothic" panose="020B0600070205080204" pitchFamily="34" charset="-128"/>
            </a:endParaRPr>
          </a:p>
        </p:txBody>
      </p:sp>
      <p:sp>
        <p:nvSpPr>
          <p:cNvPr id="9" name="Text 5"/>
          <p:cNvSpPr/>
          <p:nvPr/>
        </p:nvSpPr>
        <p:spPr>
          <a:xfrm>
            <a:off x="8183285" y="4328041"/>
            <a:ext cx="5653326"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Combining traditional restructuring with agile methodologies for flexible, responsive structures.</a:t>
            </a:r>
            <a:endParaRPr lang="en-US" dirty="0"/>
          </a:p>
        </p:txBody>
      </p:sp>
      <p:pic>
        <p:nvPicPr>
          <p:cNvPr id="10" name="Image 2" descr="preencoded.png"/>
          <p:cNvPicPr>
            <a:picLocks noChangeAspect="1"/>
          </p:cNvPicPr>
          <p:nvPr/>
        </p:nvPicPr>
        <p:blipFill>
          <a:blip r:embed="rId5"/>
          <a:stretch>
            <a:fillRect/>
          </a:stretch>
        </p:blipFill>
        <p:spPr>
          <a:xfrm>
            <a:off x="793790" y="5459254"/>
            <a:ext cx="496133" cy="496133"/>
          </a:xfrm>
          <a:prstGeom prst="rect">
            <a:avLst/>
          </a:prstGeom>
        </p:spPr>
      </p:pic>
      <p:sp>
        <p:nvSpPr>
          <p:cNvPr id="11" name="Text 6"/>
          <p:cNvSpPr/>
          <p:nvPr/>
        </p:nvSpPr>
        <p:spPr>
          <a:xfrm>
            <a:off x="1537930" y="557700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Sustainability &amp; ESG</a:t>
            </a:r>
            <a:endParaRPr lang="en-US" sz="1950" b="1" dirty="0">
              <a:latin typeface="MS UI Gothic" panose="020B0600070205080204" pitchFamily="34" charset="-128"/>
              <a:ea typeface="MS UI Gothic" panose="020B0600070205080204" pitchFamily="34" charset="-128"/>
            </a:endParaRPr>
          </a:p>
        </p:txBody>
      </p:sp>
      <p:sp>
        <p:nvSpPr>
          <p:cNvPr id="12" name="Text 7"/>
          <p:cNvSpPr/>
          <p:nvPr/>
        </p:nvSpPr>
        <p:spPr>
          <a:xfrm>
            <a:off x="1537930" y="6006227"/>
            <a:ext cx="5653207"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ESG considerations influencing decisions, integrating circular economy principles.</a:t>
            </a:r>
            <a:endParaRPr lang="en-US" dirty="0"/>
          </a:p>
        </p:txBody>
      </p:sp>
      <p:pic>
        <p:nvPicPr>
          <p:cNvPr id="13" name="Image 3" descr="preencoded.png"/>
          <p:cNvPicPr>
            <a:picLocks noChangeAspect="1"/>
          </p:cNvPicPr>
          <p:nvPr/>
        </p:nvPicPr>
        <p:blipFill>
          <a:blip r:embed="rId6"/>
          <a:stretch>
            <a:fillRect/>
          </a:stretch>
        </p:blipFill>
        <p:spPr>
          <a:xfrm>
            <a:off x="7439144" y="5459254"/>
            <a:ext cx="496133" cy="496133"/>
          </a:xfrm>
          <a:prstGeom prst="rect">
            <a:avLst/>
          </a:prstGeom>
        </p:spPr>
      </p:pic>
      <p:sp>
        <p:nvSpPr>
          <p:cNvPr id="14" name="Text 8"/>
          <p:cNvSpPr/>
          <p:nvPr/>
        </p:nvSpPr>
        <p:spPr>
          <a:xfrm>
            <a:off x="8183285" y="557700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2B4150"/>
                </a:solidFill>
                <a:latin typeface="MS UI Gothic" panose="020B0600070205080204" pitchFamily="34" charset="-128"/>
                <a:ea typeface="MS UI Gothic" panose="020B0600070205080204" pitchFamily="34" charset="-128"/>
                <a:cs typeface="MuseoModerno Medium" pitchFamily="34" charset="-120"/>
              </a:rPr>
              <a:t>Workforce &amp; Culture</a:t>
            </a:r>
            <a:endParaRPr lang="en-US" sz="1950" b="1" dirty="0">
              <a:latin typeface="MS UI Gothic" panose="020B0600070205080204" pitchFamily="34" charset="-128"/>
              <a:ea typeface="MS UI Gothic" panose="020B0600070205080204" pitchFamily="34" charset="-128"/>
            </a:endParaRPr>
          </a:p>
        </p:txBody>
      </p:sp>
      <p:sp>
        <p:nvSpPr>
          <p:cNvPr id="15" name="Text 9"/>
          <p:cNvSpPr/>
          <p:nvPr/>
        </p:nvSpPr>
        <p:spPr>
          <a:xfrm>
            <a:off x="8183285" y="6006227"/>
            <a:ext cx="5653326" cy="635079"/>
          </a:xfrm>
          <a:prstGeom prst="rect">
            <a:avLst/>
          </a:prstGeom>
          <a:noFill/>
          <a:ln/>
        </p:spPr>
        <p:txBody>
          <a:bodyPr wrap="square" lIns="0" tIns="0" rIns="0" bIns="0" rtlCol="0" anchor="t"/>
          <a:lstStyle/>
          <a:p>
            <a:pPr marL="0" indent="0" algn="l">
              <a:lnSpc>
                <a:spcPts val="2500"/>
              </a:lnSpc>
              <a:buNone/>
            </a:pPr>
            <a:r>
              <a:rPr lang="en-US" dirty="0">
                <a:solidFill>
                  <a:srgbClr val="2B4150"/>
                </a:solidFill>
                <a:latin typeface="Source Sans Pro" pitchFamily="34" charset="0"/>
                <a:ea typeface="Source Sans Pro" pitchFamily="34" charset="-122"/>
                <a:cs typeface="Source Sans Pro" pitchFamily="34" charset="-120"/>
              </a:rPr>
              <a:t>Emphasis on employee experience, skills development, and cultural transformation.</a:t>
            </a:r>
            <a:endParaRPr lang="en-US" dirty="0"/>
          </a:p>
        </p:txBody>
      </p:sp>
      <p:pic>
        <p:nvPicPr>
          <p:cNvPr id="16" name="Picture 15">
            <a:extLst>
              <a:ext uri="{FF2B5EF4-FFF2-40B4-BE49-F238E27FC236}">
                <a16:creationId xmlns:a16="http://schemas.microsoft.com/office/drawing/2014/main" id="{9F97B615-542F-79EF-D896-8B858BBFDAEC}"/>
              </a:ext>
            </a:extLst>
          </p:cNvPr>
          <p:cNvPicPr>
            <a:picLocks noChangeAspect="1"/>
          </p:cNvPicPr>
          <p:nvPr/>
        </p:nvPicPr>
        <p:blipFill>
          <a:blip r:embed="rId7"/>
          <a:stretch>
            <a:fillRect/>
          </a:stretch>
        </p:blipFill>
        <p:spPr>
          <a:xfrm>
            <a:off x="12619314" y="7790497"/>
            <a:ext cx="2011086" cy="3175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964</Words>
  <Application>Microsoft Office PowerPoint</Application>
  <PresentationFormat>Custom</PresentationFormat>
  <Paragraphs>99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MuseoModerno Medium</vt:lpstr>
      <vt:lpstr>MS UI Gothic</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Anvay</dc:creator>
  <cp:lastModifiedBy>Anvay Gulwe</cp:lastModifiedBy>
  <cp:revision>4</cp:revision>
  <dcterms:created xsi:type="dcterms:W3CDTF">2025-08-04T14:21:36Z</dcterms:created>
  <dcterms:modified xsi:type="dcterms:W3CDTF">2025-08-05T06:19:01Z</dcterms:modified>
</cp:coreProperties>
</file>