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282E5-FAF4-44BE-B795-DCD1BA76D0A5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E6B52-9EE3-4E6D-ACF4-605C984B05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838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E6B52-9EE3-4E6D-ACF4-605C984B058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105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E6B52-9EE3-4E6D-ACF4-605C984B058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192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E6B52-9EE3-4E6D-ACF4-605C984B058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20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E6B52-9EE3-4E6D-ACF4-605C984B058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91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D30A5-2EE7-72F6-5BB4-DADA8FE54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A15CC4-4090-CF67-C867-D7E408129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C85C76-84AB-1C76-2AC1-FF1E7A79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BE15-C515-4508-A5D9-748F19BF2807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D963F8-DD88-5136-C6E2-172CBCC2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5F0934-DA30-AE02-E729-76825B1D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8DCA-B997-4529-9AE5-2123AD339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04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BEB5EC-ADD6-EC88-D41A-BC9E863B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1B0A40-6EDC-7CAB-FB92-4541E03FD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1311BB-5D02-71BD-C677-B3FE8937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BE15-C515-4508-A5D9-748F19BF2807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2FDC49-D83F-6D94-7FA7-72F1CCA6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4FF478-479E-23EA-3026-6DA759C3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8DCA-B997-4529-9AE5-2123AD339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16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43EA31A-BFA7-EEA9-CEA2-DBB591CC0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5826DE-4A5D-7BD2-46DE-4EBB458CC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1607D7-B5A8-FCC4-0B17-EDCFD817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BE15-C515-4508-A5D9-748F19BF2807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5D8DB7-A3AF-9114-6F6A-9A23341B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B58E2A-F750-4F29-3B06-881D2818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8DCA-B997-4529-9AE5-2123AD339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86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3303C-8CCD-DDB4-5C47-13B7DDBF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037740-CD60-FFE8-0EF1-48292E83F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695191-70DF-BAE8-A082-34D01ABD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BE15-C515-4508-A5D9-748F19BF2807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F76506-06D9-5B90-D6AD-B884BA0B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08F952-6933-3CE9-1F61-968769D3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8DCA-B997-4529-9AE5-2123AD339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58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51C9D-320A-193D-91D3-37AD3400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24ACD5-7BD7-BD7A-7EAC-8F2C4D647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FED19B-F936-18FC-82BE-8BA1D33A2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BE15-C515-4508-A5D9-748F19BF2807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C45AF5-4196-9F48-0E20-BF2411D3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6CA35F-AB43-108F-AAB2-5CC97DA5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8DCA-B997-4529-9AE5-2123AD339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17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5C3D79-403A-CE1A-7944-BFAC0FA4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153275-5CA7-D45A-7535-3D8AEBB49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2BBF53-D2D6-4F77-6A26-4AEBAEFB5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0E468F-2A0D-035A-78F9-009F68290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BE15-C515-4508-A5D9-748F19BF2807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28FBA8-E2DB-64FA-CF18-F2E8CDD8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0BD061-AC8D-DD8C-EC02-717DBB19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8DCA-B997-4529-9AE5-2123AD339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44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82C1A-39E7-5DB3-44F0-734AD46B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72047B-BB31-AF50-C60B-11AFF7138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6D0261-C2A3-38DB-601B-CAB0589AC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4C7DAE8-2BBB-DDEC-191A-8740A71BD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1E707A-A049-D5B7-DABE-CFFAA0CEE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BB53F1-BE3D-E9B9-6395-24DEA607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BE15-C515-4508-A5D9-748F19BF2807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432F727-0B2A-804C-ED90-8F1767D6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250A26-03B3-658B-FD6B-44D37AC1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8DCA-B997-4529-9AE5-2123AD339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24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D65EF-5564-37DD-43B4-4C54A357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6AD5D7-5F12-85AC-5C9B-0F3C38A7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BE15-C515-4508-A5D9-748F19BF2807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EC4653-A2CC-4A88-8BBE-02113545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443B33-1800-D6D5-465B-A79C3A7A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8DCA-B997-4529-9AE5-2123AD339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17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9A43D7A-67B2-0CE3-CD1D-1638C51F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BE15-C515-4508-A5D9-748F19BF2807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D345765-C855-151A-7885-B45A85B18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A48BA8-5E0A-2CBA-CABB-A3DE404A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8DCA-B997-4529-9AE5-2123AD339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2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97ABF-432E-2EEE-36EF-47642C5F6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BFC521-981B-20FD-ADA3-52053A917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F06EC9-BE7A-CD00-1527-77C78FE7C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66F557-4EFC-A481-3170-B18C24E4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BE15-C515-4508-A5D9-748F19BF2807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1CE95C-EB36-250F-B29F-65F3E011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F72E38-45DB-2700-E57B-CC81D7C9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8DCA-B997-4529-9AE5-2123AD339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51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9DD63-B5B3-E8FE-4A0B-0A4DE84C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925953-D16E-F533-F491-8C9326E2D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4ABB55-B854-1174-9F37-30A966FAF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730D80-E845-B9DC-3C86-58660DFF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BE15-C515-4508-A5D9-748F19BF2807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530998-88FA-3A1D-00B5-99B5A3F5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AE16B0-2C3F-1906-CEE7-E3BFBBEC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8DCA-B997-4529-9AE5-2123AD339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1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F0D56-6542-4368-BD2B-24387C1C7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4A0F9D-90FB-0D18-921F-A0F3608ED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A4CAA8-9720-D071-FC6B-40BAADECE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8BE15-C515-4508-A5D9-748F19BF2807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F72F42-69DD-7009-13BF-6208AFA1F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0740D9-9113-981D-9FA6-6E7A458C3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98DCA-B997-4529-9AE5-2123AD339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98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70110F-CA7F-7DAF-1B7F-57D695489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897" y="144855"/>
            <a:ext cx="9500103" cy="2803287"/>
          </a:xfrm>
        </p:spPr>
        <p:txBody>
          <a:bodyPr>
            <a:noAutofit/>
          </a:bodyPr>
          <a:lstStyle/>
          <a:p>
            <a:pPr indent="450215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Выпускная квалификационная работа бакалавра</a:t>
            </a:r>
            <a:b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Направление «Математическое обеспечение и администрирование информационных систем»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Профиль «Системное и интернет-программирование»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алгоритма для управления группой объектов для преследования цели в играх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1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28B6BF-339B-E6AA-E1FE-CD3639222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4261" y="3429000"/>
            <a:ext cx="6901758" cy="2333531"/>
          </a:xfrm>
        </p:spPr>
        <p:txBody>
          <a:bodyPr>
            <a:normAutofit/>
          </a:bodyPr>
          <a:lstStyle/>
          <a:p>
            <a:pPr algn="r"/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 студент Федоров Кирилл Константинович</a:t>
            </a:r>
          </a:p>
          <a:p>
            <a:pPr algn="r"/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Группа 15.11Д-МО12/19б</a:t>
            </a:r>
          </a:p>
          <a:p>
            <a:pPr indent="450215" algn="r">
              <a:lnSpc>
                <a:spcPct val="150000"/>
              </a:lnSpc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Научный руководитель выпускной квалификационной работы</a:t>
            </a:r>
          </a:p>
          <a:p>
            <a:pPr indent="450215" algn="r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Чапкин Николай Сергеевич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B02BD-11B2-F202-3C1C-FDE822AF97F6}"/>
              </a:ext>
            </a:extLst>
          </p:cNvPr>
          <p:cNvSpPr txBox="1"/>
          <p:nvPr/>
        </p:nvSpPr>
        <p:spPr>
          <a:xfrm>
            <a:off x="3521797" y="6255945"/>
            <a:ext cx="4418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– 2023 </a:t>
            </a:r>
          </a:p>
        </p:txBody>
      </p:sp>
    </p:spTree>
    <p:extLst>
      <p:ext uri="{BB962C8B-B14F-4D97-AF65-F5344CB8AC3E}">
        <p14:creationId xmlns:p14="http://schemas.microsoft.com/office/powerpoint/2010/main" val="3243025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01AD0E-8AD9-D776-1AC0-0D0A4FAEB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0559"/>
            <a:ext cx="9144000" cy="697106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отладка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1B2791-4C57-4D84-4B8B-38E707275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1478"/>
            <a:ext cx="9144000" cy="4245428"/>
          </a:xfrm>
        </p:spPr>
        <p:txBody>
          <a:bodyPr>
            <a:norm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работоспособности проводилась по отдельным компонентам системы: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работоспособности предиктивной системы, работающей на основе линейной регрессии (Листинг 16, страница 74)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оптимизации алгоритма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A*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после применения бинарных деревьев</a:t>
            </a:r>
          </a:p>
          <a:p>
            <a:pPr lvl="1"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показали, что если до оптимизации алгоритм искал оптимальный путь за 24-28 миллисекунд, то после оптимизации алгоритм находит путь в среднем за 5 миллисекунд.</a:t>
            </a:r>
          </a:p>
        </p:txBody>
      </p:sp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1B2EA21D-3E9B-4548-377A-F62C0A7F6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95" y="4515904"/>
            <a:ext cx="4521783" cy="1772929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1F953440-3D99-7879-12BE-AA5698A55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71" y="3914192"/>
            <a:ext cx="5348681" cy="23746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EA99E3-D6BF-5AE7-86DF-DDBA6515BD3F}"/>
              </a:ext>
            </a:extLst>
          </p:cNvPr>
          <p:cNvSpPr txBox="1"/>
          <p:nvPr/>
        </p:nvSpPr>
        <p:spPr>
          <a:xfrm>
            <a:off x="3200400" y="644745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FE9DC5-CF47-6DDE-4932-F82E1418E796}"/>
              </a:ext>
            </a:extLst>
          </p:cNvPr>
          <p:cNvSpPr txBox="1"/>
          <p:nvPr/>
        </p:nvSpPr>
        <p:spPr>
          <a:xfrm>
            <a:off x="8822247" y="6407441"/>
            <a:ext cx="79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</a:t>
            </a:r>
          </a:p>
        </p:txBody>
      </p:sp>
    </p:spTree>
    <p:extLst>
      <p:ext uri="{BB962C8B-B14F-4D97-AF65-F5344CB8AC3E}">
        <p14:creationId xmlns:p14="http://schemas.microsoft.com/office/powerpoint/2010/main" val="3749036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69F85-F462-A0ED-CB30-3E1B3097A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947" y="0"/>
            <a:ext cx="8833164" cy="564358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 экономической эффективности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одзаголовок 2">
                <a:extLst>
                  <a:ext uri="{FF2B5EF4-FFF2-40B4-BE49-F238E27FC236}">
                    <a16:creationId xmlns:a16="http://schemas.microsoft.com/office/drawing/2014/main" id="{94D354A7-F3AB-7143-4772-412AE6CDC12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83675" y="1476176"/>
                <a:ext cx="4849640" cy="2190477"/>
              </a:xfrm>
            </p:spPr>
            <p:txBody>
              <a:bodyPr/>
              <a:lstStyle/>
              <a:p>
                <a:pPr indent="450215" algn="ctr">
                  <a:lnSpc>
                    <a:spcPct val="150000"/>
                  </a:lnSpc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 (окупаемость за год)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Затраты</m:t>
                        </m:r>
                      </m:num>
                      <m:den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Эффект(за год)</m:t>
                        </m:r>
                      </m:den>
                    </m:f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где</a:t>
                </a:r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>
                  <a:lnSpc>
                    <a:spcPct val="100000"/>
                  </a:lnSpc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Затраты – сумма, отведенная на разработку ПО</a:t>
                </a:r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>
                  <a:lnSpc>
                    <a:spcPct val="100000"/>
                  </a:lnSpc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Эффект = Дополнительный доход – затраты на эксплуатацию + экономия затрат</a:t>
                </a:r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endParaRPr lang="ru-RU" dirty="0"/>
              </a:p>
            </p:txBody>
          </p:sp>
        </mc:Choice>
        <mc:Fallback>
          <p:sp>
            <p:nvSpPr>
              <p:cNvPr id="3" name="Подзаголовок 2">
                <a:extLst>
                  <a:ext uri="{FF2B5EF4-FFF2-40B4-BE49-F238E27FC236}">
                    <a16:creationId xmlns:a16="http://schemas.microsoft.com/office/drawing/2014/main" id="{94D354A7-F3AB-7143-4772-412AE6CDC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83675" y="1476176"/>
                <a:ext cx="4849640" cy="2190477"/>
              </a:xfrm>
              <a:blipFill>
                <a:blip r:embed="rId2"/>
                <a:stretch>
                  <a:fillRect l="-1132" r="-10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FF5350B-40E4-B015-B056-E062E15B9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029935"/>
              </p:ext>
            </p:extLst>
          </p:nvPr>
        </p:nvGraphicFramePr>
        <p:xfrm>
          <a:off x="5133315" y="569305"/>
          <a:ext cx="6944010" cy="5719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802">
                  <a:extLst>
                    <a:ext uri="{9D8B030D-6E8A-4147-A177-3AD203B41FA5}">
                      <a16:colId xmlns:a16="http://schemas.microsoft.com/office/drawing/2014/main" val="4224463282"/>
                    </a:ext>
                  </a:extLst>
                </a:gridCol>
                <a:gridCol w="1388802">
                  <a:extLst>
                    <a:ext uri="{9D8B030D-6E8A-4147-A177-3AD203B41FA5}">
                      <a16:colId xmlns:a16="http://schemas.microsoft.com/office/drawing/2014/main" val="1608381113"/>
                    </a:ext>
                  </a:extLst>
                </a:gridCol>
                <a:gridCol w="1388802">
                  <a:extLst>
                    <a:ext uri="{9D8B030D-6E8A-4147-A177-3AD203B41FA5}">
                      <a16:colId xmlns:a16="http://schemas.microsoft.com/office/drawing/2014/main" val="2726732163"/>
                    </a:ext>
                  </a:extLst>
                </a:gridCol>
                <a:gridCol w="1388802">
                  <a:extLst>
                    <a:ext uri="{9D8B030D-6E8A-4147-A177-3AD203B41FA5}">
                      <a16:colId xmlns:a16="http://schemas.microsoft.com/office/drawing/2014/main" val="3460309733"/>
                    </a:ext>
                  </a:extLst>
                </a:gridCol>
                <a:gridCol w="1388802">
                  <a:extLst>
                    <a:ext uri="{9D8B030D-6E8A-4147-A177-3AD203B41FA5}">
                      <a16:colId xmlns:a16="http://schemas.microsoft.com/office/drawing/2014/main" val="3880118539"/>
                    </a:ext>
                  </a:extLst>
                </a:gridCol>
              </a:tblGrid>
              <a:tr h="84948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Должность разработчика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 деятельности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Заработная плата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Итог в год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684111"/>
                  </a:ext>
                </a:extLst>
              </a:tr>
              <a:tr h="1104328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Главный инженер-программист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Руководитель процессом разработки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200'000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руб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2 400 000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руб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846972"/>
                  </a:ext>
                </a:extLst>
              </a:tr>
              <a:tr h="849483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Инженер-программист на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C++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Написание логики И.Д.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руб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3 600 000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руб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189900"/>
                  </a:ext>
                </a:extLst>
              </a:tr>
              <a:tr h="1614018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Графический инженер-программист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 с графикой, написание визуальной составляющей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руб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2 880 000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руб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90380"/>
                  </a:ext>
                </a:extLst>
              </a:tr>
              <a:tr h="96451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Тестировщик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Тестирование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руб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1 200 000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руб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723448"/>
                  </a:ext>
                </a:extLst>
              </a:tr>
            </a:tbl>
          </a:graphicData>
        </a:graphic>
      </p:graphicFrame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38F89D04-D157-6162-01EA-1007AC1D9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951141"/>
              </p:ext>
            </p:extLst>
          </p:nvPr>
        </p:nvGraphicFramePr>
        <p:xfrm>
          <a:off x="5133313" y="6288695"/>
          <a:ext cx="69440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443">
                  <a:extLst>
                    <a:ext uri="{9D8B030D-6E8A-4147-A177-3AD203B41FA5}">
                      <a16:colId xmlns:a16="http://schemas.microsoft.com/office/drawing/2014/main" val="823133761"/>
                    </a:ext>
                  </a:extLst>
                </a:gridCol>
                <a:gridCol w="5006569">
                  <a:extLst>
                    <a:ext uri="{9D8B030D-6E8A-4147-A177-3AD203B41FA5}">
                      <a16:colId xmlns:a16="http://schemas.microsoft.com/office/drawing/2014/main" val="3970808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Итог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10 080 000 рублей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9568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F5115F7-3E8E-D6C5-4F06-350E0670D4C8}"/>
              </a:ext>
            </a:extLst>
          </p:cNvPr>
          <p:cNvSpPr txBox="1"/>
          <p:nvPr/>
        </p:nvSpPr>
        <p:spPr>
          <a:xfrm>
            <a:off x="283675" y="3732153"/>
            <a:ext cx="4949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Экономия на затратах = 20 000 000 * 0,3 + 25 000 000 * 0,4 = 16 млн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Эффект = 16 000 000–2 100 000 = 13 900 000</a:t>
            </a: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22830-6918-EDCA-92D4-24510AE49808}"/>
              </a:ext>
            </a:extLst>
          </p:cNvPr>
          <p:cNvSpPr txBox="1"/>
          <p:nvPr/>
        </p:nvSpPr>
        <p:spPr>
          <a:xfrm>
            <a:off x="114675" y="4720983"/>
            <a:ext cx="3564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Окупаемость при оптимистичных обстоятельствах: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FF9331-A018-C370-C218-43B2ACDEEB61}"/>
                  </a:ext>
                </a:extLst>
              </p:cNvPr>
              <p:cNvSpPr txBox="1"/>
              <p:nvPr/>
            </p:nvSpPr>
            <p:spPr>
              <a:xfrm>
                <a:off x="0" y="4997982"/>
                <a:ext cx="4156587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Т (окупаемость за год)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080 000</m:t>
                        </m:r>
                      </m:num>
                      <m:den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13 900 000</m:t>
                        </m:r>
                      </m:den>
                    </m:f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0,72</a:t>
                </a:r>
                <a:endParaRPr lang="ru-R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FF9331-A018-C370-C218-43B2ACDEE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97982"/>
                <a:ext cx="4156587" cy="485774"/>
              </a:xfrm>
              <a:prstGeom prst="rect">
                <a:avLst/>
              </a:prstGeom>
              <a:blipFill>
                <a:blip r:embed="rId3"/>
                <a:stretch>
                  <a:fillRect l="-1173" r="-440" b="-6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DE585BF-1C56-BE51-C9BB-63F8EB51A2BA}"/>
              </a:ext>
            </a:extLst>
          </p:cNvPr>
          <p:cNvSpPr txBox="1"/>
          <p:nvPr/>
        </p:nvSpPr>
        <p:spPr>
          <a:xfrm>
            <a:off x="114675" y="5483756"/>
            <a:ext cx="3631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Окупаемость при пессимистичных обстоятельствах: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E3E362-BC13-837E-AE10-07CE46A2349C}"/>
                  </a:ext>
                </a:extLst>
              </p:cNvPr>
              <p:cNvSpPr txBox="1"/>
              <p:nvPr/>
            </p:nvSpPr>
            <p:spPr>
              <a:xfrm>
                <a:off x="-1661" y="5865142"/>
                <a:ext cx="4156587" cy="76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 (окупаемость за год)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080 000</m:t>
                        </m:r>
                      </m:num>
                      <m:den>
                        <m:r>
                          <a:rPr lang="ru-RU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7 800 000</m:t>
                        </m:r>
                      </m:den>
                    </m:f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1,29</a:t>
                </a:r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E3E362-BC13-837E-AE10-07CE46A23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61" y="5865142"/>
                <a:ext cx="4156587" cy="762901"/>
              </a:xfrm>
              <a:prstGeom prst="rect">
                <a:avLst/>
              </a:prstGeom>
              <a:blipFill>
                <a:blip r:embed="rId4"/>
                <a:stretch>
                  <a:fillRect l="-1320" r="-4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426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388CD-8C55-94DD-F3F3-EC8AD15672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69A2B6-7F6C-0618-06DC-451A5D4C0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Презентацию подготовил студент группы 15.11Д-МО12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19б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Федоров Кирилл Константинович</a:t>
            </a:r>
          </a:p>
        </p:txBody>
      </p:sp>
    </p:spTree>
    <p:extLst>
      <p:ext uri="{BB962C8B-B14F-4D97-AF65-F5344CB8AC3E}">
        <p14:creationId xmlns:p14="http://schemas.microsoft.com/office/powerpoint/2010/main" val="254368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B845A4-608E-81ED-5397-8ED7CA1DD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101"/>
            <a:ext cx="9144000" cy="5758004"/>
          </a:xfrm>
        </p:spPr>
        <p:txBody>
          <a:bodyPr>
            <a:normAutofit/>
          </a:bodyPr>
          <a:lstStyle/>
          <a:p>
            <a:pPr algn="just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</a:t>
            </a:r>
          </a:p>
          <a:p>
            <a:pPr algn="just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предметную область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алгоритмических и математических моделей и выбор комбинации математических и алгоритмических моделей для решения поставленной задачи</a:t>
            </a:r>
          </a:p>
          <a:p>
            <a:pPr marL="342900" indent="-342900" algn="just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программных средств для разработки</a:t>
            </a:r>
          </a:p>
          <a:p>
            <a:pPr marL="342900" indent="-342900" algn="just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ключевых алгоритмов решения задач</a:t>
            </a:r>
          </a:p>
          <a:p>
            <a:pPr marL="342900" indent="-342900" algn="just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отладка средства</a:t>
            </a:r>
          </a:p>
          <a:p>
            <a:pPr marL="342900" indent="-342900" algn="just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 экономической эффективности</a:t>
            </a:r>
          </a:p>
          <a:p>
            <a:pPr algn="just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72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0051D3-5F53-B7A3-21C1-C942416DA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ru-RU" sz="660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предметную область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55F9F0-A6EE-75ED-AF75-2060FA877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/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Выручка мировой индустрии видеоигр, как ожидается, по итогам года подскочит на 20%, до $179,7 млрд в 2020 году, согласно данным IDC. В то же время выручка глобальной индустрии кино в 2019 году впервые достигла $100 млрд, согласно Motion Picture Association, тогда как мировая спортивная отрасль, как прогнозирует PwC, заработала более $75 млрд по итогам 2020 года.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снимок экрана, круг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B1EEAB69-D113-EA4F-E6A0-716A90680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71" y="288870"/>
            <a:ext cx="6757040" cy="41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3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25003E-24C6-FAC4-368C-C2A043797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857"/>
            <a:ext cx="9144000" cy="1312751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алгоритмических и математических моделей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0D04A4-2CD4-FB11-08B4-646DF8EF4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348" y="1591004"/>
            <a:ext cx="10719303" cy="4626321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Задачи, которые предстоит решить: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оптимального метода преследования (</a:t>
            </a:r>
            <a:r>
              <a:rPr lang="ru-RU" sz="1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погони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метод постоянного угла упреждения, метод параллельного сближения, метод пропорционального наведения, оптимальные алгоритмы преследования, дифференциальные игры преследования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оптимального метода обхода полигонов (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 предварительной оценкой местности, Хранение информации о местности, Движение объекта-преследователя по выпускаемым лучам, </a:t>
            </a:r>
            <a:r>
              <a:rPr lang="ru-RU" sz="1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ищейки, Алгоритм </a:t>
            </a:r>
            <a:r>
              <a:rPr lang="en-US" sz="1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A*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искусственного интеллекта алгоритма, управляющего группой объектов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ИИ, </a:t>
            </a:r>
            <a:r>
              <a:rPr lang="ru-RU" sz="1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конечные автоматы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дерево поведений, Иерархические автоматы состояний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 предиктивной системы оценивания положения объекта в конкретный момент времени (</a:t>
            </a:r>
            <a:r>
              <a:rPr lang="ru-RU" sz="1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69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снимок экрана, число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77B5ECA6-69D9-930F-6B99-1FDE41B32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22" y="9302"/>
            <a:ext cx="7109925" cy="6848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5520DD-EE2E-867C-DFD5-45A776388E3F}"/>
              </a:ext>
            </a:extLst>
          </p:cNvPr>
          <p:cNvSpPr txBox="1"/>
          <p:nvPr/>
        </p:nvSpPr>
        <p:spPr>
          <a:xfrm>
            <a:off x="8425543" y="345233"/>
            <a:ext cx="37664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таблица демонстрирует преимущества и недостатки рассмотренных алгоритмов обхода полигонов. 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Подробнее о выводах из данной таблицы написано на странице 17.</a:t>
            </a:r>
          </a:p>
        </p:txBody>
      </p:sp>
    </p:spTree>
    <p:extLst>
      <p:ext uri="{BB962C8B-B14F-4D97-AF65-F5344CB8AC3E}">
        <p14:creationId xmlns:p14="http://schemas.microsoft.com/office/powerpoint/2010/main" val="237625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компьютер, снимок экрана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6179D96A-D9A0-FCF1-E02B-48BA8496F7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5E429-501D-8B0C-0489-2B5DC34AD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Выбор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программных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средств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12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809239-43E0-A65B-FF3E-5C3486D4C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970"/>
            <a:ext cx="9144000" cy="697384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ключевых алгоритмов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9A53FB-C3D6-6441-02CD-156861C11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53" y="1131683"/>
            <a:ext cx="5413801" cy="5063844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Описание работы алгоритмов обхода полигонов, учитывая выбранные методы преследования  (Метод ищейки и Алгоритм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A*)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скрипты метода ищейки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Реализация следов. То есть, преследуемый объект должен оставлять на своем пути «видимые» следы по мере того, как он движется. (Листинг 1 страница 66, Листинг 2 страница 66).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Реализация области видимости для объекта, реализующего метод ищейки (Листинг 3, 4, 5, страницы 67-68).</a:t>
            </a:r>
          </a:p>
          <a:p>
            <a:pPr algn="just"/>
            <a:r>
              <a:rPr lang="ru-RU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 </a:t>
            </a:r>
            <a:r>
              <a:rPr lang="ru-RU" sz="1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en-US" sz="1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сетки узлов (Листинг 8, страница 69)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нахождения наикратчайшего пути (Листинг 9, страница 70)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ru-RU" sz="1800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Изображение выглядит как прямоугольный, шаблон, снимок экрана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3EF67CF3-7F34-E0E6-2203-94D54D40E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825" y="1336315"/>
            <a:ext cx="5684122" cy="46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8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7F69C-E2FE-449F-5C29-3B0221C38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1188"/>
            <a:ext cx="9144000" cy="902380"/>
          </a:xfrm>
        </p:spPr>
        <p:txBody>
          <a:bodyPr>
            <a:noAutofit/>
          </a:bodyPr>
          <a:lstStyle/>
          <a:p>
            <a:r>
              <a:rPr lang="ru-RU" sz="4400" dirty="0"/>
              <a:t>Оптимизация алгоритма </a:t>
            </a:r>
            <a:r>
              <a:rPr lang="en-US" sz="4400" dirty="0"/>
              <a:t>A* </a:t>
            </a:r>
            <a:r>
              <a:rPr lang="ru-RU" sz="4400" dirty="0"/>
              <a:t>при помощи бинарного дерева</a:t>
            </a:r>
          </a:p>
        </p:txBody>
      </p:sp>
      <p:pic>
        <p:nvPicPr>
          <p:cNvPr id="5" name="Рисунок 4" descr="Изображение выглядит как снимок экрана, диаграмма, График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2165882-5371-3462-B73D-60696FB0A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0" y="1653150"/>
            <a:ext cx="3611708" cy="2013781"/>
          </a:xfrm>
          <a:prstGeom prst="rect">
            <a:avLst/>
          </a:prstGeom>
        </p:spPr>
      </p:pic>
      <p:pic>
        <p:nvPicPr>
          <p:cNvPr id="7" name="Рисунок 6" descr="Изображение выглядит как снимок экрана, диаграмма, дизайн,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E1607EF8-5AAE-0EAA-7A64-F2D397A80F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173" y="4593171"/>
            <a:ext cx="3893975" cy="2010212"/>
          </a:xfrm>
          <a:prstGeom prst="rect">
            <a:avLst/>
          </a:prstGeom>
        </p:spPr>
      </p:pic>
      <p:pic>
        <p:nvPicPr>
          <p:cNvPr id="9" name="Рисунок 8" descr="Изображение выглядит как снимок экрана, диаграмма, дизайн,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6C6315F7-1ADF-44BB-20F9-5F65A1C7C9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821" y="1566560"/>
            <a:ext cx="4148146" cy="2100371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83616E9-6415-DCDF-EBC3-B5E6A6A6D752}"/>
              </a:ext>
            </a:extLst>
          </p:cNvPr>
          <p:cNvCxnSpPr>
            <a:stCxn id="5" idx="2"/>
          </p:cNvCxnSpPr>
          <p:nvPr/>
        </p:nvCxnSpPr>
        <p:spPr>
          <a:xfrm>
            <a:off x="1910964" y="3666931"/>
            <a:ext cx="1905256" cy="112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868EFCD2-4E99-AA51-47F7-CFECA957FC1C}"/>
              </a:ext>
            </a:extLst>
          </p:cNvPr>
          <p:cNvCxnSpPr/>
          <p:nvPr/>
        </p:nvCxnSpPr>
        <p:spPr>
          <a:xfrm flipV="1">
            <a:off x="7967050" y="3811509"/>
            <a:ext cx="1186003" cy="98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1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FDDE38-5680-450F-2EC3-8719992AD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4712"/>
            <a:ext cx="9144000" cy="715490"/>
          </a:xfrm>
        </p:spPr>
        <p:txBody>
          <a:bodyPr>
            <a:normAutofit/>
          </a:bodyPr>
          <a:lstStyle/>
          <a:p>
            <a:r>
              <a:rPr lang="ru-RU" sz="4400" dirty="0"/>
              <a:t>Описание ключевых алгоритмов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1B02AB-194C-3EDE-FE64-680813621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070" y="1331599"/>
            <a:ext cx="4400938" cy="5078532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автоматов состояний группового алгоритма и подконтрольных объектов (Листинг 13, 14 страница 72)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 (Листинг 15, страница 73)</a:t>
            </a:r>
          </a:p>
        </p:txBody>
      </p:sp>
      <p:pic>
        <p:nvPicPr>
          <p:cNvPr id="5" name="Рисунок 4" descr="Изображение выглядит как текст, диаграмма, число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818E6A82-5CE2-4FEC-13B0-143EB875A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760" y="1403645"/>
            <a:ext cx="7483240" cy="405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260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691</Words>
  <Application>Microsoft Office PowerPoint</Application>
  <PresentationFormat>Широкоэкранный</PresentationFormat>
  <Paragraphs>90</Paragraphs>
  <Slides>12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Тема Office</vt:lpstr>
      <vt:lpstr>Выпускная квалификационная работа бакалавра Направление «Математическое обеспечение и администрирование информационных систем» Профиль «Системное и интернет-программирование» Разработка алгоритма для управления группой объектов для преследования цели в играх </vt:lpstr>
      <vt:lpstr>Презентация PowerPoint</vt:lpstr>
      <vt:lpstr>Введение в предметную область</vt:lpstr>
      <vt:lpstr>Анализ существующих алгоритмических и математических моделей </vt:lpstr>
      <vt:lpstr>Презентация PowerPoint</vt:lpstr>
      <vt:lpstr>Выбор программных средств</vt:lpstr>
      <vt:lpstr>Описание ключевых алгоритмов</vt:lpstr>
      <vt:lpstr>Оптимизация алгоритма A* при помощи бинарного дерева</vt:lpstr>
      <vt:lpstr>Описание ключевых алгоритмов</vt:lpstr>
      <vt:lpstr>Тестирование и отладка</vt:lpstr>
      <vt:lpstr>Расчёт экономической эффективности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бакалавра Направление «Математическое обеспечение и администрирование информационных систем» Профиль «Системное и интернет-программирование» Разработка алгоритма для управления группой объектов для преследования цели в играх </dc:title>
  <dc:creator>Федоров Кирилл Константинович</dc:creator>
  <cp:lastModifiedBy>Федоров Кирилл Константинович</cp:lastModifiedBy>
  <cp:revision>3</cp:revision>
  <dcterms:created xsi:type="dcterms:W3CDTF">2023-06-05T14:33:02Z</dcterms:created>
  <dcterms:modified xsi:type="dcterms:W3CDTF">2023-06-05T17:05:21Z</dcterms:modified>
</cp:coreProperties>
</file>