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82E5-FAF4-44BE-B795-DCD1BA76D0A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E6B52-9EE3-4E6D-ACF4-605C984B0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3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0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9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1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D30A5-2EE7-72F6-5BB4-DADA8FE54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A15CC4-4090-CF67-C867-D7E408129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85C76-84AB-1C76-2AC1-FF1E7A79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963F8-DD88-5136-C6E2-172CBCC2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F0934-DA30-AE02-E729-76825B1D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EB5EC-ADD6-EC88-D41A-BC9E863B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B0A40-6EDC-7CAB-FB92-4541E03F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311BB-5D02-71BD-C677-B3FE8937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2FDC49-D83F-6D94-7FA7-72F1CCA6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FF478-479E-23EA-3026-6DA759C3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EA31A-BFA7-EEA9-CEA2-DBB591CC0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5826DE-4A5D-7BD2-46DE-4EBB458CC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607D7-B5A8-FCC4-0B17-EDCFD817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D8DB7-A3AF-9114-6F6A-9A23341B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58E2A-F750-4F29-3B06-881D2818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3303C-8CCD-DDB4-5C47-13B7DDBF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37740-CD60-FFE8-0EF1-48292E83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95191-70DF-BAE8-A082-34D01AB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76506-06D9-5B90-D6AD-B884BA0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08F952-6933-3CE9-1F61-968769D3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51C9D-320A-193D-91D3-37AD3400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4ACD5-7BD7-BD7A-7EAC-8F2C4D64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ED19B-F936-18FC-82BE-8BA1D33A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C45AF5-4196-9F48-0E20-BF2411D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CA35F-AB43-108F-AAB2-5CC97DA5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C3D79-403A-CE1A-7944-BFAC0FA4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53275-5CA7-D45A-7535-3D8AEBB49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BF53-D2D6-4F77-6A26-4AEBAEFB5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0E468F-2A0D-035A-78F9-009F6829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28FBA8-E2DB-64FA-CF18-F2E8CDD8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0BD061-AC8D-DD8C-EC02-717DBB19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82C1A-39E7-5DB3-44F0-734AD46B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2047B-BB31-AF50-C60B-11AFF713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6D0261-C2A3-38DB-601B-CAB0589A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C7DAE8-2BBB-DDEC-191A-8740A71B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1E707A-A049-D5B7-DABE-CFFAA0CEE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BB53F1-BE3D-E9B9-6395-24DEA607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32F727-0B2A-804C-ED90-8F1767D6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250A26-03B3-658B-FD6B-44D37AC1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4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D65EF-5564-37DD-43B4-4C54A357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AD5D7-5F12-85AC-5C9B-0F3C38A7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C4653-A2CC-4A88-8BBE-02113545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443B33-1800-D6D5-465B-A79C3A7A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17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A43D7A-67B2-0CE3-CD1D-1638C51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345765-C855-151A-7885-B45A85B1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A48BA8-5E0A-2CBA-CABB-A3DE404A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2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97ABF-432E-2EEE-36EF-47642C5F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FC521-981B-20FD-ADA3-52053A91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F06EC9-BE7A-CD00-1527-77C78FE7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6F557-4EFC-A481-3170-B18C24E4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1CE95C-EB36-250F-B29F-65F3E011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F72E38-45DB-2700-E57B-CC81D7C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1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9DD63-B5B3-E8FE-4A0B-0A4DE84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25953-D16E-F533-F491-8C9326E2D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ABB55-B854-1174-9F37-30A966FA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30D80-E845-B9DC-3C86-58660DFF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530998-88FA-3A1D-00B5-99B5A3F5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AE16B0-2C3F-1906-CEE7-E3BFBBEC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0D56-6542-4368-BD2B-24387C1C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A0F9D-90FB-0D18-921F-A0F3608E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4CAA8-9720-D071-FC6B-40BAADEC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BE15-C515-4508-A5D9-748F19BF280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72F42-69DD-7009-13BF-6208AFA1F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740D9-9113-981D-9FA6-6E7A458C3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8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0110F-CA7F-7DAF-1B7F-57D69548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97" y="144855"/>
            <a:ext cx="9500103" cy="2803287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квалификационная работа бакалавра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«Математическое обеспечение и администрирование информационных систем»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Профиль «Системное и интернет-программирование»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алгоритма для управления группой объектов для преследования цели в играх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28B6BF-339B-E6AA-E1FE-CD3639222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261" y="3429000"/>
            <a:ext cx="6901758" cy="2333531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Федоров Кирилл Константинович</a:t>
            </a:r>
          </a:p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 15.11Д-МО12/19б</a:t>
            </a:r>
          </a:p>
          <a:p>
            <a:pPr indent="450215" algn="r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 выпускной квалификационной работы</a:t>
            </a:r>
          </a:p>
          <a:p>
            <a:pPr indent="450215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Чапкин Николай Сергеевич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B02BD-11B2-F202-3C1C-FDE822AF97F6}"/>
              </a:ext>
            </a:extLst>
          </p:cNvPr>
          <p:cNvSpPr txBox="1"/>
          <p:nvPr/>
        </p:nvSpPr>
        <p:spPr>
          <a:xfrm>
            <a:off x="3521797" y="6255945"/>
            <a:ext cx="441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– 2023 </a:t>
            </a:r>
          </a:p>
        </p:txBody>
      </p:sp>
    </p:spTree>
    <p:extLst>
      <p:ext uri="{BB962C8B-B14F-4D97-AF65-F5344CB8AC3E}">
        <p14:creationId xmlns:p14="http://schemas.microsoft.com/office/powerpoint/2010/main" val="324302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AD0E-8AD9-D776-1AC0-0D0A4FAEB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559"/>
            <a:ext cx="9144000" cy="69710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1B2791-4C57-4D84-4B8B-38E707275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478"/>
            <a:ext cx="9144000" cy="424542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проводилась по отдельным компонентам системы: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предиктивной системы, работающей на основе линейной регрессии (Листинг 16, страница 74)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оптимизации алгоритма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применения бинарных деревьев</a:t>
            </a:r>
          </a:p>
          <a:p>
            <a:pPr lvl="1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показали, что если до оптимизации алгоритм искал оптимальный путь за 24-28 миллисекунд, то после оптимизации алгоритм находит путь в среднем за 5 миллисекунд.</a:t>
            </a: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B2EA21D-3E9B-4548-377A-F62C0A7F6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95" y="4515904"/>
            <a:ext cx="4521783" cy="177292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F953440-3D99-7879-12BE-AA5698A55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71" y="3914192"/>
            <a:ext cx="5348681" cy="2374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A99E3-D6BF-5AE7-86DF-DDBA6515BD3F}"/>
              </a:ext>
            </a:extLst>
          </p:cNvPr>
          <p:cNvSpPr txBox="1"/>
          <p:nvPr/>
        </p:nvSpPr>
        <p:spPr>
          <a:xfrm>
            <a:off x="3200400" y="644745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E9DC5-CF47-6DDE-4932-F82E1418E796}"/>
              </a:ext>
            </a:extLst>
          </p:cNvPr>
          <p:cNvSpPr txBox="1"/>
          <p:nvPr/>
        </p:nvSpPr>
        <p:spPr>
          <a:xfrm>
            <a:off x="8822247" y="6407441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</a:p>
        </p:txBody>
      </p:sp>
    </p:spTree>
    <p:extLst>
      <p:ext uri="{BB962C8B-B14F-4D97-AF65-F5344CB8AC3E}">
        <p14:creationId xmlns:p14="http://schemas.microsoft.com/office/powerpoint/2010/main" val="374903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69F85-F462-A0ED-CB30-3E1B3097A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947" y="0"/>
            <a:ext cx="8833164" cy="56435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экономической эффективности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94D354A7-F3AB-7143-4772-412AE6CDC12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3675" y="1476176"/>
                <a:ext cx="4849640" cy="2190477"/>
              </a:xfrm>
            </p:spPr>
            <p:txBody>
              <a:bodyPr/>
              <a:lstStyle/>
              <a:p>
                <a:pPr indent="450215" algn="ctr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 (окупаемость за год)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Затраты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Эффект(за год)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0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Затраты – сумма, отведенная на разработку ПО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0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Эффект = Дополнительный доход – затраты на эксплуатацию + экономия затрат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94D354A7-F3AB-7143-4772-412AE6CDC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3675" y="1476176"/>
                <a:ext cx="4849640" cy="2190477"/>
              </a:xfrm>
              <a:blipFill>
                <a:blip r:embed="rId2"/>
                <a:stretch>
                  <a:fillRect l="-1132" r="-10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FF5350B-40E4-B015-B056-E062E15B9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29935"/>
              </p:ext>
            </p:extLst>
          </p:nvPr>
        </p:nvGraphicFramePr>
        <p:xfrm>
          <a:off x="5133315" y="569305"/>
          <a:ext cx="6944010" cy="571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02">
                  <a:extLst>
                    <a:ext uri="{9D8B030D-6E8A-4147-A177-3AD203B41FA5}">
                      <a16:colId xmlns:a16="http://schemas.microsoft.com/office/drawing/2014/main" val="4224463282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1608381113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2726732163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3460309733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3880118539"/>
                    </a:ext>
                  </a:extLst>
                </a:gridCol>
              </a:tblGrid>
              <a:tr h="84948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Должность разработчика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Заработная плата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Итог в год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84111"/>
                  </a:ext>
                </a:extLst>
              </a:tr>
              <a:tr h="1104328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Главный инженер-программист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Руководитель процессом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200'000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2 400 000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972"/>
                  </a:ext>
                </a:extLst>
              </a:tr>
              <a:tr h="84948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Инженер-программист на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Написание логики И.Д.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3 600 000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89900"/>
                  </a:ext>
                </a:extLst>
              </a:tr>
              <a:tr h="1614018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инженер-программист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с графикой, написание визуальной составляющей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2 880 000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0380"/>
                  </a:ext>
                </a:extLst>
              </a:tr>
              <a:tr h="9645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Тестировщик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1 200 000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3448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8F89D04-D157-6162-01EA-1007AC1D9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51141"/>
              </p:ext>
            </p:extLst>
          </p:nvPr>
        </p:nvGraphicFramePr>
        <p:xfrm>
          <a:off x="5133313" y="6288695"/>
          <a:ext cx="6944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443">
                  <a:extLst>
                    <a:ext uri="{9D8B030D-6E8A-4147-A177-3AD203B41FA5}">
                      <a16:colId xmlns:a16="http://schemas.microsoft.com/office/drawing/2014/main" val="823133761"/>
                    </a:ext>
                  </a:extLst>
                </a:gridCol>
                <a:gridCol w="5006569">
                  <a:extLst>
                    <a:ext uri="{9D8B030D-6E8A-4147-A177-3AD203B41FA5}">
                      <a16:colId xmlns:a16="http://schemas.microsoft.com/office/drawing/2014/main" val="397080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Итог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10 080 000 рублей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6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5115F7-3E8E-D6C5-4F06-350E0670D4C8}"/>
              </a:ext>
            </a:extLst>
          </p:cNvPr>
          <p:cNvSpPr txBox="1"/>
          <p:nvPr/>
        </p:nvSpPr>
        <p:spPr>
          <a:xfrm>
            <a:off x="283675" y="3732153"/>
            <a:ext cx="494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Экономия на затратах = 20 000 000 * 0,3 + 25 000 000 * 0,4 = 16 млн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 = 16 000 000–2 100 000 = 13 900 000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22830-6918-EDCA-92D4-24510AE49808}"/>
              </a:ext>
            </a:extLst>
          </p:cNvPr>
          <p:cNvSpPr txBox="1"/>
          <p:nvPr/>
        </p:nvSpPr>
        <p:spPr>
          <a:xfrm>
            <a:off x="114675" y="4720983"/>
            <a:ext cx="3564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Окупаемость при оптимистичных обстоятельствах: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FF9331-A018-C370-C218-43B2ACDEEB61}"/>
                  </a:ext>
                </a:extLst>
              </p:cNvPr>
              <p:cNvSpPr txBox="1"/>
              <p:nvPr/>
            </p:nvSpPr>
            <p:spPr>
              <a:xfrm>
                <a:off x="0" y="4997982"/>
                <a:ext cx="415658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 (окупаемость за год)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080 000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13 900 000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0,72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FF9331-A018-C370-C218-43B2ACDE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7982"/>
                <a:ext cx="4156587" cy="485774"/>
              </a:xfrm>
              <a:prstGeom prst="rect">
                <a:avLst/>
              </a:prstGeom>
              <a:blipFill>
                <a:blip r:embed="rId3"/>
                <a:stretch>
                  <a:fillRect l="-1173" r="-440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E585BF-1C56-BE51-C9BB-63F8EB51A2BA}"/>
              </a:ext>
            </a:extLst>
          </p:cNvPr>
          <p:cNvSpPr txBox="1"/>
          <p:nvPr/>
        </p:nvSpPr>
        <p:spPr>
          <a:xfrm>
            <a:off x="114675" y="5483756"/>
            <a:ext cx="363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Окупаемость при пессимистичных обстоятельствах: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E3E362-BC13-837E-AE10-07CE46A2349C}"/>
                  </a:ext>
                </a:extLst>
              </p:cNvPr>
              <p:cNvSpPr txBox="1"/>
              <p:nvPr/>
            </p:nvSpPr>
            <p:spPr>
              <a:xfrm>
                <a:off x="-1661" y="5865142"/>
                <a:ext cx="4156587" cy="76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 (окупаемость за год)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080 000</m:t>
                        </m:r>
                      </m:num>
                      <m:den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7 800 000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1,29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E3E362-BC13-837E-AE10-07CE46A2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1" y="5865142"/>
                <a:ext cx="4156587" cy="762901"/>
              </a:xfrm>
              <a:prstGeom prst="rect">
                <a:avLst/>
              </a:prstGeom>
              <a:blipFill>
                <a:blip r:embed="rId4"/>
                <a:stretch>
                  <a:fillRect l="-1320" r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388CD-8C55-94DD-F3F3-EC8AD1567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9A2B6-7F6C-0618-06DC-451A5D4C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 студент группы 15.11Д-МО12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Федоров Кирилл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25436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B845A4-608E-81ED-5397-8ED7CA1D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101"/>
            <a:ext cx="9144000" cy="5758004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</a:t>
            </a: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алгоритмических и математических моделей и выбор комбинации математических и алгоритмических моделей для решения поставленной задачи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программных средств для разработки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ключевых алгоритмов решения задач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средства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экономической эффективности</a:t>
            </a: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051D3-5F53-B7A3-21C1-C942416D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ru-RU" sz="660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55F9F0-A6EE-75ED-AF75-2060FA877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 мировой индустрии видеоигр, как ожидается, по итогам года подскочит на 20%, до $179,7 млрд в 2020 году, согласно данным IDC. В то же время выручка глобальной индустрии кино в 2019 году впервые достигла $100 млрд, согласно Motion Picture Association, тогда как мировая спортивная отрасль, как прогнозирует PwC, заработала более $75 млрд по итогам 2020 года.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1EEAB69-D113-EA4F-E6A0-716A9068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71" y="288870"/>
            <a:ext cx="6757040" cy="41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5003E-24C6-FAC4-368C-C2A04379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57"/>
            <a:ext cx="9144000" cy="131275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алгоритмических и математических моделей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0D04A4-2CD4-FB11-08B4-646DF8EF4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348" y="1591004"/>
            <a:ext cx="10719303" cy="4626321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которые предстоит решить: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оптимального метода преследования (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погони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метод постоянного угла упреждения, метод параллельного сближения, метод пропорционального наведения, оптимальные алгоритмы преследования, дифференциальные игры преследования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оптимального метода обхода полигонов (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 предварительной оценкой местности, Хранение информации о местности, Движение объекта-преследователя по выпускаемым лучам, 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ищейки, Алгоритм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искусственного интеллекта алгоритма, управляющего группой объектов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ИИ, 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дерево поведений, Иерархические автоматы состояний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предиктивной системы оценивания положения объекта в конкретный момент времени (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число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77B5ECA6-69D9-930F-6B99-1FDE41B3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9302"/>
            <a:ext cx="7109925" cy="6848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520DD-EE2E-867C-DFD5-45A776388E3F}"/>
              </a:ext>
            </a:extLst>
          </p:cNvPr>
          <p:cNvSpPr txBox="1"/>
          <p:nvPr/>
        </p:nvSpPr>
        <p:spPr>
          <a:xfrm>
            <a:off x="8425543" y="345233"/>
            <a:ext cx="37664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таблица демонстрирует преимущества и недостатки рассмотренных алгоритмов обхода полигонов.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о выводах из данной таблицы написано на странице 17.</a:t>
            </a:r>
          </a:p>
        </p:txBody>
      </p:sp>
    </p:spTree>
    <p:extLst>
      <p:ext uri="{BB962C8B-B14F-4D97-AF65-F5344CB8AC3E}">
        <p14:creationId xmlns:p14="http://schemas.microsoft.com/office/powerpoint/2010/main" val="23762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компьютер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179D96A-D9A0-FCF1-E02B-48BA8496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E429-501D-8B0C-0489-2B5DC34A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Выбор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программных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средств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09239-43E0-A65B-FF3E-5C3486D4C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70"/>
            <a:ext cx="9144000" cy="69738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ключевых алгоритмов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9A53FB-C3D6-6441-02CD-156861C1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53" y="1131683"/>
            <a:ext cx="5413801" cy="506384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работы алгоритмов обхода полигонов, учитывая выбранные методы преследования  (Метод ищейки и Алгоритм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A*)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скрипты метода ищейки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следов. То есть, преследуемый объект должен оставлять на своем пути «видимые» следы по мере того, как он движется. (Листинг 1 страница 66, Листинг 2 страница 66).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области видимости для объекта, реализующего метод ищейки (Листинг 3, 4, 5, страницы 67-68).</a:t>
            </a:r>
          </a:p>
          <a:p>
            <a:pPr algn="just"/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сетки узлов (Листинг 8, страница 69)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нахождения наикратчайшего пути (Листинг 9, страница 70)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прямоугольный, шаблон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EF67CF3-7F34-E0E6-2203-94D54D40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25" y="1336315"/>
            <a:ext cx="5684122" cy="46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8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7F69C-E2FE-449F-5C29-3B0221C3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188"/>
            <a:ext cx="9144000" cy="902380"/>
          </a:xfrm>
        </p:spPr>
        <p:txBody>
          <a:bodyPr>
            <a:noAutofit/>
          </a:bodyPr>
          <a:lstStyle/>
          <a:p>
            <a:r>
              <a:rPr lang="ru-RU" sz="4400" dirty="0"/>
              <a:t>Оптимизация алгоритма </a:t>
            </a:r>
            <a:r>
              <a:rPr lang="en-US" sz="4400" dirty="0"/>
              <a:t>A* </a:t>
            </a:r>
            <a:r>
              <a:rPr lang="ru-RU" sz="4400" dirty="0"/>
              <a:t>при помощи бинарного дерева</a:t>
            </a:r>
          </a:p>
        </p:txBody>
      </p:sp>
      <p:pic>
        <p:nvPicPr>
          <p:cNvPr id="5" name="Рисунок 4" descr="Изображение выглядит как снимок экрана, диаграмма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2165882-5371-3462-B73D-60696FB0A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0" y="1653150"/>
            <a:ext cx="3611708" cy="2013781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диаграмма, дизай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E1607EF8-5AAE-0EAA-7A64-F2D397A80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3" y="4593171"/>
            <a:ext cx="3893975" cy="2010212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, диаграмма, дизай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C6315F7-1ADF-44BB-20F9-5F65A1C7C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21" y="1566560"/>
            <a:ext cx="4148146" cy="2100371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83616E9-6415-DCDF-EBC3-B5E6A6A6D752}"/>
              </a:ext>
            </a:extLst>
          </p:cNvPr>
          <p:cNvCxnSpPr>
            <a:stCxn id="5" idx="2"/>
          </p:cNvCxnSpPr>
          <p:nvPr/>
        </p:nvCxnSpPr>
        <p:spPr>
          <a:xfrm>
            <a:off x="1910964" y="3666931"/>
            <a:ext cx="1905256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68EFCD2-4E99-AA51-47F7-CFECA957FC1C}"/>
              </a:ext>
            </a:extLst>
          </p:cNvPr>
          <p:cNvCxnSpPr/>
          <p:nvPr/>
        </p:nvCxnSpPr>
        <p:spPr>
          <a:xfrm flipV="1">
            <a:off x="7967050" y="3811509"/>
            <a:ext cx="1186003" cy="98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DDE38-5680-450F-2EC3-8719992AD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712"/>
            <a:ext cx="9144000" cy="715490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ключевых алгоритмов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1B02AB-194C-3EDE-FE64-68081362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70" y="1331599"/>
            <a:ext cx="4400938" cy="507853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автоматов состояний группового алгоритма и подконтрольных объектов (Листинг 13, 14 страница 72)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(Листинг 15, страница 73)</a:t>
            </a:r>
          </a:p>
        </p:txBody>
      </p:sp>
      <p:pic>
        <p:nvPicPr>
          <p:cNvPr id="5" name="Рисунок 4" descr="Изображение выглядит как текст, диаграмма, число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18E6A82-5CE2-4FEC-13B0-143EB875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60" y="1403645"/>
            <a:ext cx="7483240" cy="40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26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691</Words>
  <Application>Microsoft Office PowerPoint</Application>
  <PresentationFormat>Широкоэкранный</PresentationFormat>
  <Paragraphs>90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Выпускная квалификационная работа бакалавра Направление «Математическое обеспечение и администрирование информационных систем» Профиль «Системное и интернет-программирование» Разработка алгоритма для управления группой объектов для преследования цели в играх </vt:lpstr>
      <vt:lpstr>Презентация PowerPoint</vt:lpstr>
      <vt:lpstr>Введение в предметную область</vt:lpstr>
      <vt:lpstr>Анализ существующих алгоритмических и математических моделей </vt:lpstr>
      <vt:lpstr>Презентация PowerPoint</vt:lpstr>
      <vt:lpstr>Выбор программных средств</vt:lpstr>
      <vt:lpstr>Описание ключевых алгоритмов</vt:lpstr>
      <vt:lpstr>Оптимизация алгоритма A* при помощи бинарного дерева</vt:lpstr>
      <vt:lpstr>Описание ключевых алгоритмов</vt:lpstr>
      <vt:lpstr>Тестирование и отладка</vt:lpstr>
      <vt:lpstr>Расчёт экономической эффективности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Направление «Математическое обеспечение и администрирование информационных систем» Профиль «Системное и интернет-программирование» Разработка алгоритма для управления группой объектов для преследования цели в играх </dc:title>
  <dc:creator>Федоров Кирилл Константинович</dc:creator>
  <cp:lastModifiedBy>Федоров Кирилл Константинович</cp:lastModifiedBy>
  <cp:revision>3</cp:revision>
  <dcterms:created xsi:type="dcterms:W3CDTF">2023-06-05T14:33:02Z</dcterms:created>
  <dcterms:modified xsi:type="dcterms:W3CDTF">2023-06-05T21:12:10Z</dcterms:modified>
</cp:coreProperties>
</file>