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9caad1ebe_4_5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9caad1ebe_4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9caad1ebe_4_6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29caad1ebe_4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29963297d8_2_3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29963297d8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9963297d8_2_4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29963297d8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29caad1ebe_4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29caad1eb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51ec64ea55_0_6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1ec64ea5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427eb1b4e1_0_30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427eb1b4e1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29caad1ebe_3_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29caad1ebe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427eb1b4e1_0_97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427eb1b4e1_0_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42bcf23340_0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42bcf233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427eb1b4e1_0_1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27eb1b4e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520ad0bce7_0_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20ad0bce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9963297d8_2_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9963297d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9963297d8_2_2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9963297d8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9963297d8_2_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9963297d8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9caad1ebe_4_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9caad1ebe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9963297d8_2_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9963297d8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9caad1ebe_4_2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9caad1ebe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186967"/>
            <a:ext cx="8520600" cy="7635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Font typeface="Times New Roman"/>
              <a:buChar char="●"/>
              <a:defRPr sz="1600">
                <a:latin typeface="Times New Roman"/>
                <a:ea typeface="Times New Roman"/>
                <a:cs typeface="Times New Roman"/>
                <a:sym typeface="Times New Roman"/>
              </a:defRPr>
            </a:lvl1pPr>
            <a:lvl2pPr indent="-330200" lvl="1" marL="914400" rtl="0">
              <a:spcBef>
                <a:spcPts val="1600"/>
              </a:spcBef>
              <a:spcAft>
                <a:spcPts val="0"/>
              </a:spcAft>
              <a:buSzPts val="1600"/>
              <a:buFont typeface="Times New Roman"/>
              <a:buChar char="○"/>
              <a:defRPr sz="1600">
                <a:latin typeface="Times New Roman"/>
                <a:ea typeface="Times New Roman"/>
                <a:cs typeface="Times New Roman"/>
                <a:sym typeface="Times New Roman"/>
              </a:defRPr>
            </a:lvl2pPr>
            <a:lvl3pPr indent="-311150" lvl="2" marL="1371600" rtl="0">
              <a:spcBef>
                <a:spcPts val="1600"/>
              </a:spcBef>
              <a:spcAft>
                <a:spcPts val="0"/>
              </a:spcAft>
              <a:buSzPts val="1300"/>
              <a:buFont typeface="Times New Roman"/>
              <a:buChar char="■"/>
              <a:defRPr sz="1300">
                <a:latin typeface="Times New Roman"/>
                <a:ea typeface="Times New Roman"/>
                <a:cs typeface="Times New Roman"/>
                <a:sym typeface="Times New Roman"/>
              </a:defRPr>
            </a:lvl3pPr>
            <a:lvl4pPr indent="-317500" lvl="3" marL="1828800" rtl="0">
              <a:spcBef>
                <a:spcPts val="1600"/>
              </a:spcBef>
              <a:spcAft>
                <a:spcPts val="0"/>
              </a:spcAft>
              <a:buSzPts val="1400"/>
              <a:buFont typeface="Times New Roman"/>
              <a:buChar char="●"/>
              <a:defRPr>
                <a:latin typeface="Times New Roman"/>
                <a:ea typeface="Times New Roman"/>
                <a:cs typeface="Times New Roman"/>
                <a:sym typeface="Times New Roman"/>
              </a:defRPr>
            </a:lvl4pPr>
            <a:lvl5pPr indent="-317500" lvl="4" marL="2286000" rtl="0">
              <a:spcBef>
                <a:spcPts val="1600"/>
              </a:spcBef>
              <a:spcAft>
                <a:spcPts val="0"/>
              </a:spcAft>
              <a:buSzPts val="1400"/>
              <a:buFont typeface="Times New Roman"/>
              <a:buChar char="○"/>
              <a:defRPr>
                <a:latin typeface="Times New Roman"/>
                <a:ea typeface="Times New Roman"/>
                <a:cs typeface="Times New Roman"/>
                <a:sym typeface="Times New Roman"/>
              </a:defRPr>
            </a:lvl5pPr>
            <a:lvl6pPr indent="-317500" lvl="5" marL="2743200" rtl="0">
              <a:spcBef>
                <a:spcPts val="1600"/>
              </a:spcBef>
              <a:spcAft>
                <a:spcPts val="0"/>
              </a:spcAft>
              <a:buSzPts val="1400"/>
              <a:buFont typeface="Times New Roman"/>
              <a:buChar char="■"/>
              <a:defRPr>
                <a:latin typeface="Times New Roman"/>
                <a:ea typeface="Times New Roman"/>
                <a:cs typeface="Times New Roman"/>
                <a:sym typeface="Times New Roman"/>
              </a:defRPr>
            </a:lvl6pPr>
            <a:lvl7pPr indent="-317500" lvl="6" marL="3200400" rtl="0">
              <a:spcBef>
                <a:spcPts val="1600"/>
              </a:spcBef>
              <a:spcAft>
                <a:spcPts val="0"/>
              </a:spcAft>
              <a:buSzPts val="1400"/>
              <a:buFont typeface="Times New Roman"/>
              <a:buChar char="●"/>
              <a:defRPr>
                <a:latin typeface="Times New Roman"/>
                <a:ea typeface="Times New Roman"/>
                <a:cs typeface="Times New Roman"/>
                <a:sym typeface="Times New Roman"/>
              </a:defRPr>
            </a:lvl7pPr>
            <a:lvl8pPr indent="-317500" lvl="7" marL="3657600" rtl="0">
              <a:spcBef>
                <a:spcPts val="1600"/>
              </a:spcBef>
              <a:spcAft>
                <a:spcPts val="0"/>
              </a:spcAft>
              <a:buSzPts val="1400"/>
              <a:buFont typeface="Times New Roman"/>
              <a:buChar char="○"/>
              <a:defRPr>
                <a:latin typeface="Times New Roman"/>
                <a:ea typeface="Times New Roman"/>
                <a:cs typeface="Times New Roman"/>
                <a:sym typeface="Times New Roman"/>
              </a:defRPr>
            </a:lvl8pPr>
            <a:lvl9pPr indent="-317500" lvl="8" marL="4114800" rtl="0">
              <a:spcBef>
                <a:spcPts val="1600"/>
              </a:spcBef>
              <a:spcAft>
                <a:spcPts val="1600"/>
              </a:spcAft>
              <a:buSzPts val="1400"/>
              <a:buFont typeface="Times New Roman"/>
              <a:buChar char="■"/>
              <a:defRPr>
                <a:latin typeface="Times New Roman"/>
                <a:ea typeface="Times New Roman"/>
                <a:cs typeface="Times New Roman"/>
                <a:sym typeface="Times New Roman"/>
              </a:defRPr>
            </a:lvl9pPr>
          </a:lstStyle>
          <a:p/>
        </p:txBody>
      </p:sp>
      <p:sp>
        <p:nvSpPr>
          <p:cNvPr id="64" name="Google Shape;64;p16"/>
          <p:cNvSpPr txBox="1"/>
          <p:nvPr>
            <p:ph idx="12" type="sldNum"/>
          </p:nvPr>
        </p:nvSpPr>
        <p:spPr>
          <a:xfrm>
            <a:off x="8472458" y="6420822"/>
            <a:ext cx="548700" cy="5247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6420822"/>
            <a:ext cx="548700" cy="5247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ctrTitle"/>
          </p:nvPr>
        </p:nvSpPr>
        <p:spPr>
          <a:xfrm>
            <a:off x="311700" y="1664642"/>
            <a:ext cx="8520600" cy="11082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b="1" lang="en" sz="3000">
                <a:solidFill>
                  <a:srgbClr val="434343"/>
                </a:solidFill>
              </a:rPr>
              <a:t>A Transformer Based Short Term Spectrum Prediction for Wireless Medium Access</a:t>
            </a:r>
            <a:endParaRPr b="1" sz="3000">
              <a:solidFill>
                <a:srgbClr val="434343"/>
              </a:solidFill>
            </a:endParaRPr>
          </a:p>
        </p:txBody>
      </p:sp>
      <p:sp>
        <p:nvSpPr>
          <p:cNvPr id="100" name="Google Shape;100;p25"/>
          <p:cNvSpPr txBox="1"/>
          <p:nvPr>
            <p:ph idx="1" type="subTitle"/>
          </p:nvPr>
        </p:nvSpPr>
        <p:spPr>
          <a:xfrm>
            <a:off x="311700" y="3819605"/>
            <a:ext cx="8520600" cy="10158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666666"/>
                </a:solidFill>
              </a:rPr>
              <a:t>Md Nafis Faiyaz, 180041101</a:t>
            </a:r>
            <a:endParaRPr b="1" sz="1800">
              <a:solidFill>
                <a:srgbClr val="666666"/>
              </a:solidFill>
            </a:endParaRPr>
          </a:p>
          <a:p>
            <a:pPr indent="0" lvl="0" marL="0" rtl="0" algn="ctr">
              <a:spcBef>
                <a:spcPts val="0"/>
              </a:spcBef>
              <a:spcAft>
                <a:spcPts val="0"/>
              </a:spcAft>
              <a:buNone/>
            </a:pPr>
            <a:r>
              <a:rPr b="1" lang="en" sz="1800">
                <a:solidFill>
                  <a:srgbClr val="666666"/>
                </a:solidFill>
              </a:rPr>
              <a:t>Md Farhan Ishmam, 180041120</a:t>
            </a:r>
            <a:endParaRPr b="1" sz="1800">
              <a:solidFill>
                <a:srgbClr val="666666"/>
              </a:solidFill>
            </a:endParaRPr>
          </a:p>
          <a:p>
            <a:pPr indent="0" lvl="0" marL="0" rtl="0" algn="ctr">
              <a:spcBef>
                <a:spcPts val="0"/>
              </a:spcBef>
              <a:spcAft>
                <a:spcPts val="0"/>
              </a:spcAft>
              <a:buNone/>
            </a:pPr>
            <a:r>
              <a:rPr b="1" lang="en" sz="1800">
                <a:solidFill>
                  <a:srgbClr val="666666"/>
                </a:solidFill>
              </a:rPr>
              <a:t>Nejd Khadija, 180041153</a:t>
            </a:r>
            <a:endParaRPr sz="1600">
              <a:solidFill>
                <a:srgbClr val="783F04"/>
              </a:solidFill>
            </a:endParaRPr>
          </a:p>
        </p:txBody>
      </p:sp>
      <p:cxnSp>
        <p:nvCxnSpPr>
          <p:cNvPr id="101" name="Google Shape;101;p25"/>
          <p:cNvCxnSpPr/>
          <p:nvPr/>
        </p:nvCxnSpPr>
        <p:spPr>
          <a:xfrm>
            <a:off x="604650" y="3429000"/>
            <a:ext cx="7934700" cy="0"/>
          </a:xfrm>
          <a:prstGeom prst="straightConnector1">
            <a:avLst/>
          </a:prstGeom>
          <a:noFill/>
          <a:ln cap="flat" cmpd="sng" w="9525">
            <a:solidFill>
              <a:schemeClr val="dk2"/>
            </a:solidFill>
            <a:prstDash val="dot"/>
            <a:round/>
            <a:headEnd len="med" w="med" type="none"/>
            <a:tailEnd len="med" w="med" type="none"/>
          </a:ln>
        </p:spPr>
      </p:cxnSp>
      <p:sp>
        <p:nvSpPr>
          <p:cNvPr id="102" name="Google Shape;102;p25"/>
          <p:cNvSpPr/>
          <p:nvPr/>
        </p:nvSpPr>
        <p:spPr>
          <a:xfrm>
            <a:off x="0" y="6420733"/>
            <a:ext cx="9144000" cy="432300"/>
          </a:xfrm>
          <a:prstGeom prst="rect">
            <a:avLst/>
          </a:prstGeom>
          <a:gradFill>
            <a:gsLst>
              <a:gs pos="0">
                <a:srgbClr val="3177EE"/>
              </a:gs>
              <a:gs pos="100000">
                <a:srgbClr val="113D8A"/>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00FF"/>
              </a:solidFill>
            </a:endParaRPr>
          </a:p>
        </p:txBody>
      </p:sp>
      <p:sp>
        <p:nvSpPr>
          <p:cNvPr id="103" name="Google Shape;103;p25"/>
          <p:cNvSpPr txBox="1"/>
          <p:nvPr/>
        </p:nvSpPr>
        <p:spPr>
          <a:xfrm>
            <a:off x="2745750" y="6505925"/>
            <a:ext cx="3652500" cy="26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12 May, 2022</a:t>
            </a:r>
            <a:endParaRPr sz="1200">
              <a:solidFill>
                <a:srgbClr val="FFFFFF"/>
              </a:solidFill>
            </a:endParaRPr>
          </a:p>
        </p:txBody>
      </p:sp>
      <p:pic>
        <p:nvPicPr>
          <p:cNvPr id="104" name="Google Shape;104;p25"/>
          <p:cNvPicPr preferRelativeResize="0"/>
          <p:nvPr/>
        </p:nvPicPr>
        <p:blipFill>
          <a:blip r:embed="rId3">
            <a:alphaModFix/>
          </a:blip>
          <a:stretch>
            <a:fillRect/>
          </a:stretch>
        </p:blipFill>
        <p:spPr>
          <a:xfrm>
            <a:off x="4268738" y="173400"/>
            <a:ext cx="606525" cy="992925"/>
          </a:xfrm>
          <a:prstGeom prst="rect">
            <a:avLst/>
          </a:prstGeom>
          <a:noFill/>
          <a:ln>
            <a:noFill/>
          </a:ln>
        </p:spPr>
      </p:pic>
      <p:sp>
        <p:nvSpPr>
          <p:cNvPr id="105" name="Google Shape;105;p25"/>
          <p:cNvSpPr txBox="1"/>
          <p:nvPr/>
        </p:nvSpPr>
        <p:spPr>
          <a:xfrm>
            <a:off x="604650" y="5499875"/>
            <a:ext cx="79347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Computer Science and Engineering</a:t>
            </a:r>
            <a:endParaRPr/>
          </a:p>
          <a:p>
            <a:pPr indent="0" lvl="0" marL="0" rtl="0" algn="ctr">
              <a:spcBef>
                <a:spcPts val="0"/>
              </a:spcBef>
              <a:spcAft>
                <a:spcPts val="0"/>
              </a:spcAft>
              <a:buNone/>
            </a:pPr>
            <a:r>
              <a:rPr lang="en"/>
              <a:t>Islamic University of Technology</a:t>
            </a:r>
            <a:endParaRPr/>
          </a:p>
          <a:p>
            <a:pPr indent="0" lvl="0" marL="0" rtl="0" algn="ctr">
              <a:spcBef>
                <a:spcPts val="0"/>
              </a:spcBef>
              <a:spcAft>
                <a:spcPts val="0"/>
              </a:spcAft>
              <a:buNone/>
            </a:pPr>
            <a:r>
              <a:rPr lang="en"/>
              <a:t>Gazipur, Bangladesh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340600" y="239473"/>
            <a:ext cx="86103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1C4587"/>
                </a:solidFill>
              </a:rPr>
              <a:t>Convolutional LSTM-based Long-Term Spectrum Prediction for Dynamic Spectrum Access [5]</a:t>
            </a:r>
            <a:endParaRPr>
              <a:solidFill>
                <a:srgbClr val="1C4587"/>
              </a:solidFill>
            </a:endParaRPr>
          </a:p>
        </p:txBody>
      </p:sp>
      <p:sp>
        <p:nvSpPr>
          <p:cNvPr id="203" name="Google Shape;203;p34"/>
          <p:cNvSpPr txBox="1"/>
          <p:nvPr>
            <p:ph idx="1" type="body"/>
          </p:nvPr>
        </p:nvSpPr>
        <p:spPr>
          <a:xfrm>
            <a:off x="390450" y="1426024"/>
            <a:ext cx="8363100" cy="161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Proble</a:t>
            </a:r>
            <a:r>
              <a:rPr b="1" lang="en"/>
              <a:t>m Domain: </a:t>
            </a:r>
            <a:r>
              <a:rPr lang="en"/>
              <a:t>Dynamic Spectrum Access (DSA), Cognitive Radio (CR)</a:t>
            </a:r>
            <a:endParaRPr/>
          </a:p>
          <a:p>
            <a:pPr indent="0" lvl="0" marL="0" rtl="0" algn="l">
              <a:spcBef>
                <a:spcPts val="1600"/>
              </a:spcBef>
              <a:spcAft>
                <a:spcPts val="0"/>
              </a:spcAft>
              <a:buNone/>
            </a:pPr>
            <a:r>
              <a:rPr b="1" lang="en"/>
              <a:t>Problem Statement: </a:t>
            </a:r>
            <a:r>
              <a:rPr lang="en"/>
              <a:t>Alleviate inefficient use of radio spectrum by relying on presumed knowledge of the spectrum occupancy from sensing or predictions.</a:t>
            </a:r>
            <a:endParaRPr/>
          </a:p>
          <a:p>
            <a:pPr indent="0" lvl="0" marL="0" rtl="0" algn="l">
              <a:spcBef>
                <a:spcPts val="1600"/>
              </a:spcBef>
              <a:spcAft>
                <a:spcPts val="1600"/>
              </a:spcAft>
              <a:buNone/>
            </a:pPr>
            <a:r>
              <a:t/>
            </a:r>
            <a:endParaRPr/>
          </a:p>
        </p:txBody>
      </p:sp>
      <p:sp>
        <p:nvSpPr>
          <p:cNvPr id="204" name="Google Shape;204;p34"/>
          <p:cNvSpPr/>
          <p:nvPr/>
        </p:nvSpPr>
        <p:spPr>
          <a:xfrm>
            <a:off x="0" y="6420733"/>
            <a:ext cx="9144000" cy="432300"/>
          </a:xfrm>
          <a:prstGeom prst="rect">
            <a:avLst/>
          </a:prstGeom>
          <a:gradFill>
            <a:gsLst>
              <a:gs pos="0">
                <a:srgbClr val="3177EE"/>
              </a:gs>
              <a:gs pos="100000">
                <a:srgbClr val="113D8A"/>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00FF"/>
              </a:solidFill>
            </a:endParaRPr>
          </a:p>
        </p:txBody>
      </p:sp>
      <p:sp>
        <p:nvSpPr>
          <p:cNvPr id="205" name="Google Shape;205;p34"/>
          <p:cNvSpPr txBox="1"/>
          <p:nvPr>
            <p:ph idx="12" type="sldNum"/>
          </p:nvPr>
        </p:nvSpPr>
        <p:spPr>
          <a:xfrm>
            <a:off x="8472458" y="64208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06" name="Google Shape;206;p34"/>
          <p:cNvGrpSpPr/>
          <p:nvPr/>
        </p:nvGrpSpPr>
        <p:grpSpPr>
          <a:xfrm>
            <a:off x="131950" y="330556"/>
            <a:ext cx="165000" cy="323992"/>
            <a:chOff x="131950" y="305075"/>
            <a:chExt cx="165000" cy="243000"/>
          </a:xfrm>
        </p:grpSpPr>
        <p:sp>
          <p:nvSpPr>
            <p:cNvPr id="207" name="Google Shape;207;p34"/>
            <p:cNvSpPr/>
            <p:nvPr/>
          </p:nvSpPr>
          <p:spPr>
            <a:xfrm>
              <a:off x="131950" y="305075"/>
              <a:ext cx="120600" cy="243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4"/>
            <p:cNvSpPr/>
            <p:nvPr/>
          </p:nvSpPr>
          <p:spPr>
            <a:xfrm>
              <a:off x="176350" y="305075"/>
              <a:ext cx="120600" cy="243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09" name="Google Shape;209;p34"/>
          <p:cNvPicPr preferRelativeResize="0"/>
          <p:nvPr/>
        </p:nvPicPr>
        <p:blipFill>
          <a:blip r:embed="rId3">
            <a:alphaModFix/>
          </a:blip>
          <a:stretch>
            <a:fillRect/>
          </a:stretch>
        </p:blipFill>
        <p:spPr>
          <a:xfrm>
            <a:off x="1306350" y="2756900"/>
            <a:ext cx="6349725" cy="3256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351275" y="223498"/>
            <a:ext cx="86103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1C4587"/>
                </a:solidFill>
              </a:rPr>
              <a:t>Convolutional LSTM-based Long-Term Spectrum Prediction for Dynamic Spectrum Access [5] (cont.)</a:t>
            </a:r>
            <a:endParaRPr>
              <a:solidFill>
                <a:srgbClr val="1C4587"/>
              </a:solidFill>
            </a:endParaRPr>
          </a:p>
        </p:txBody>
      </p:sp>
      <p:sp>
        <p:nvSpPr>
          <p:cNvPr id="215" name="Google Shape;215;p35"/>
          <p:cNvSpPr txBox="1"/>
          <p:nvPr>
            <p:ph idx="1" type="body"/>
          </p:nvPr>
        </p:nvSpPr>
        <p:spPr>
          <a:xfrm>
            <a:off x="390450" y="1251074"/>
            <a:ext cx="8363100" cy="161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Proposed Solution: </a:t>
            </a:r>
            <a:r>
              <a:rPr lang="en"/>
              <a:t>Convolutional</a:t>
            </a:r>
            <a:r>
              <a:rPr lang="en"/>
              <a:t> Long Short-Term Memory (ConvLSTM) for a long-termed temporal prediction that is trained to learn join spatial-spectral-temporal dependencies observed in spectrum usage.</a:t>
            </a:r>
            <a:endParaRPr/>
          </a:p>
          <a:p>
            <a:pPr indent="0" lvl="0" marL="0" rtl="0" algn="l">
              <a:spcBef>
                <a:spcPts val="1600"/>
              </a:spcBef>
              <a:spcAft>
                <a:spcPts val="0"/>
              </a:spcAft>
              <a:buNone/>
            </a:pPr>
            <a:r>
              <a:rPr b="1" lang="en"/>
              <a:t>Improvement: </a:t>
            </a:r>
            <a:r>
              <a:rPr lang="en"/>
              <a:t>Stable prediction performance evaluate using 95% avg. Root Mean Square Error (RMSE) value at 0.07 deviation from the mean.</a:t>
            </a:r>
            <a:endParaRPr/>
          </a:p>
          <a:p>
            <a:pPr indent="0" lvl="0" marL="0" rtl="0" algn="l">
              <a:spcBef>
                <a:spcPts val="1600"/>
              </a:spcBef>
              <a:spcAft>
                <a:spcPts val="1600"/>
              </a:spcAft>
              <a:buNone/>
            </a:pPr>
            <a:r>
              <a:rPr b="1" lang="en"/>
              <a:t>Architecture</a:t>
            </a:r>
            <a:r>
              <a:rPr b="1" lang="en"/>
              <a:t>:</a:t>
            </a:r>
            <a:endParaRPr b="1"/>
          </a:p>
        </p:txBody>
      </p:sp>
      <p:sp>
        <p:nvSpPr>
          <p:cNvPr id="216" name="Google Shape;216;p35"/>
          <p:cNvSpPr/>
          <p:nvPr/>
        </p:nvSpPr>
        <p:spPr>
          <a:xfrm>
            <a:off x="0" y="6420733"/>
            <a:ext cx="9144000" cy="432300"/>
          </a:xfrm>
          <a:prstGeom prst="rect">
            <a:avLst/>
          </a:prstGeom>
          <a:gradFill>
            <a:gsLst>
              <a:gs pos="0">
                <a:srgbClr val="3177EE"/>
              </a:gs>
              <a:gs pos="100000">
                <a:srgbClr val="113D8A"/>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00FF"/>
              </a:solidFill>
            </a:endParaRPr>
          </a:p>
        </p:txBody>
      </p:sp>
      <p:sp>
        <p:nvSpPr>
          <p:cNvPr id="217" name="Google Shape;217;p35"/>
          <p:cNvSpPr txBox="1"/>
          <p:nvPr>
            <p:ph idx="12" type="sldNum"/>
          </p:nvPr>
        </p:nvSpPr>
        <p:spPr>
          <a:xfrm>
            <a:off x="8472458" y="64208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18" name="Google Shape;218;p35"/>
          <p:cNvGrpSpPr/>
          <p:nvPr/>
        </p:nvGrpSpPr>
        <p:grpSpPr>
          <a:xfrm>
            <a:off x="131950" y="330556"/>
            <a:ext cx="165000" cy="323992"/>
            <a:chOff x="131950" y="305075"/>
            <a:chExt cx="165000" cy="243000"/>
          </a:xfrm>
        </p:grpSpPr>
        <p:sp>
          <p:nvSpPr>
            <p:cNvPr id="219" name="Google Shape;219;p35"/>
            <p:cNvSpPr/>
            <p:nvPr/>
          </p:nvSpPr>
          <p:spPr>
            <a:xfrm>
              <a:off x="131950" y="305075"/>
              <a:ext cx="120600" cy="243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5"/>
            <p:cNvSpPr/>
            <p:nvPr/>
          </p:nvSpPr>
          <p:spPr>
            <a:xfrm>
              <a:off x="176350" y="305075"/>
              <a:ext cx="120600" cy="243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21" name="Google Shape;221;p35"/>
          <p:cNvPicPr preferRelativeResize="0"/>
          <p:nvPr/>
        </p:nvPicPr>
        <p:blipFill rotWithShape="1">
          <a:blip r:embed="rId3">
            <a:alphaModFix/>
          </a:blip>
          <a:srcRect b="2162" l="0" r="0" t="2162"/>
          <a:stretch/>
        </p:blipFill>
        <p:spPr>
          <a:xfrm>
            <a:off x="1607975" y="3372700"/>
            <a:ext cx="6096900" cy="2937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311700" y="215492"/>
            <a:ext cx="85206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1C4587"/>
                </a:solidFill>
              </a:rPr>
              <a:t>Spectrum Prediction via Long Short Term Memory [6]</a:t>
            </a:r>
            <a:endParaRPr>
              <a:solidFill>
                <a:srgbClr val="1C4587"/>
              </a:solidFill>
            </a:endParaRPr>
          </a:p>
        </p:txBody>
      </p:sp>
      <p:sp>
        <p:nvSpPr>
          <p:cNvPr id="227" name="Google Shape;227;p36"/>
          <p:cNvSpPr txBox="1"/>
          <p:nvPr>
            <p:ph idx="1" type="body"/>
          </p:nvPr>
        </p:nvSpPr>
        <p:spPr>
          <a:xfrm>
            <a:off x="311700" y="1110398"/>
            <a:ext cx="8520600" cy="2094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t>[</a:t>
            </a:r>
            <a:r>
              <a:rPr lang="en"/>
              <a:t>Problem Domain, Challenges, Previous Models are same as previous model]</a:t>
            </a:r>
            <a:endParaRPr/>
          </a:p>
          <a:p>
            <a:pPr indent="0" lvl="0" marL="0" rtl="0" algn="just">
              <a:spcBef>
                <a:spcPts val="1600"/>
              </a:spcBef>
              <a:spcAft>
                <a:spcPts val="0"/>
              </a:spcAft>
              <a:buClr>
                <a:schemeClr val="dk1"/>
              </a:buClr>
              <a:buSzPts val="1100"/>
              <a:buFont typeface="Arial"/>
              <a:buNone/>
            </a:pPr>
            <a:r>
              <a:rPr b="1" lang="en"/>
              <a:t>Proposed Solution:</a:t>
            </a:r>
            <a:r>
              <a:rPr lang="en"/>
              <a:t> Prediction model composed of Long Short Time Memory (LSTM) layers trained using supervised learning.</a:t>
            </a:r>
            <a:endParaRPr/>
          </a:p>
          <a:p>
            <a:pPr indent="0" lvl="0" marL="0" rtl="0" algn="just">
              <a:spcBef>
                <a:spcPts val="1600"/>
              </a:spcBef>
              <a:spcAft>
                <a:spcPts val="0"/>
              </a:spcAft>
              <a:buNone/>
            </a:pPr>
            <a:r>
              <a:rPr b="1" lang="en"/>
              <a:t>Improvements:</a:t>
            </a:r>
            <a:r>
              <a:rPr lang="en"/>
              <a:t> 4% increase in prediction performance than wrong channel states</a:t>
            </a:r>
            <a:endParaRPr/>
          </a:p>
          <a:p>
            <a:pPr indent="0" lvl="0" marL="0" rtl="0" algn="just">
              <a:spcBef>
                <a:spcPts val="1600"/>
              </a:spcBef>
              <a:spcAft>
                <a:spcPts val="0"/>
              </a:spcAft>
              <a:buNone/>
            </a:pPr>
            <a:r>
              <a:rPr b="1" lang="en"/>
              <a:t>Mechanism and Architecture of LSTM Network:</a:t>
            </a:r>
            <a:endParaRPr b="1"/>
          </a:p>
          <a:p>
            <a:pPr indent="0" lvl="0" marL="0" rtl="0" algn="just">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228" name="Google Shape;228;p36"/>
          <p:cNvSpPr/>
          <p:nvPr/>
        </p:nvSpPr>
        <p:spPr>
          <a:xfrm>
            <a:off x="0" y="6420733"/>
            <a:ext cx="9144000" cy="432300"/>
          </a:xfrm>
          <a:prstGeom prst="rect">
            <a:avLst/>
          </a:prstGeom>
          <a:gradFill>
            <a:gsLst>
              <a:gs pos="0">
                <a:srgbClr val="3177EE"/>
              </a:gs>
              <a:gs pos="100000">
                <a:srgbClr val="113D8A"/>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00FF"/>
              </a:solidFill>
            </a:endParaRPr>
          </a:p>
        </p:txBody>
      </p:sp>
      <p:sp>
        <p:nvSpPr>
          <p:cNvPr id="229" name="Google Shape;229;p36"/>
          <p:cNvSpPr txBox="1"/>
          <p:nvPr>
            <p:ph idx="12" type="sldNum"/>
          </p:nvPr>
        </p:nvSpPr>
        <p:spPr>
          <a:xfrm>
            <a:off x="8472458" y="64208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30" name="Google Shape;230;p36"/>
          <p:cNvGrpSpPr/>
          <p:nvPr/>
        </p:nvGrpSpPr>
        <p:grpSpPr>
          <a:xfrm>
            <a:off x="131950" y="330556"/>
            <a:ext cx="165000" cy="323992"/>
            <a:chOff x="131950" y="305075"/>
            <a:chExt cx="165000" cy="243000"/>
          </a:xfrm>
        </p:grpSpPr>
        <p:sp>
          <p:nvSpPr>
            <p:cNvPr id="231" name="Google Shape;231;p36"/>
            <p:cNvSpPr/>
            <p:nvPr/>
          </p:nvSpPr>
          <p:spPr>
            <a:xfrm>
              <a:off x="131950" y="305075"/>
              <a:ext cx="120600" cy="243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6"/>
            <p:cNvSpPr/>
            <p:nvPr/>
          </p:nvSpPr>
          <p:spPr>
            <a:xfrm>
              <a:off x="176350" y="305075"/>
              <a:ext cx="120600" cy="243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33" name="Google Shape;233;p36"/>
          <p:cNvPicPr preferRelativeResize="0"/>
          <p:nvPr/>
        </p:nvPicPr>
        <p:blipFill>
          <a:blip r:embed="rId3">
            <a:alphaModFix/>
          </a:blip>
          <a:stretch>
            <a:fillRect/>
          </a:stretch>
        </p:blipFill>
        <p:spPr>
          <a:xfrm>
            <a:off x="304325" y="3311648"/>
            <a:ext cx="4234620" cy="2869936"/>
          </a:xfrm>
          <a:prstGeom prst="rect">
            <a:avLst/>
          </a:prstGeom>
          <a:noFill/>
          <a:ln>
            <a:noFill/>
          </a:ln>
        </p:spPr>
      </p:pic>
      <p:pic>
        <p:nvPicPr>
          <p:cNvPr id="234" name="Google Shape;234;p36"/>
          <p:cNvPicPr preferRelativeResize="0"/>
          <p:nvPr/>
        </p:nvPicPr>
        <p:blipFill>
          <a:blip r:embed="rId4">
            <a:alphaModFix/>
          </a:blip>
          <a:stretch>
            <a:fillRect/>
          </a:stretch>
        </p:blipFill>
        <p:spPr>
          <a:xfrm>
            <a:off x="4571999" y="3654287"/>
            <a:ext cx="4072225" cy="2317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311700" y="206242"/>
            <a:ext cx="85206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1C4587"/>
                </a:solidFill>
              </a:rPr>
              <a:t>Deep learning-based spectrum prediction collision avoidance for hybrid wireless environments [7]</a:t>
            </a:r>
            <a:endParaRPr>
              <a:solidFill>
                <a:srgbClr val="1C4587"/>
              </a:solidFill>
            </a:endParaRPr>
          </a:p>
        </p:txBody>
      </p:sp>
      <p:sp>
        <p:nvSpPr>
          <p:cNvPr id="240" name="Google Shape;240;p37"/>
          <p:cNvSpPr txBox="1"/>
          <p:nvPr>
            <p:ph idx="1" type="body"/>
          </p:nvPr>
        </p:nvSpPr>
        <p:spPr>
          <a:xfrm>
            <a:off x="311700" y="1266525"/>
            <a:ext cx="8520600" cy="482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Problem Domain:</a:t>
            </a:r>
            <a:r>
              <a:rPr lang="en"/>
              <a:t> Wireless Spectrum Resource Scarcity, Multi-Technology Challenges</a:t>
            </a:r>
            <a:endParaRPr/>
          </a:p>
          <a:p>
            <a:pPr indent="0" lvl="0" marL="0" rtl="0" algn="l">
              <a:spcBef>
                <a:spcPts val="1600"/>
              </a:spcBef>
              <a:spcAft>
                <a:spcPts val="0"/>
              </a:spcAft>
              <a:buNone/>
            </a:pPr>
            <a:r>
              <a:rPr b="1" lang="en"/>
              <a:t>Existing Technology: </a:t>
            </a:r>
            <a:r>
              <a:rPr lang="en"/>
              <a:t>Collision avoidance technique are used to deal with this problem. They are:</a:t>
            </a:r>
            <a:endParaRPr/>
          </a:p>
          <a:p>
            <a:pPr indent="-330200" lvl="0" marL="457200" rtl="0" algn="l">
              <a:spcBef>
                <a:spcPts val="1600"/>
              </a:spcBef>
              <a:spcAft>
                <a:spcPts val="0"/>
              </a:spcAft>
              <a:buSzPts val="1600"/>
              <a:buChar char="-"/>
            </a:pPr>
            <a:r>
              <a:rPr lang="en"/>
              <a:t>Rando</a:t>
            </a:r>
            <a:r>
              <a:rPr lang="en"/>
              <a:t>m-backoff when Spectrum Collision is detected</a:t>
            </a:r>
            <a:endParaRPr/>
          </a:p>
          <a:p>
            <a:pPr indent="-330200" lvl="0" marL="457200" rtl="0" algn="l">
              <a:spcBef>
                <a:spcPts val="0"/>
              </a:spcBef>
              <a:spcAft>
                <a:spcPts val="0"/>
              </a:spcAft>
              <a:buSzPts val="1600"/>
              <a:buChar char="-"/>
            </a:pPr>
            <a:r>
              <a:rPr lang="en"/>
              <a:t>Assume knowledge about other nodes’ spectrum occupation</a:t>
            </a:r>
            <a:endParaRPr/>
          </a:p>
          <a:p>
            <a:pPr indent="0" lvl="0" marL="0" rtl="0" algn="l">
              <a:spcBef>
                <a:spcPts val="1600"/>
              </a:spcBef>
              <a:spcAft>
                <a:spcPts val="0"/>
              </a:spcAft>
              <a:buNone/>
            </a:pPr>
            <a:r>
              <a:rPr b="1" lang="en"/>
              <a:t>Limitation of Existing Technology:</a:t>
            </a:r>
            <a:r>
              <a:rPr lang="en"/>
              <a:t> Increased Collision in Dense Multi-Technology Environments</a:t>
            </a:r>
            <a:endParaRPr/>
          </a:p>
          <a:p>
            <a:pPr indent="0" lvl="0" marL="0" rtl="0" algn="l">
              <a:spcBef>
                <a:spcPts val="1600"/>
              </a:spcBef>
              <a:spcAft>
                <a:spcPts val="0"/>
              </a:spcAft>
              <a:buNone/>
            </a:pPr>
            <a:r>
              <a:rPr b="1" lang="en"/>
              <a:t>Previous Solutions: </a:t>
            </a:r>
            <a:endParaRPr b="1"/>
          </a:p>
          <a:p>
            <a:pPr indent="-330200" lvl="0" marL="457200" rtl="0" algn="l">
              <a:spcBef>
                <a:spcPts val="1600"/>
              </a:spcBef>
              <a:spcAft>
                <a:spcPts val="0"/>
              </a:spcAft>
              <a:buSzPts val="1600"/>
              <a:buChar char="-"/>
            </a:pPr>
            <a:r>
              <a:rPr lang="en"/>
              <a:t>Regular Multiple Frequence TDMA (MF-TDMA)</a:t>
            </a:r>
            <a:endParaRPr/>
          </a:p>
          <a:p>
            <a:pPr indent="-330200" lvl="0" marL="457200" rtl="0" algn="l">
              <a:spcBef>
                <a:spcPts val="0"/>
              </a:spcBef>
              <a:spcAft>
                <a:spcPts val="0"/>
              </a:spcAft>
              <a:buSzPts val="1600"/>
              <a:buChar char="-"/>
            </a:pPr>
            <a:r>
              <a:rPr lang="en"/>
              <a:t>Exponentially Weighted Moving Average (EWMA) Scheduler</a:t>
            </a:r>
            <a:endParaRPr/>
          </a:p>
          <a:p>
            <a:pPr indent="0" lvl="0" marL="0" rtl="0" algn="l">
              <a:spcBef>
                <a:spcPts val="1600"/>
              </a:spcBef>
              <a:spcAft>
                <a:spcPts val="0"/>
              </a:spcAft>
              <a:buNone/>
            </a:pPr>
            <a:r>
              <a:rPr b="1" lang="en"/>
              <a:t>Proposed Solution: </a:t>
            </a:r>
            <a:r>
              <a:rPr lang="en"/>
              <a:t>Spectrum Prediction Collision Avoidance (SPCA)</a:t>
            </a:r>
            <a:endParaRPr/>
          </a:p>
          <a:p>
            <a:pPr indent="0" lvl="0" marL="0" rtl="0" algn="l">
              <a:spcBef>
                <a:spcPts val="1600"/>
              </a:spcBef>
              <a:spcAft>
                <a:spcPts val="1600"/>
              </a:spcAft>
              <a:buNone/>
            </a:pPr>
            <a:r>
              <a:rPr b="1" lang="en"/>
              <a:t>Improvement: </a:t>
            </a:r>
            <a:r>
              <a:rPr lang="en"/>
              <a:t>Collision rate reduced by 4.5 times and 2.5 times compared to MF-TDMA and EWMA Scheduler respectively in Dense Multi-Technology Environments</a:t>
            </a:r>
            <a:endParaRPr/>
          </a:p>
        </p:txBody>
      </p:sp>
      <p:sp>
        <p:nvSpPr>
          <p:cNvPr id="241" name="Google Shape;241;p37"/>
          <p:cNvSpPr/>
          <p:nvPr/>
        </p:nvSpPr>
        <p:spPr>
          <a:xfrm>
            <a:off x="0" y="6420733"/>
            <a:ext cx="9144000" cy="432300"/>
          </a:xfrm>
          <a:prstGeom prst="rect">
            <a:avLst/>
          </a:prstGeom>
          <a:gradFill>
            <a:gsLst>
              <a:gs pos="0">
                <a:srgbClr val="3177EE"/>
              </a:gs>
              <a:gs pos="100000">
                <a:srgbClr val="113D8A"/>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00FF"/>
              </a:solidFill>
            </a:endParaRPr>
          </a:p>
        </p:txBody>
      </p:sp>
      <p:sp>
        <p:nvSpPr>
          <p:cNvPr id="242" name="Google Shape;242;p37"/>
          <p:cNvSpPr txBox="1"/>
          <p:nvPr>
            <p:ph idx="12" type="sldNum"/>
          </p:nvPr>
        </p:nvSpPr>
        <p:spPr>
          <a:xfrm>
            <a:off x="8472458" y="64208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43" name="Google Shape;243;p37"/>
          <p:cNvGrpSpPr/>
          <p:nvPr/>
        </p:nvGrpSpPr>
        <p:grpSpPr>
          <a:xfrm>
            <a:off x="131950" y="330556"/>
            <a:ext cx="165000" cy="323992"/>
            <a:chOff x="131950" y="305075"/>
            <a:chExt cx="165000" cy="243000"/>
          </a:xfrm>
        </p:grpSpPr>
        <p:sp>
          <p:nvSpPr>
            <p:cNvPr id="244" name="Google Shape;244;p37"/>
            <p:cNvSpPr/>
            <p:nvPr/>
          </p:nvSpPr>
          <p:spPr>
            <a:xfrm>
              <a:off x="131950" y="305075"/>
              <a:ext cx="120600" cy="243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7"/>
            <p:cNvSpPr/>
            <p:nvPr/>
          </p:nvSpPr>
          <p:spPr>
            <a:xfrm>
              <a:off x="176350" y="305075"/>
              <a:ext cx="120600" cy="243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311700" y="187067"/>
            <a:ext cx="85206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1C4587"/>
                </a:solidFill>
              </a:rPr>
              <a:t>Deep learning-based spectrum prediction collision avoidance for hybrid wireless environments [7] (cont.)</a:t>
            </a:r>
            <a:endParaRPr>
              <a:solidFill>
                <a:srgbClr val="1C4587"/>
              </a:solidFill>
            </a:endParaRPr>
          </a:p>
        </p:txBody>
      </p:sp>
      <p:sp>
        <p:nvSpPr>
          <p:cNvPr id="251" name="Google Shape;251;p38"/>
          <p:cNvSpPr txBox="1"/>
          <p:nvPr>
            <p:ph idx="1" type="body"/>
          </p:nvPr>
        </p:nvSpPr>
        <p:spPr>
          <a:xfrm>
            <a:off x="386725" y="1324799"/>
            <a:ext cx="8520600" cy="488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Mechanism</a:t>
            </a:r>
            <a:r>
              <a:rPr lang="en"/>
              <a:t>: Predict behaviour of surrounding networks using Supervised Deep Learning and adapt behaviour to maximize overall throughput of Multiple Frequency TDMA network and surrounding networks. Convolutional Neural Network (CNN) is used to predict spectrum usage of neighbors.</a:t>
            </a:r>
            <a:endParaRPr/>
          </a:p>
          <a:p>
            <a:pPr indent="0" lvl="0" marL="0" rtl="0" algn="l">
              <a:spcBef>
                <a:spcPts val="1600"/>
              </a:spcBef>
              <a:spcAft>
                <a:spcPts val="0"/>
              </a:spcAft>
              <a:buNone/>
            </a:pPr>
            <a:r>
              <a:rPr b="1" lang="en"/>
              <a:t>Architecture of CNN: </a:t>
            </a:r>
            <a:r>
              <a:rPr lang="en"/>
              <a:t>A pre-trained CNN predictor unit is used to help the MF-TDMA scheduler to increase the combined throughput of the network.</a:t>
            </a:r>
            <a:endParaRPr b="1"/>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52" name="Google Shape;252;p38"/>
          <p:cNvSpPr/>
          <p:nvPr/>
        </p:nvSpPr>
        <p:spPr>
          <a:xfrm>
            <a:off x="0" y="6420733"/>
            <a:ext cx="9144000" cy="432300"/>
          </a:xfrm>
          <a:prstGeom prst="rect">
            <a:avLst/>
          </a:prstGeom>
          <a:gradFill>
            <a:gsLst>
              <a:gs pos="0">
                <a:srgbClr val="3177EE"/>
              </a:gs>
              <a:gs pos="100000">
                <a:srgbClr val="113D8A"/>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00FF"/>
              </a:solidFill>
            </a:endParaRPr>
          </a:p>
        </p:txBody>
      </p:sp>
      <p:sp>
        <p:nvSpPr>
          <p:cNvPr id="253" name="Google Shape;253;p38"/>
          <p:cNvSpPr txBox="1"/>
          <p:nvPr>
            <p:ph idx="12" type="sldNum"/>
          </p:nvPr>
        </p:nvSpPr>
        <p:spPr>
          <a:xfrm>
            <a:off x="8472458" y="64208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54" name="Google Shape;254;p38"/>
          <p:cNvGrpSpPr/>
          <p:nvPr/>
        </p:nvGrpSpPr>
        <p:grpSpPr>
          <a:xfrm>
            <a:off x="131950" y="330556"/>
            <a:ext cx="165000" cy="323992"/>
            <a:chOff x="131950" y="305075"/>
            <a:chExt cx="165000" cy="243000"/>
          </a:xfrm>
        </p:grpSpPr>
        <p:sp>
          <p:nvSpPr>
            <p:cNvPr id="255" name="Google Shape;255;p38"/>
            <p:cNvSpPr/>
            <p:nvPr/>
          </p:nvSpPr>
          <p:spPr>
            <a:xfrm>
              <a:off x="131950" y="305075"/>
              <a:ext cx="120600" cy="243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8"/>
            <p:cNvSpPr/>
            <p:nvPr/>
          </p:nvSpPr>
          <p:spPr>
            <a:xfrm>
              <a:off x="176350" y="305075"/>
              <a:ext cx="120600" cy="243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7" name="Google Shape;257;p38"/>
          <p:cNvPicPr preferRelativeResize="0"/>
          <p:nvPr/>
        </p:nvPicPr>
        <p:blipFill>
          <a:blip r:embed="rId3">
            <a:alphaModFix/>
          </a:blip>
          <a:stretch>
            <a:fillRect/>
          </a:stretch>
        </p:blipFill>
        <p:spPr>
          <a:xfrm>
            <a:off x="815574" y="3266400"/>
            <a:ext cx="7662899" cy="237965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9"/>
          <p:cNvSpPr/>
          <p:nvPr/>
        </p:nvSpPr>
        <p:spPr>
          <a:xfrm>
            <a:off x="0" y="6420733"/>
            <a:ext cx="9144000" cy="432300"/>
          </a:xfrm>
          <a:prstGeom prst="rect">
            <a:avLst/>
          </a:prstGeom>
          <a:gradFill>
            <a:gsLst>
              <a:gs pos="0">
                <a:srgbClr val="3177EE"/>
              </a:gs>
              <a:gs pos="100000">
                <a:srgbClr val="113D8A"/>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00FF"/>
              </a:solidFill>
            </a:endParaRPr>
          </a:p>
        </p:txBody>
      </p:sp>
      <p:sp>
        <p:nvSpPr>
          <p:cNvPr id="263" name="Google Shape;263;p39"/>
          <p:cNvSpPr txBox="1"/>
          <p:nvPr>
            <p:ph type="title"/>
          </p:nvPr>
        </p:nvSpPr>
        <p:spPr>
          <a:xfrm>
            <a:off x="387900" y="215492"/>
            <a:ext cx="85206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1C4587"/>
                </a:solidFill>
              </a:rPr>
              <a:t>Motivation</a:t>
            </a:r>
            <a:endParaRPr b="1">
              <a:solidFill>
                <a:srgbClr val="1C4587"/>
              </a:solidFill>
            </a:endParaRPr>
          </a:p>
        </p:txBody>
      </p:sp>
      <p:sp>
        <p:nvSpPr>
          <p:cNvPr id="264" name="Google Shape;264;p39"/>
          <p:cNvSpPr txBox="1"/>
          <p:nvPr>
            <p:ph idx="1" type="body"/>
          </p:nvPr>
        </p:nvSpPr>
        <p:spPr>
          <a:xfrm>
            <a:off x="349800" y="889200"/>
            <a:ext cx="8444400" cy="2539800"/>
          </a:xfrm>
          <a:prstGeom prst="rect">
            <a:avLst/>
          </a:prstGeom>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SzPts val="1800"/>
              <a:buChar char="●"/>
            </a:pPr>
            <a:r>
              <a:rPr lang="en" sz="1800"/>
              <a:t>The dimensions of spectrum usage pattern are complex due to many factors such as </a:t>
            </a:r>
            <a:r>
              <a:rPr lang="en" sz="1800"/>
              <a:t>diverse user requirements. </a:t>
            </a:r>
            <a:r>
              <a:rPr lang="en" sz="1800"/>
              <a:t>radio </a:t>
            </a:r>
            <a:r>
              <a:rPr lang="en" sz="1800"/>
              <a:t>propagation</a:t>
            </a:r>
            <a:r>
              <a:rPr lang="en" sz="1800"/>
              <a:t> environment, user mobility etc.</a:t>
            </a:r>
            <a:endParaRPr sz="1800"/>
          </a:p>
          <a:p>
            <a:pPr indent="-342900" lvl="0" marL="457200" rtl="0" algn="l">
              <a:lnSpc>
                <a:spcPct val="150000"/>
              </a:lnSpc>
              <a:spcBef>
                <a:spcPts val="0"/>
              </a:spcBef>
              <a:spcAft>
                <a:spcPts val="0"/>
              </a:spcAft>
              <a:buSzPts val="1800"/>
              <a:buChar char="●"/>
            </a:pPr>
            <a:r>
              <a:rPr lang="en" sz="1800"/>
              <a:t>Increasing number of connected wireless devices and their hunger for band spectrum.</a:t>
            </a:r>
            <a:endParaRPr sz="1800"/>
          </a:p>
          <a:p>
            <a:pPr indent="-342900" lvl="0" marL="457200" rtl="0" algn="l">
              <a:lnSpc>
                <a:spcPct val="150000"/>
              </a:lnSpc>
              <a:spcBef>
                <a:spcPts val="0"/>
              </a:spcBef>
              <a:spcAft>
                <a:spcPts val="0"/>
              </a:spcAft>
              <a:buSzPts val="1800"/>
              <a:buChar char="●"/>
            </a:pPr>
            <a:r>
              <a:rPr lang="en" sz="1800"/>
              <a:t>Promise of transformer architecture to crack almost every fields including but not limited to vision, natural language, speech etc.</a:t>
            </a:r>
            <a:endParaRPr sz="1800"/>
          </a:p>
        </p:txBody>
      </p:sp>
      <p:grpSp>
        <p:nvGrpSpPr>
          <p:cNvPr id="265" name="Google Shape;265;p39"/>
          <p:cNvGrpSpPr/>
          <p:nvPr/>
        </p:nvGrpSpPr>
        <p:grpSpPr>
          <a:xfrm>
            <a:off x="131950" y="330556"/>
            <a:ext cx="165000" cy="323992"/>
            <a:chOff x="131950" y="305075"/>
            <a:chExt cx="165000" cy="243000"/>
          </a:xfrm>
        </p:grpSpPr>
        <p:sp>
          <p:nvSpPr>
            <p:cNvPr id="266" name="Google Shape;266;p39"/>
            <p:cNvSpPr/>
            <p:nvPr/>
          </p:nvSpPr>
          <p:spPr>
            <a:xfrm>
              <a:off x="131950" y="305075"/>
              <a:ext cx="120600" cy="243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9"/>
            <p:cNvSpPr/>
            <p:nvPr/>
          </p:nvSpPr>
          <p:spPr>
            <a:xfrm>
              <a:off x="176350" y="305075"/>
              <a:ext cx="120600" cy="243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 name="Google Shape;268;p39"/>
          <p:cNvSpPr txBox="1"/>
          <p:nvPr>
            <p:ph idx="12" type="sldNum"/>
          </p:nvPr>
        </p:nvSpPr>
        <p:spPr>
          <a:xfrm>
            <a:off x="8472458" y="64208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0"/>
          <p:cNvSpPr/>
          <p:nvPr/>
        </p:nvSpPr>
        <p:spPr>
          <a:xfrm>
            <a:off x="0" y="6420733"/>
            <a:ext cx="9144000" cy="432300"/>
          </a:xfrm>
          <a:prstGeom prst="rect">
            <a:avLst/>
          </a:prstGeom>
          <a:gradFill>
            <a:gsLst>
              <a:gs pos="0">
                <a:srgbClr val="3177EE"/>
              </a:gs>
              <a:gs pos="100000">
                <a:srgbClr val="113D8A"/>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00FF"/>
              </a:solidFill>
            </a:endParaRPr>
          </a:p>
        </p:txBody>
      </p:sp>
      <p:sp>
        <p:nvSpPr>
          <p:cNvPr id="274" name="Google Shape;274;p40"/>
          <p:cNvSpPr txBox="1"/>
          <p:nvPr>
            <p:ph type="title"/>
          </p:nvPr>
        </p:nvSpPr>
        <p:spPr>
          <a:xfrm>
            <a:off x="311700" y="1869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rPr>
              <a:t>Objectives</a:t>
            </a:r>
            <a:endParaRPr b="1">
              <a:solidFill>
                <a:srgbClr val="1C4587"/>
              </a:solidFill>
            </a:endParaRPr>
          </a:p>
        </p:txBody>
      </p:sp>
      <p:sp>
        <p:nvSpPr>
          <p:cNvPr id="275" name="Google Shape;275;p40"/>
          <p:cNvSpPr txBox="1"/>
          <p:nvPr/>
        </p:nvSpPr>
        <p:spPr>
          <a:xfrm>
            <a:off x="132725" y="5914100"/>
            <a:ext cx="73389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0"/>
          <p:cNvSpPr txBox="1"/>
          <p:nvPr>
            <p:ph idx="1" type="body"/>
          </p:nvPr>
        </p:nvSpPr>
        <p:spPr>
          <a:xfrm>
            <a:off x="311700" y="1333433"/>
            <a:ext cx="8520600" cy="30108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Clr>
                <a:srgbClr val="434343"/>
              </a:buClr>
              <a:buSzPts val="1800"/>
              <a:buChar char="●"/>
            </a:pPr>
            <a:r>
              <a:rPr lang="en" sz="1800">
                <a:solidFill>
                  <a:srgbClr val="434343"/>
                </a:solidFill>
              </a:rPr>
              <a:t>Formulate a new short-term spectrum prediction scheme with Transformer-based DL network to capture the spectral features and temporal dependencies of the spectrum data.</a:t>
            </a:r>
            <a:endParaRPr sz="1800">
              <a:solidFill>
                <a:srgbClr val="434343"/>
              </a:solidFill>
            </a:endParaRPr>
          </a:p>
          <a:p>
            <a:pPr indent="-342900" lvl="0" marL="457200" rtl="0" algn="l">
              <a:spcBef>
                <a:spcPts val="0"/>
              </a:spcBef>
              <a:spcAft>
                <a:spcPts val="0"/>
              </a:spcAft>
              <a:buClr>
                <a:srgbClr val="434343"/>
              </a:buClr>
              <a:buSzPts val="1800"/>
              <a:buChar char="●"/>
            </a:pPr>
            <a:r>
              <a:rPr lang="en" sz="1800">
                <a:solidFill>
                  <a:srgbClr val="434343"/>
                </a:solidFill>
              </a:rPr>
              <a:t>Forecast single state of future spectrum data using previously observed spectrum measurement</a:t>
            </a:r>
            <a:endParaRPr sz="1800">
              <a:solidFill>
                <a:srgbClr val="434343"/>
              </a:solidFill>
            </a:endParaRPr>
          </a:p>
          <a:p>
            <a:pPr indent="-342900" lvl="0" marL="457200" rtl="0" algn="l">
              <a:spcBef>
                <a:spcPts val="0"/>
              </a:spcBef>
              <a:spcAft>
                <a:spcPts val="0"/>
              </a:spcAft>
              <a:buClr>
                <a:srgbClr val="434343"/>
              </a:buClr>
              <a:buSzPts val="1800"/>
              <a:buChar char="●"/>
            </a:pPr>
            <a:r>
              <a:rPr lang="en" sz="1800">
                <a:solidFill>
                  <a:srgbClr val="434343"/>
                </a:solidFill>
              </a:rPr>
              <a:t>Evaluate the proposed architecture with real environment spectrum data and assess the short-term prediction accuracy in different spectrum bands.</a:t>
            </a:r>
            <a:endParaRPr sz="1800">
              <a:solidFill>
                <a:srgbClr val="434343"/>
              </a:solidFill>
            </a:endParaRPr>
          </a:p>
          <a:p>
            <a:pPr indent="-342900" lvl="0" marL="457200" rtl="0" algn="l">
              <a:spcBef>
                <a:spcPts val="0"/>
              </a:spcBef>
              <a:spcAft>
                <a:spcPts val="0"/>
              </a:spcAft>
              <a:buClr>
                <a:srgbClr val="434343"/>
              </a:buClr>
              <a:buSzPts val="1800"/>
              <a:buChar char="●"/>
            </a:pPr>
            <a:r>
              <a:rPr lang="en" sz="1800">
                <a:solidFill>
                  <a:srgbClr val="434343"/>
                </a:solidFill>
              </a:rPr>
              <a:t>Achieve high accuracy in predicting realistic and complicated scenarios with multiple users and simultaneous transmission.</a:t>
            </a:r>
            <a:endParaRPr sz="1800">
              <a:solidFill>
                <a:srgbClr val="434343"/>
              </a:solidFill>
            </a:endParaRPr>
          </a:p>
        </p:txBody>
      </p:sp>
      <p:grpSp>
        <p:nvGrpSpPr>
          <p:cNvPr id="277" name="Google Shape;277;p40"/>
          <p:cNvGrpSpPr/>
          <p:nvPr/>
        </p:nvGrpSpPr>
        <p:grpSpPr>
          <a:xfrm>
            <a:off x="131950" y="330556"/>
            <a:ext cx="165000" cy="323992"/>
            <a:chOff x="131950" y="305075"/>
            <a:chExt cx="165000" cy="243000"/>
          </a:xfrm>
        </p:grpSpPr>
        <p:sp>
          <p:nvSpPr>
            <p:cNvPr id="278" name="Google Shape;278;p40"/>
            <p:cNvSpPr/>
            <p:nvPr/>
          </p:nvSpPr>
          <p:spPr>
            <a:xfrm>
              <a:off x="131950" y="305075"/>
              <a:ext cx="120600" cy="243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0"/>
            <p:cNvSpPr/>
            <p:nvPr/>
          </p:nvSpPr>
          <p:spPr>
            <a:xfrm>
              <a:off x="176350" y="305075"/>
              <a:ext cx="120600" cy="243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0" name="Google Shape;280;p40"/>
          <p:cNvSpPr txBox="1"/>
          <p:nvPr>
            <p:ph idx="12" type="sldNum"/>
          </p:nvPr>
        </p:nvSpPr>
        <p:spPr>
          <a:xfrm>
            <a:off x="8472458" y="64208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1"/>
          <p:cNvSpPr/>
          <p:nvPr/>
        </p:nvSpPr>
        <p:spPr>
          <a:xfrm>
            <a:off x="0" y="6420733"/>
            <a:ext cx="9144000" cy="432300"/>
          </a:xfrm>
          <a:prstGeom prst="rect">
            <a:avLst/>
          </a:prstGeom>
          <a:gradFill>
            <a:gsLst>
              <a:gs pos="0">
                <a:srgbClr val="3177EE"/>
              </a:gs>
              <a:gs pos="100000">
                <a:srgbClr val="113D8A"/>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00FF"/>
              </a:solidFill>
            </a:endParaRPr>
          </a:p>
        </p:txBody>
      </p:sp>
      <p:sp>
        <p:nvSpPr>
          <p:cNvPr id="286" name="Google Shape;286;p41"/>
          <p:cNvSpPr txBox="1"/>
          <p:nvPr>
            <p:ph type="title"/>
          </p:nvPr>
        </p:nvSpPr>
        <p:spPr>
          <a:xfrm>
            <a:off x="311700" y="186967"/>
            <a:ext cx="85206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1C4587"/>
                </a:solidFill>
              </a:rPr>
              <a:t>Proposed Method</a:t>
            </a:r>
            <a:endParaRPr b="1">
              <a:solidFill>
                <a:srgbClr val="1C4587"/>
              </a:solidFill>
            </a:endParaRPr>
          </a:p>
        </p:txBody>
      </p:sp>
      <p:sp>
        <p:nvSpPr>
          <p:cNvPr id="287" name="Google Shape;287;p41"/>
          <p:cNvSpPr txBox="1"/>
          <p:nvPr/>
        </p:nvSpPr>
        <p:spPr>
          <a:xfrm>
            <a:off x="132725" y="5914100"/>
            <a:ext cx="73389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1"/>
          <p:cNvSpPr txBox="1"/>
          <p:nvPr>
            <p:ph idx="1" type="body"/>
          </p:nvPr>
        </p:nvSpPr>
        <p:spPr>
          <a:xfrm>
            <a:off x="311700" y="1333433"/>
            <a:ext cx="8520600" cy="2692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434343"/>
                </a:solidFill>
              </a:rPr>
              <a:t>Spectrum measurement data will be taken in the form of </a:t>
            </a:r>
            <a:r>
              <a:rPr lang="en" sz="1800">
                <a:solidFill>
                  <a:srgbClr val="434343"/>
                </a:solidFill>
              </a:rPr>
              <a:t>received</a:t>
            </a:r>
            <a:r>
              <a:rPr lang="en" sz="1800">
                <a:solidFill>
                  <a:srgbClr val="434343"/>
                </a:solidFill>
              </a:rPr>
              <a:t> signal power in dBm spectrum sensors. Then a s</a:t>
            </a:r>
            <a:r>
              <a:rPr lang="en" sz="1800">
                <a:solidFill>
                  <a:srgbClr val="434343"/>
                </a:solidFill>
              </a:rPr>
              <a:t>patially</a:t>
            </a:r>
            <a:r>
              <a:rPr lang="en" sz="1800">
                <a:solidFill>
                  <a:srgbClr val="434343"/>
                </a:solidFill>
              </a:rPr>
              <a:t> interpolated spectrum map will be created using Inverse Distance Weighting method. Therefore, the spectrum data becomes a function of frequency, time and space. We refer to this as input state embedding and a shifted version of this as output state embedding. Both of these embeddings, along with their positional encodings will be fed into the transformer layer. After a fair amount of supervised training our model will be able to output the probability of unforeseen spectrum data i.e. a function of frequency, time and space that was not given in the training data.</a:t>
            </a:r>
            <a:endParaRPr sz="1800">
              <a:solidFill>
                <a:srgbClr val="434343"/>
              </a:solidFill>
            </a:endParaRPr>
          </a:p>
        </p:txBody>
      </p:sp>
      <p:grpSp>
        <p:nvGrpSpPr>
          <p:cNvPr id="289" name="Google Shape;289;p41"/>
          <p:cNvGrpSpPr/>
          <p:nvPr/>
        </p:nvGrpSpPr>
        <p:grpSpPr>
          <a:xfrm>
            <a:off x="131950" y="330556"/>
            <a:ext cx="165000" cy="323992"/>
            <a:chOff x="131950" y="305075"/>
            <a:chExt cx="165000" cy="243000"/>
          </a:xfrm>
        </p:grpSpPr>
        <p:sp>
          <p:nvSpPr>
            <p:cNvPr id="290" name="Google Shape;290;p41"/>
            <p:cNvSpPr/>
            <p:nvPr/>
          </p:nvSpPr>
          <p:spPr>
            <a:xfrm>
              <a:off x="131950" y="305075"/>
              <a:ext cx="120600" cy="243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1"/>
            <p:cNvSpPr/>
            <p:nvPr/>
          </p:nvSpPr>
          <p:spPr>
            <a:xfrm>
              <a:off x="176350" y="305075"/>
              <a:ext cx="120600" cy="243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41"/>
          <p:cNvSpPr txBox="1"/>
          <p:nvPr>
            <p:ph idx="12" type="sldNum"/>
          </p:nvPr>
        </p:nvSpPr>
        <p:spPr>
          <a:xfrm>
            <a:off x="8472458" y="64208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2"/>
          <p:cNvSpPr/>
          <p:nvPr/>
        </p:nvSpPr>
        <p:spPr>
          <a:xfrm>
            <a:off x="0" y="6420733"/>
            <a:ext cx="9144000" cy="432300"/>
          </a:xfrm>
          <a:prstGeom prst="rect">
            <a:avLst/>
          </a:prstGeom>
          <a:gradFill>
            <a:gsLst>
              <a:gs pos="0">
                <a:srgbClr val="3177EE"/>
              </a:gs>
              <a:gs pos="100000">
                <a:srgbClr val="113D8A"/>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00FF"/>
              </a:solidFill>
            </a:endParaRPr>
          </a:p>
        </p:txBody>
      </p:sp>
      <p:sp>
        <p:nvSpPr>
          <p:cNvPr id="298" name="Google Shape;298;p42"/>
          <p:cNvSpPr txBox="1"/>
          <p:nvPr>
            <p:ph type="title"/>
          </p:nvPr>
        </p:nvSpPr>
        <p:spPr>
          <a:xfrm>
            <a:off x="311700" y="186967"/>
            <a:ext cx="85206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1C4587"/>
                </a:solidFill>
              </a:rPr>
              <a:t>Architecture</a:t>
            </a:r>
            <a:endParaRPr b="1">
              <a:solidFill>
                <a:srgbClr val="1C4587"/>
              </a:solidFill>
            </a:endParaRPr>
          </a:p>
        </p:txBody>
      </p:sp>
      <p:grpSp>
        <p:nvGrpSpPr>
          <p:cNvPr id="299" name="Google Shape;299;p42"/>
          <p:cNvGrpSpPr/>
          <p:nvPr/>
        </p:nvGrpSpPr>
        <p:grpSpPr>
          <a:xfrm>
            <a:off x="131950" y="330556"/>
            <a:ext cx="165000" cy="323992"/>
            <a:chOff x="131950" y="305075"/>
            <a:chExt cx="165000" cy="243000"/>
          </a:xfrm>
        </p:grpSpPr>
        <p:sp>
          <p:nvSpPr>
            <p:cNvPr id="300" name="Google Shape;300;p42"/>
            <p:cNvSpPr/>
            <p:nvPr/>
          </p:nvSpPr>
          <p:spPr>
            <a:xfrm>
              <a:off x="131950" y="305075"/>
              <a:ext cx="120600" cy="243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2"/>
            <p:cNvSpPr/>
            <p:nvPr/>
          </p:nvSpPr>
          <p:spPr>
            <a:xfrm>
              <a:off x="176350" y="305075"/>
              <a:ext cx="120600" cy="243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42"/>
          <p:cNvSpPr txBox="1"/>
          <p:nvPr/>
        </p:nvSpPr>
        <p:spPr>
          <a:xfrm>
            <a:off x="3432300" y="5831775"/>
            <a:ext cx="227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Figure: Model Architecture</a:t>
            </a:r>
            <a:endParaRPr/>
          </a:p>
        </p:txBody>
      </p:sp>
      <p:pic>
        <p:nvPicPr>
          <p:cNvPr id="303" name="Google Shape;303;p42"/>
          <p:cNvPicPr preferRelativeResize="0"/>
          <p:nvPr/>
        </p:nvPicPr>
        <p:blipFill>
          <a:blip r:embed="rId3">
            <a:alphaModFix/>
          </a:blip>
          <a:stretch>
            <a:fillRect/>
          </a:stretch>
        </p:blipFill>
        <p:spPr>
          <a:xfrm>
            <a:off x="2730272" y="927637"/>
            <a:ext cx="3683464" cy="4717588"/>
          </a:xfrm>
          <a:prstGeom prst="rect">
            <a:avLst/>
          </a:prstGeom>
          <a:noFill/>
          <a:ln>
            <a:noFill/>
          </a:ln>
        </p:spPr>
      </p:pic>
      <p:sp>
        <p:nvSpPr>
          <p:cNvPr id="304" name="Google Shape;304;p42"/>
          <p:cNvSpPr txBox="1"/>
          <p:nvPr>
            <p:ph idx="12" type="sldNum"/>
          </p:nvPr>
        </p:nvSpPr>
        <p:spPr>
          <a:xfrm>
            <a:off x="8472458" y="64208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3"/>
          <p:cNvSpPr/>
          <p:nvPr/>
        </p:nvSpPr>
        <p:spPr>
          <a:xfrm>
            <a:off x="0" y="6420733"/>
            <a:ext cx="9144000" cy="432300"/>
          </a:xfrm>
          <a:prstGeom prst="rect">
            <a:avLst/>
          </a:prstGeom>
          <a:gradFill>
            <a:gsLst>
              <a:gs pos="0">
                <a:srgbClr val="3177EE"/>
              </a:gs>
              <a:gs pos="100000">
                <a:srgbClr val="113D8A"/>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00FF"/>
              </a:solidFill>
            </a:endParaRPr>
          </a:p>
        </p:txBody>
      </p:sp>
      <p:sp>
        <p:nvSpPr>
          <p:cNvPr id="310" name="Google Shape;310;p43"/>
          <p:cNvSpPr txBox="1"/>
          <p:nvPr>
            <p:ph type="title"/>
          </p:nvPr>
        </p:nvSpPr>
        <p:spPr>
          <a:xfrm>
            <a:off x="311700" y="1869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rPr>
              <a:t>References</a:t>
            </a:r>
            <a:endParaRPr b="1">
              <a:solidFill>
                <a:srgbClr val="1C4587"/>
              </a:solidFill>
            </a:endParaRPr>
          </a:p>
        </p:txBody>
      </p:sp>
      <p:sp>
        <p:nvSpPr>
          <p:cNvPr id="311" name="Google Shape;311;p43"/>
          <p:cNvSpPr txBox="1"/>
          <p:nvPr>
            <p:ph idx="1" type="body"/>
          </p:nvPr>
        </p:nvSpPr>
        <p:spPr>
          <a:xfrm>
            <a:off x="311700" y="950483"/>
            <a:ext cx="8520600" cy="4817700"/>
          </a:xfrm>
          <a:prstGeom prst="rect">
            <a:avLst/>
          </a:prstGeom>
        </p:spPr>
        <p:txBody>
          <a:bodyPr anchorCtr="0" anchor="t" bIns="91425" lIns="91425" spcFirstLastPara="1" rIns="91425" wrap="square" tIns="91425">
            <a:spAutoFit/>
          </a:bodyPr>
          <a:lstStyle/>
          <a:p>
            <a:pPr indent="-317500" lvl="0" marL="457200" rtl="0" algn="l">
              <a:lnSpc>
                <a:spcPct val="100000"/>
              </a:lnSpc>
              <a:spcBef>
                <a:spcPts val="0"/>
              </a:spcBef>
              <a:spcAft>
                <a:spcPts val="0"/>
              </a:spcAft>
              <a:buClr>
                <a:schemeClr val="dk1"/>
              </a:buClr>
              <a:buSzPts val="1400"/>
              <a:buAutoNum type="arabicPeriod"/>
            </a:pPr>
            <a:r>
              <a:rPr lang="en" sz="1400">
                <a:solidFill>
                  <a:schemeClr val="dk1"/>
                </a:solidFill>
              </a:rPr>
              <a:t>R. Mennes, M. Camelo, M. Claeys and S. Latré, "</a:t>
            </a:r>
            <a:r>
              <a:rPr i="1" lang="en" sz="1400">
                <a:solidFill>
                  <a:schemeClr val="dk1"/>
                </a:solidFill>
              </a:rPr>
              <a:t>A neural-network-based MF-TDMA MAC scheduler for collaborative wireless networks,</a:t>
            </a:r>
            <a:r>
              <a:rPr lang="en" sz="1400">
                <a:solidFill>
                  <a:schemeClr val="dk1"/>
                </a:solidFill>
              </a:rPr>
              <a:t>" 2018 IEEE Wireless Communications and Networking Conference (WCNC), </a:t>
            </a:r>
            <a:r>
              <a:rPr b="1" lang="en" sz="1500">
                <a:solidFill>
                  <a:schemeClr val="dk1"/>
                </a:solidFill>
              </a:rPr>
              <a:t>2018</a:t>
            </a:r>
            <a:r>
              <a:rPr lang="en" sz="1400">
                <a:solidFill>
                  <a:schemeClr val="dk1"/>
                </a:solidFill>
              </a:rPr>
              <a:t>, pp. 1-6, doi: 10.1109/WCNC.2018.8377044.</a:t>
            </a:r>
            <a:endParaRPr sz="14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en" sz="1400">
                <a:solidFill>
                  <a:schemeClr val="dk1"/>
                </a:solidFill>
              </a:rPr>
              <a:t>X. Li, Z. Liu, G. Chen, Y. Xu and T. Song, "</a:t>
            </a:r>
            <a:r>
              <a:rPr i="1" lang="en" sz="1400">
                <a:solidFill>
                  <a:schemeClr val="dk1"/>
                </a:solidFill>
              </a:rPr>
              <a:t>Deep Learning for Spectrum Prediction From Spatial–Temporal–Spectral Data,</a:t>
            </a:r>
            <a:r>
              <a:rPr lang="en" sz="1400">
                <a:solidFill>
                  <a:schemeClr val="dk1"/>
                </a:solidFill>
              </a:rPr>
              <a:t>" in IEEE Communications Letters, vol. 25, no. 4, pp. 1216-1220, April </a:t>
            </a:r>
            <a:r>
              <a:rPr b="1" lang="en" sz="1500">
                <a:solidFill>
                  <a:schemeClr val="dk1"/>
                </a:solidFill>
              </a:rPr>
              <a:t>2021</a:t>
            </a:r>
            <a:r>
              <a:rPr lang="en" sz="1400">
                <a:solidFill>
                  <a:schemeClr val="dk1"/>
                </a:solidFill>
              </a:rPr>
              <a:t>, doi: 10.1109/LCOMM.2020.3045205.</a:t>
            </a:r>
            <a:endParaRPr sz="14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en" sz="1400">
                <a:solidFill>
                  <a:schemeClr val="dk1"/>
                </a:solidFill>
              </a:rPr>
              <a:t>Y. Zhang, J. Hou, V. Towhidlou and M. R. Shikh-Bahaei, "</a:t>
            </a:r>
            <a:r>
              <a:rPr i="1" lang="en" sz="1400">
                <a:solidFill>
                  <a:schemeClr val="dk1"/>
                </a:solidFill>
              </a:rPr>
              <a:t>A Neural Network Prediction-Based Adaptive Mode Selection Scheme in Full-Duplex Cognitive Networks,</a:t>
            </a:r>
            <a:r>
              <a:rPr lang="en" sz="1400">
                <a:solidFill>
                  <a:schemeClr val="dk1"/>
                </a:solidFill>
              </a:rPr>
              <a:t>" in IEEE Transactions on Cognitive Communications and Networking, vol. 5, no. 3, pp. 540-553, Sept. </a:t>
            </a:r>
            <a:r>
              <a:rPr b="1" lang="en" sz="1500">
                <a:solidFill>
                  <a:schemeClr val="dk1"/>
                </a:solidFill>
              </a:rPr>
              <a:t>2019</a:t>
            </a:r>
            <a:r>
              <a:rPr lang="en" sz="1400">
                <a:solidFill>
                  <a:schemeClr val="dk1"/>
                </a:solidFill>
              </a:rPr>
              <a:t>, doi: 10.1109/TCCN.2019.2911005.</a:t>
            </a:r>
            <a:endParaRPr sz="14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en" sz="1400">
                <a:solidFill>
                  <a:schemeClr val="dk1"/>
                </a:solidFill>
              </a:rPr>
              <a:t>R. Mennes, F. A. P. De Figueiredo and S. Latré, "</a:t>
            </a:r>
            <a:r>
              <a:rPr i="1" lang="en" sz="1400">
                <a:solidFill>
                  <a:schemeClr val="dk1"/>
                </a:solidFill>
              </a:rPr>
              <a:t>Multi-Agent Deep Learning for Multi-Channel Access in Slotted Wireless Networks,</a:t>
            </a:r>
            <a:r>
              <a:rPr lang="en" sz="1400">
                <a:solidFill>
                  <a:schemeClr val="dk1"/>
                </a:solidFill>
              </a:rPr>
              <a:t>" in IEEE Access, vol. 8, pp. 95032-95045, </a:t>
            </a:r>
            <a:r>
              <a:rPr b="1" lang="en" sz="1500">
                <a:solidFill>
                  <a:schemeClr val="dk1"/>
                </a:solidFill>
              </a:rPr>
              <a:t>2020</a:t>
            </a:r>
            <a:r>
              <a:rPr lang="en" sz="1400">
                <a:solidFill>
                  <a:schemeClr val="dk1"/>
                </a:solidFill>
              </a:rPr>
              <a:t>, doi: 10.1109/ACCESS.2020.2995456.</a:t>
            </a:r>
            <a:endParaRPr sz="14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en" sz="1400">
                <a:solidFill>
                  <a:schemeClr val="dk1"/>
                </a:solidFill>
              </a:rPr>
              <a:t>B. S. Shawel, D. H. Woldegebreal and S. Pollin, "</a:t>
            </a:r>
            <a:r>
              <a:rPr i="1" lang="en" sz="1400">
                <a:solidFill>
                  <a:schemeClr val="dk1"/>
                </a:solidFill>
              </a:rPr>
              <a:t>Convolutional LSTM-based Long-Term Spectrum Prediction for Dynamic Spectrum Access,</a:t>
            </a:r>
            <a:r>
              <a:rPr lang="en" sz="1400">
                <a:solidFill>
                  <a:schemeClr val="dk1"/>
                </a:solidFill>
              </a:rPr>
              <a:t>" 2019 27th European Signal Processing Conference (EUSIPCO), </a:t>
            </a:r>
            <a:r>
              <a:rPr b="1" lang="en" sz="1500">
                <a:solidFill>
                  <a:schemeClr val="dk1"/>
                </a:solidFill>
              </a:rPr>
              <a:t>2019</a:t>
            </a:r>
            <a:r>
              <a:rPr lang="en" sz="1400">
                <a:solidFill>
                  <a:schemeClr val="dk1"/>
                </a:solidFill>
              </a:rPr>
              <a:t>, pp. 1-5, doi: 10.23919/EUSIPCO.2019.8902956.</a:t>
            </a:r>
            <a:endParaRPr sz="14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en" sz="1400">
                <a:solidFill>
                  <a:schemeClr val="dk1"/>
                </a:solidFill>
              </a:rPr>
              <a:t>L. Yu, J. Chen and G. Ding, "Spectrum prediction via long short term memory," 2017 3rd IEEE International Conference on Computer and Communications (ICCC), </a:t>
            </a:r>
            <a:r>
              <a:rPr b="1" lang="en" sz="1500">
                <a:solidFill>
                  <a:schemeClr val="dk1"/>
                </a:solidFill>
              </a:rPr>
              <a:t>2017</a:t>
            </a:r>
            <a:r>
              <a:rPr lang="en" sz="1400">
                <a:solidFill>
                  <a:schemeClr val="dk1"/>
                </a:solidFill>
              </a:rPr>
              <a:t>, pp. 643-647, doi: 10.1109/CompComm.2017.8322623.</a:t>
            </a:r>
            <a:endParaRPr sz="14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en" sz="1400">
                <a:solidFill>
                  <a:schemeClr val="dk1"/>
                </a:solidFill>
              </a:rPr>
              <a:t>R. Mennes, M. Claeys, F. A. P. De Figueiredo, I. Jabandžić, I. Moerman and S. Latré, "</a:t>
            </a:r>
            <a:r>
              <a:rPr i="1" lang="en" sz="1400">
                <a:solidFill>
                  <a:schemeClr val="dk1"/>
                </a:solidFill>
              </a:rPr>
              <a:t>Deep Learning-Based Spectrum Prediction Collision Avoidance for Hybrid Wireless Environments,</a:t>
            </a:r>
            <a:r>
              <a:rPr lang="en" sz="1400">
                <a:solidFill>
                  <a:schemeClr val="dk1"/>
                </a:solidFill>
              </a:rPr>
              <a:t>" in IEEE Access, vol. 7, pp. 45818-45830, </a:t>
            </a:r>
            <a:r>
              <a:rPr b="1" lang="en" sz="1500">
                <a:solidFill>
                  <a:schemeClr val="dk1"/>
                </a:solidFill>
              </a:rPr>
              <a:t>2019</a:t>
            </a:r>
            <a:r>
              <a:rPr lang="en" sz="1400">
                <a:solidFill>
                  <a:schemeClr val="dk1"/>
                </a:solidFill>
              </a:rPr>
              <a:t>, doi: 10.1109/ACCESS.2019.2909398.</a:t>
            </a:r>
            <a:endParaRPr sz="1400">
              <a:solidFill>
                <a:schemeClr val="dk1"/>
              </a:solidFill>
            </a:endParaRPr>
          </a:p>
        </p:txBody>
      </p:sp>
      <p:grpSp>
        <p:nvGrpSpPr>
          <p:cNvPr id="312" name="Google Shape;312;p43"/>
          <p:cNvGrpSpPr/>
          <p:nvPr/>
        </p:nvGrpSpPr>
        <p:grpSpPr>
          <a:xfrm>
            <a:off x="131950" y="330556"/>
            <a:ext cx="165000" cy="323992"/>
            <a:chOff x="131950" y="305075"/>
            <a:chExt cx="165000" cy="243000"/>
          </a:xfrm>
        </p:grpSpPr>
        <p:sp>
          <p:nvSpPr>
            <p:cNvPr id="313" name="Google Shape;313;p43"/>
            <p:cNvSpPr/>
            <p:nvPr/>
          </p:nvSpPr>
          <p:spPr>
            <a:xfrm>
              <a:off x="131950" y="305075"/>
              <a:ext cx="120600" cy="243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3"/>
            <p:cNvSpPr/>
            <p:nvPr/>
          </p:nvSpPr>
          <p:spPr>
            <a:xfrm>
              <a:off x="176350" y="305075"/>
              <a:ext cx="120600" cy="243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43"/>
          <p:cNvSpPr txBox="1"/>
          <p:nvPr>
            <p:ph idx="12" type="sldNum"/>
          </p:nvPr>
        </p:nvSpPr>
        <p:spPr>
          <a:xfrm>
            <a:off x="8472458" y="64208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6"/>
          <p:cNvSpPr/>
          <p:nvPr/>
        </p:nvSpPr>
        <p:spPr>
          <a:xfrm>
            <a:off x="0" y="6420733"/>
            <a:ext cx="9144000" cy="432300"/>
          </a:xfrm>
          <a:prstGeom prst="rect">
            <a:avLst/>
          </a:prstGeom>
          <a:gradFill>
            <a:gsLst>
              <a:gs pos="0">
                <a:srgbClr val="3177EE"/>
              </a:gs>
              <a:gs pos="100000">
                <a:srgbClr val="113D8A"/>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00FF"/>
              </a:solidFill>
            </a:endParaRPr>
          </a:p>
        </p:txBody>
      </p:sp>
      <p:sp>
        <p:nvSpPr>
          <p:cNvPr id="111" name="Google Shape;111;p26"/>
          <p:cNvSpPr txBox="1"/>
          <p:nvPr>
            <p:ph type="title"/>
          </p:nvPr>
        </p:nvSpPr>
        <p:spPr>
          <a:xfrm>
            <a:off x="311700" y="263167"/>
            <a:ext cx="85206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1C4587"/>
                </a:solidFill>
              </a:rPr>
              <a:t>Introduction</a:t>
            </a:r>
            <a:endParaRPr b="1">
              <a:solidFill>
                <a:srgbClr val="1C4587"/>
              </a:solidFill>
            </a:endParaRPr>
          </a:p>
        </p:txBody>
      </p:sp>
      <p:grpSp>
        <p:nvGrpSpPr>
          <p:cNvPr id="112" name="Google Shape;112;p26"/>
          <p:cNvGrpSpPr/>
          <p:nvPr/>
        </p:nvGrpSpPr>
        <p:grpSpPr>
          <a:xfrm>
            <a:off x="131950" y="406756"/>
            <a:ext cx="165000" cy="323992"/>
            <a:chOff x="131950" y="305075"/>
            <a:chExt cx="165000" cy="243000"/>
          </a:xfrm>
        </p:grpSpPr>
        <p:sp>
          <p:nvSpPr>
            <p:cNvPr id="113" name="Google Shape;113;p26"/>
            <p:cNvSpPr/>
            <p:nvPr/>
          </p:nvSpPr>
          <p:spPr>
            <a:xfrm>
              <a:off x="131950" y="305075"/>
              <a:ext cx="120600" cy="243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6"/>
            <p:cNvSpPr/>
            <p:nvPr/>
          </p:nvSpPr>
          <p:spPr>
            <a:xfrm>
              <a:off x="176350" y="305075"/>
              <a:ext cx="120600" cy="243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26"/>
          <p:cNvSpPr txBox="1"/>
          <p:nvPr/>
        </p:nvSpPr>
        <p:spPr>
          <a:xfrm>
            <a:off x="311700" y="950475"/>
            <a:ext cx="8709600" cy="4340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t>Everyday the number of connected devices dependen</a:t>
            </a:r>
            <a:r>
              <a:rPr lang="en" sz="1800"/>
              <a:t>t</a:t>
            </a:r>
            <a:r>
              <a:rPr lang="en" sz="1800"/>
              <a:t> on wireless environment is growing and as a result spectrum scarcity has become a </a:t>
            </a:r>
            <a:r>
              <a:rPr lang="en" sz="1800"/>
              <a:t>fearsome challenge for today and tomorrow.</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rPr lang="en" sz="1800"/>
              <a:t>Successfully predicting future spectrum can result in substantial reduction of time and energy consumption. Users will only need to sense the channels whose probability to stay idle in next time slot is high enough.</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rPr lang="en" sz="1800"/>
              <a:t>Existing collision avoidance techniques mostly apply</a:t>
            </a:r>
            <a:r>
              <a:rPr lang="en" sz="1800"/>
              <a:t> handcrafted algorithms. Therefore application of recent machine learning and deep learning techniques has great potential to significantly improve the current state-of-the-art spectrum predictions.</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rPr lang="en" sz="1800"/>
              <a:t>Our research will improve the solution to this problem by implementing a new ML algorithm i.e. Transformers.</a:t>
            </a:r>
            <a:endParaRPr sz="1800"/>
          </a:p>
        </p:txBody>
      </p:sp>
      <p:sp>
        <p:nvSpPr>
          <p:cNvPr id="116" name="Google Shape;116;p26"/>
          <p:cNvSpPr txBox="1"/>
          <p:nvPr>
            <p:ph idx="12" type="sldNum"/>
          </p:nvPr>
        </p:nvSpPr>
        <p:spPr>
          <a:xfrm>
            <a:off x="8472458" y="64208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7"/>
          <p:cNvSpPr/>
          <p:nvPr/>
        </p:nvSpPr>
        <p:spPr>
          <a:xfrm>
            <a:off x="0" y="6420733"/>
            <a:ext cx="9144000" cy="432300"/>
          </a:xfrm>
          <a:prstGeom prst="rect">
            <a:avLst/>
          </a:prstGeom>
          <a:gradFill>
            <a:gsLst>
              <a:gs pos="0">
                <a:srgbClr val="3177EE"/>
              </a:gs>
              <a:gs pos="100000">
                <a:srgbClr val="113D8A"/>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00FF"/>
              </a:solidFill>
            </a:endParaRPr>
          </a:p>
        </p:txBody>
      </p:sp>
      <p:sp>
        <p:nvSpPr>
          <p:cNvPr id="122" name="Google Shape;122;p27"/>
          <p:cNvSpPr txBox="1"/>
          <p:nvPr>
            <p:ph type="title"/>
          </p:nvPr>
        </p:nvSpPr>
        <p:spPr>
          <a:xfrm>
            <a:off x="311700" y="225842"/>
            <a:ext cx="85206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1C4587"/>
                </a:solidFill>
              </a:rPr>
              <a:t>Related Work: Overview</a:t>
            </a:r>
            <a:endParaRPr b="1">
              <a:solidFill>
                <a:srgbClr val="1C4587"/>
              </a:solidFill>
            </a:endParaRPr>
          </a:p>
        </p:txBody>
      </p:sp>
      <p:grpSp>
        <p:nvGrpSpPr>
          <p:cNvPr id="123" name="Google Shape;123;p27"/>
          <p:cNvGrpSpPr/>
          <p:nvPr/>
        </p:nvGrpSpPr>
        <p:grpSpPr>
          <a:xfrm>
            <a:off x="93400" y="340906"/>
            <a:ext cx="165000" cy="323992"/>
            <a:chOff x="131950" y="305075"/>
            <a:chExt cx="165000" cy="243000"/>
          </a:xfrm>
        </p:grpSpPr>
        <p:sp>
          <p:nvSpPr>
            <p:cNvPr id="124" name="Google Shape;124;p27"/>
            <p:cNvSpPr/>
            <p:nvPr/>
          </p:nvSpPr>
          <p:spPr>
            <a:xfrm>
              <a:off x="131950" y="305075"/>
              <a:ext cx="120600" cy="243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7"/>
            <p:cNvSpPr/>
            <p:nvPr/>
          </p:nvSpPr>
          <p:spPr>
            <a:xfrm>
              <a:off x="176350" y="305075"/>
              <a:ext cx="120600" cy="243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27"/>
          <p:cNvSpPr txBox="1"/>
          <p:nvPr>
            <p:ph idx="1" type="body"/>
          </p:nvPr>
        </p:nvSpPr>
        <p:spPr>
          <a:xfrm>
            <a:off x="296950" y="713000"/>
            <a:ext cx="8606400" cy="55596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Clr>
                <a:srgbClr val="000000"/>
              </a:buClr>
              <a:buSzPts val="1800"/>
              <a:buChar char="●"/>
            </a:pPr>
            <a:r>
              <a:rPr lang="en" sz="1800">
                <a:solidFill>
                  <a:srgbClr val="000000"/>
                </a:solidFill>
              </a:rPr>
              <a:t>Neural Network</a:t>
            </a:r>
            <a:endParaRPr b="1"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A neural-network-based MF-TDMA MAC scheduler for collaborative wireless networks. </a:t>
            </a:r>
            <a:r>
              <a:rPr b="1" lang="en" sz="1800">
                <a:solidFill>
                  <a:srgbClr val="000000"/>
                </a:solidFill>
              </a:rPr>
              <a:t>[1]</a:t>
            </a:r>
            <a:endParaRPr b="1" sz="1800">
              <a:solidFill>
                <a:srgbClr val="000000"/>
              </a:solidFill>
            </a:endParaRPr>
          </a:p>
          <a:p>
            <a:pPr indent="-342900" lvl="1" marL="914400" rtl="0" algn="l">
              <a:spcBef>
                <a:spcPts val="0"/>
              </a:spcBef>
              <a:spcAft>
                <a:spcPts val="0"/>
              </a:spcAft>
              <a:buClr>
                <a:srgbClr val="000000"/>
              </a:buClr>
              <a:buSzPts val="1800"/>
              <a:buChar char="○"/>
            </a:pPr>
            <a:r>
              <a:rPr lang="en" sz="1800">
                <a:solidFill>
                  <a:schemeClr val="dk1"/>
                </a:solidFill>
              </a:rPr>
              <a:t>Deep Learning for Spectrum Prediction From Spatial–Temporal–Spectral Data. </a:t>
            </a:r>
            <a:r>
              <a:rPr b="1" lang="en" sz="1800">
                <a:solidFill>
                  <a:schemeClr val="dk1"/>
                </a:solidFill>
              </a:rPr>
              <a:t>[2]</a:t>
            </a:r>
            <a:endParaRPr b="1"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A neural network prediction based adaptive mode selection scheme in full-duplex cognitive networks. </a:t>
            </a:r>
            <a:r>
              <a:rPr b="1" lang="en" sz="1800">
                <a:solidFill>
                  <a:srgbClr val="000000"/>
                </a:solidFill>
              </a:rPr>
              <a:t>[3]</a:t>
            </a:r>
            <a:endParaRPr b="1"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Reinforcement Learning</a:t>
            </a:r>
            <a:endParaRPr sz="1800">
              <a:solidFill>
                <a:srgbClr val="000000"/>
              </a:solidFill>
            </a:endParaRPr>
          </a:p>
          <a:p>
            <a:pPr indent="-342900" lvl="1" marL="914400" rtl="0" algn="l">
              <a:spcBef>
                <a:spcPts val="0"/>
              </a:spcBef>
              <a:spcAft>
                <a:spcPts val="0"/>
              </a:spcAft>
              <a:buClr>
                <a:schemeClr val="dk1"/>
              </a:buClr>
              <a:buSzPts val="1800"/>
              <a:buChar char="○"/>
            </a:pPr>
            <a:r>
              <a:rPr lang="en" sz="1800">
                <a:solidFill>
                  <a:schemeClr val="dk1"/>
                </a:solidFill>
              </a:rPr>
              <a:t>Multi-Agent Deep Learning for Multi-Channel Access in Slotted Wireless Networks. </a:t>
            </a:r>
            <a:r>
              <a:rPr b="1" lang="en" sz="1800">
                <a:solidFill>
                  <a:schemeClr val="dk1"/>
                </a:solidFill>
              </a:rPr>
              <a:t>[4]</a:t>
            </a:r>
            <a:endParaRPr b="1" sz="1800">
              <a:solidFill>
                <a:srgbClr val="000000"/>
              </a:solidFill>
            </a:endParaRPr>
          </a:p>
          <a:p>
            <a:pPr indent="-342900" lvl="0" marL="457200" rtl="0" algn="l">
              <a:spcBef>
                <a:spcPts val="0"/>
              </a:spcBef>
              <a:spcAft>
                <a:spcPts val="0"/>
              </a:spcAft>
              <a:buClr>
                <a:schemeClr val="dk1"/>
              </a:buClr>
              <a:buSzPts val="1800"/>
              <a:buChar char="●"/>
            </a:pPr>
            <a:r>
              <a:rPr lang="en" sz="1800">
                <a:solidFill>
                  <a:schemeClr val="dk1"/>
                </a:solidFill>
              </a:rPr>
              <a:t>Long Short Term Memory</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Convolutional LSTM-based Long-Term Spectrum Prediction for Dynamic Spectrum Access. </a:t>
            </a:r>
            <a:r>
              <a:rPr b="1" lang="en" sz="1800">
                <a:solidFill>
                  <a:schemeClr val="dk1"/>
                </a:solidFill>
              </a:rPr>
              <a:t>[5]</a:t>
            </a:r>
            <a:endParaRPr b="1"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Spectrum prediction via long short term memory. </a:t>
            </a:r>
            <a:r>
              <a:rPr b="1" lang="en" sz="1800">
                <a:solidFill>
                  <a:schemeClr val="dk1"/>
                </a:solidFill>
              </a:rPr>
              <a:t>[6]</a:t>
            </a:r>
            <a:endParaRPr b="1" sz="1800">
              <a:solidFill>
                <a:srgbClr val="000000"/>
              </a:solidFill>
            </a:endParaRPr>
          </a:p>
          <a:p>
            <a:pPr indent="-342900" lvl="0" marL="457200" marR="0" rtl="0" algn="l">
              <a:lnSpc>
                <a:spcPct val="115000"/>
              </a:lnSpc>
              <a:spcBef>
                <a:spcPts val="0"/>
              </a:spcBef>
              <a:spcAft>
                <a:spcPts val="0"/>
              </a:spcAft>
              <a:buClr>
                <a:srgbClr val="000000"/>
              </a:buClr>
              <a:buSzPts val="1800"/>
              <a:buFont typeface="Times New Roman"/>
              <a:buChar char="●"/>
            </a:pPr>
            <a:r>
              <a:rPr lang="en" sz="1800">
                <a:solidFill>
                  <a:srgbClr val="000000"/>
                </a:solidFill>
              </a:rPr>
              <a:t>Convolutional Neural Network</a:t>
            </a:r>
            <a:endParaRPr sz="1800">
              <a:solidFill>
                <a:srgbClr val="000000"/>
              </a:solidFill>
            </a:endParaRPr>
          </a:p>
          <a:p>
            <a:pPr indent="-342900" lvl="1" marL="914400" marR="0" rtl="0" algn="l">
              <a:lnSpc>
                <a:spcPct val="115000"/>
              </a:lnSpc>
              <a:spcBef>
                <a:spcPts val="0"/>
              </a:spcBef>
              <a:spcAft>
                <a:spcPts val="0"/>
              </a:spcAft>
              <a:buClr>
                <a:srgbClr val="000000"/>
              </a:buClr>
              <a:buSzPts val="1800"/>
              <a:buFont typeface="Times New Roman"/>
              <a:buChar char="○"/>
            </a:pPr>
            <a:r>
              <a:rPr lang="en" sz="1800">
                <a:solidFill>
                  <a:srgbClr val="000000"/>
                </a:solidFill>
              </a:rPr>
              <a:t>Deep learning-based spectrum prediction collision avoidance for hybrid wireless environments. </a:t>
            </a:r>
            <a:r>
              <a:rPr b="1" lang="en" sz="1800">
                <a:solidFill>
                  <a:srgbClr val="000000"/>
                </a:solidFill>
              </a:rPr>
              <a:t>[7]</a:t>
            </a:r>
            <a:endParaRPr sz="1800">
              <a:solidFill>
                <a:srgbClr val="000000"/>
              </a:solidFill>
            </a:endParaRPr>
          </a:p>
        </p:txBody>
      </p:sp>
      <p:sp>
        <p:nvSpPr>
          <p:cNvPr id="127" name="Google Shape;127;p27"/>
          <p:cNvSpPr txBox="1"/>
          <p:nvPr>
            <p:ph idx="12" type="sldNum"/>
          </p:nvPr>
        </p:nvSpPr>
        <p:spPr>
          <a:xfrm>
            <a:off x="8472458" y="64208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8"/>
          <p:cNvSpPr txBox="1"/>
          <p:nvPr>
            <p:ph type="title"/>
          </p:nvPr>
        </p:nvSpPr>
        <p:spPr>
          <a:xfrm>
            <a:off x="311700" y="262017"/>
            <a:ext cx="85206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1C4587"/>
                </a:solidFill>
              </a:rPr>
              <a:t>A neural-network-based MF-TDMA MAC scheduler for collaborative wireless networks [1]</a:t>
            </a:r>
            <a:endParaRPr>
              <a:solidFill>
                <a:srgbClr val="1C4587"/>
              </a:solidFill>
            </a:endParaRPr>
          </a:p>
        </p:txBody>
      </p:sp>
      <p:sp>
        <p:nvSpPr>
          <p:cNvPr id="133" name="Google Shape;133;p28"/>
          <p:cNvSpPr txBox="1"/>
          <p:nvPr>
            <p:ph idx="1" type="body"/>
          </p:nvPr>
        </p:nvSpPr>
        <p:spPr>
          <a:xfrm>
            <a:off x="311700" y="1608000"/>
            <a:ext cx="8413200" cy="3852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t>Problem Domain: </a:t>
            </a:r>
            <a:r>
              <a:rPr lang="en"/>
              <a:t>Wireless Spectrum Resource Scarcity, Multi-Technology Challenges</a:t>
            </a:r>
            <a:endParaRPr/>
          </a:p>
          <a:p>
            <a:pPr indent="0" lvl="0" marL="0" rtl="0" algn="just">
              <a:spcBef>
                <a:spcPts val="1600"/>
              </a:spcBef>
              <a:spcAft>
                <a:spcPts val="0"/>
              </a:spcAft>
              <a:buNone/>
            </a:pPr>
            <a:r>
              <a:rPr b="1" lang="en"/>
              <a:t>Problem Specification: </a:t>
            </a:r>
            <a:r>
              <a:rPr lang="en"/>
              <a:t>Increased collision because of </a:t>
            </a:r>
            <a:r>
              <a:rPr lang="en"/>
              <a:t>Cross-technology Interference Effects due to same spectrum wireless transmission among different technologies (e.g., WiFi, Bluetooth)</a:t>
            </a:r>
            <a:endParaRPr/>
          </a:p>
          <a:p>
            <a:pPr indent="0" lvl="0" marL="0" rtl="0" algn="just">
              <a:spcBef>
                <a:spcPts val="1600"/>
              </a:spcBef>
              <a:spcAft>
                <a:spcPts val="0"/>
              </a:spcAft>
              <a:buNone/>
            </a:pPr>
            <a:r>
              <a:rPr b="1" lang="en"/>
              <a:t>Proposed Solution:</a:t>
            </a:r>
            <a:r>
              <a:rPr lang="en"/>
              <a:t> Function approximation to accurately predict free slots in Multiple Frequency Time Division Multiple Access (MF-TDMA) network using Neural Networks (NNs).</a:t>
            </a:r>
            <a:endParaRPr/>
          </a:p>
          <a:p>
            <a:pPr indent="0" lvl="0" marL="0" rtl="0" algn="just">
              <a:spcBef>
                <a:spcPts val="1600"/>
              </a:spcBef>
              <a:spcAft>
                <a:spcPts val="0"/>
              </a:spcAft>
              <a:buNone/>
            </a:pPr>
            <a:r>
              <a:rPr b="1" lang="en"/>
              <a:t>Mechanism: </a:t>
            </a:r>
            <a:r>
              <a:rPr lang="en"/>
              <a:t>Observe the spectrum and perform online learning using NNs to predict the behaviour of the spectrum a second in advance.</a:t>
            </a:r>
            <a:endParaRPr/>
          </a:p>
          <a:p>
            <a:pPr indent="0" lvl="0" marL="0" rtl="0" algn="just">
              <a:spcBef>
                <a:spcPts val="1600"/>
              </a:spcBef>
              <a:spcAft>
                <a:spcPts val="0"/>
              </a:spcAft>
              <a:buNone/>
            </a:pPr>
            <a:r>
              <a:rPr b="1" lang="en"/>
              <a:t>Results: </a:t>
            </a:r>
            <a:endParaRPr b="1"/>
          </a:p>
          <a:p>
            <a:pPr indent="-330200" lvl="0" marL="457200" rtl="0" algn="just">
              <a:spcBef>
                <a:spcPts val="1600"/>
              </a:spcBef>
              <a:spcAft>
                <a:spcPts val="0"/>
              </a:spcAft>
              <a:buSzPts val="1600"/>
              <a:buChar char="➢"/>
            </a:pPr>
            <a:r>
              <a:rPr lang="en"/>
              <a:t>Reduction of collision by </a:t>
            </a:r>
            <a:r>
              <a:rPr i="1" lang="en"/>
              <a:t>half </a:t>
            </a:r>
            <a:r>
              <a:rPr lang="en"/>
              <a:t>over traffic generated following a </a:t>
            </a:r>
            <a:r>
              <a:rPr i="1" lang="en"/>
              <a:t>Poisson distribution</a:t>
            </a:r>
            <a:endParaRPr i="1"/>
          </a:p>
          <a:p>
            <a:pPr indent="-330200" lvl="0" marL="457200" rtl="0" algn="just">
              <a:spcBef>
                <a:spcPts val="0"/>
              </a:spcBef>
              <a:spcAft>
                <a:spcPts val="0"/>
              </a:spcAft>
              <a:buSzPts val="1600"/>
              <a:buChar char="➢"/>
            </a:pPr>
            <a:r>
              <a:rPr lang="en"/>
              <a:t>Reduction of collision by </a:t>
            </a:r>
            <a:r>
              <a:rPr i="1" lang="en"/>
              <a:t>a factor of 15</a:t>
            </a:r>
            <a:r>
              <a:rPr lang="en"/>
              <a:t> over traffic generated from a </a:t>
            </a:r>
            <a:r>
              <a:rPr i="1" lang="en"/>
              <a:t>periodic traffic pattern</a:t>
            </a:r>
            <a:endParaRPr i="1"/>
          </a:p>
        </p:txBody>
      </p:sp>
      <p:sp>
        <p:nvSpPr>
          <p:cNvPr id="134" name="Google Shape;134;p28"/>
          <p:cNvSpPr/>
          <p:nvPr/>
        </p:nvSpPr>
        <p:spPr>
          <a:xfrm>
            <a:off x="0" y="6420733"/>
            <a:ext cx="9144000" cy="432300"/>
          </a:xfrm>
          <a:prstGeom prst="rect">
            <a:avLst/>
          </a:prstGeom>
          <a:gradFill>
            <a:gsLst>
              <a:gs pos="0">
                <a:srgbClr val="3177EE"/>
              </a:gs>
              <a:gs pos="100000">
                <a:srgbClr val="113D8A"/>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00FF"/>
              </a:solidFill>
            </a:endParaRPr>
          </a:p>
        </p:txBody>
      </p:sp>
      <p:sp>
        <p:nvSpPr>
          <p:cNvPr id="135" name="Google Shape;135;p28"/>
          <p:cNvSpPr txBox="1"/>
          <p:nvPr>
            <p:ph idx="12" type="sldNum"/>
          </p:nvPr>
        </p:nvSpPr>
        <p:spPr>
          <a:xfrm>
            <a:off x="8472458" y="64208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36" name="Google Shape;136;p28"/>
          <p:cNvGrpSpPr/>
          <p:nvPr/>
        </p:nvGrpSpPr>
        <p:grpSpPr>
          <a:xfrm>
            <a:off x="146700" y="388331"/>
            <a:ext cx="165000" cy="323992"/>
            <a:chOff x="131950" y="305075"/>
            <a:chExt cx="165000" cy="243000"/>
          </a:xfrm>
        </p:grpSpPr>
        <p:sp>
          <p:nvSpPr>
            <p:cNvPr id="137" name="Google Shape;137;p28"/>
            <p:cNvSpPr/>
            <p:nvPr/>
          </p:nvSpPr>
          <p:spPr>
            <a:xfrm>
              <a:off x="131950" y="305075"/>
              <a:ext cx="120600" cy="243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8"/>
            <p:cNvSpPr/>
            <p:nvPr/>
          </p:nvSpPr>
          <p:spPr>
            <a:xfrm>
              <a:off x="176350" y="305075"/>
              <a:ext cx="120600" cy="243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9"/>
          <p:cNvSpPr txBox="1"/>
          <p:nvPr>
            <p:ph type="title"/>
          </p:nvPr>
        </p:nvSpPr>
        <p:spPr>
          <a:xfrm>
            <a:off x="311700" y="186967"/>
            <a:ext cx="85206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1C4587"/>
                </a:solidFill>
              </a:rPr>
              <a:t>Deep Learning for Spectrum Prediction From Spatial–Temporal–Spectral Data [2]</a:t>
            </a:r>
            <a:endParaRPr>
              <a:solidFill>
                <a:srgbClr val="1C4587"/>
              </a:solidFill>
            </a:endParaRPr>
          </a:p>
        </p:txBody>
      </p:sp>
      <p:sp>
        <p:nvSpPr>
          <p:cNvPr id="144" name="Google Shape;144;p29"/>
          <p:cNvSpPr txBox="1"/>
          <p:nvPr>
            <p:ph idx="1" type="body"/>
          </p:nvPr>
        </p:nvSpPr>
        <p:spPr>
          <a:xfrm>
            <a:off x="276300" y="1580588"/>
            <a:ext cx="8591400" cy="3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t>Problem Domain: </a:t>
            </a:r>
            <a:r>
              <a:rPr lang="en"/>
              <a:t>Spectrum Prediction</a:t>
            </a:r>
            <a:endParaRPr/>
          </a:p>
          <a:p>
            <a:pPr indent="0" lvl="0" marL="0" rtl="0" algn="just">
              <a:spcBef>
                <a:spcPts val="1600"/>
              </a:spcBef>
              <a:spcAft>
                <a:spcPts val="0"/>
              </a:spcAft>
              <a:buNone/>
            </a:pPr>
            <a:r>
              <a:rPr b="1" lang="en"/>
              <a:t>Challenges: </a:t>
            </a:r>
            <a:r>
              <a:rPr lang="en"/>
              <a:t>Complex inherent dependency, </a:t>
            </a:r>
            <a:r>
              <a:rPr lang="en"/>
              <a:t>Heterogeneity</a:t>
            </a:r>
            <a:r>
              <a:rPr lang="en"/>
              <a:t> among spectrum data</a:t>
            </a:r>
            <a:endParaRPr/>
          </a:p>
          <a:p>
            <a:pPr indent="0" lvl="0" marL="0" rtl="0" algn="just">
              <a:spcBef>
                <a:spcPts val="1600"/>
              </a:spcBef>
              <a:spcAft>
                <a:spcPts val="0"/>
              </a:spcAft>
              <a:buNone/>
            </a:pPr>
            <a:r>
              <a:rPr b="1" lang="en"/>
              <a:t>Previous Models: </a:t>
            </a:r>
            <a:r>
              <a:rPr lang="en"/>
              <a:t>Models based on Linear Regression, Bayesian Inference, and Matrix/Tensor completion</a:t>
            </a:r>
            <a:endParaRPr/>
          </a:p>
          <a:p>
            <a:pPr indent="0" lvl="0" marL="0" rtl="0" algn="just">
              <a:spcBef>
                <a:spcPts val="1600"/>
              </a:spcBef>
              <a:spcAft>
                <a:spcPts val="0"/>
              </a:spcAft>
              <a:buNone/>
            </a:pPr>
            <a:r>
              <a:rPr b="1" lang="en"/>
              <a:t>Proposed Solution:</a:t>
            </a:r>
            <a:r>
              <a:rPr lang="en"/>
              <a:t> Spatial Temporal Spectral Prediction Network (STS-PredNet) which is an End-to-end deep learning based model to collectively predict the states of various frequency bands in all locations of interest at the same time.</a:t>
            </a:r>
            <a:endParaRPr/>
          </a:p>
          <a:p>
            <a:pPr indent="0" lvl="0" marL="0" rtl="0" algn="just">
              <a:spcBef>
                <a:spcPts val="1600"/>
              </a:spcBef>
              <a:spcAft>
                <a:spcPts val="0"/>
              </a:spcAft>
              <a:buNone/>
            </a:pPr>
            <a:r>
              <a:rPr b="1" lang="en"/>
              <a:t>Improvements:</a:t>
            </a:r>
            <a:r>
              <a:rPr lang="en"/>
              <a:t> Significant reduced spectrum prediction error on four evaluation metrics: mean absolute percentage error (MAPE), mean absolute error (MAE), root mean square error (RMSE), and R-squared error (R</a:t>
            </a:r>
            <a:r>
              <a:rPr baseline="30000" lang="en"/>
              <a:t>2</a:t>
            </a:r>
            <a:r>
              <a:rPr lang="en"/>
              <a:t>)</a:t>
            </a:r>
            <a:endParaRPr/>
          </a:p>
          <a:p>
            <a:pPr indent="0" lvl="0" marL="0" rtl="0" algn="l">
              <a:spcBef>
                <a:spcPts val="1600"/>
              </a:spcBef>
              <a:spcAft>
                <a:spcPts val="1600"/>
              </a:spcAft>
              <a:buNone/>
            </a:pPr>
            <a:r>
              <a:t/>
            </a:r>
            <a:endParaRPr/>
          </a:p>
        </p:txBody>
      </p:sp>
      <p:sp>
        <p:nvSpPr>
          <p:cNvPr id="145" name="Google Shape;145;p29"/>
          <p:cNvSpPr/>
          <p:nvPr/>
        </p:nvSpPr>
        <p:spPr>
          <a:xfrm>
            <a:off x="0" y="6420733"/>
            <a:ext cx="9144000" cy="432300"/>
          </a:xfrm>
          <a:prstGeom prst="rect">
            <a:avLst/>
          </a:prstGeom>
          <a:gradFill>
            <a:gsLst>
              <a:gs pos="0">
                <a:srgbClr val="3177EE"/>
              </a:gs>
              <a:gs pos="100000">
                <a:srgbClr val="113D8A"/>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00FF"/>
              </a:solidFill>
            </a:endParaRPr>
          </a:p>
        </p:txBody>
      </p:sp>
      <p:sp>
        <p:nvSpPr>
          <p:cNvPr id="146" name="Google Shape;146;p29"/>
          <p:cNvSpPr txBox="1"/>
          <p:nvPr>
            <p:ph idx="12" type="sldNum"/>
          </p:nvPr>
        </p:nvSpPr>
        <p:spPr>
          <a:xfrm>
            <a:off x="8472458" y="64208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47" name="Google Shape;147;p29"/>
          <p:cNvGrpSpPr/>
          <p:nvPr/>
        </p:nvGrpSpPr>
        <p:grpSpPr>
          <a:xfrm>
            <a:off x="131950" y="330556"/>
            <a:ext cx="165000" cy="323992"/>
            <a:chOff x="131950" y="305075"/>
            <a:chExt cx="165000" cy="243000"/>
          </a:xfrm>
        </p:grpSpPr>
        <p:sp>
          <p:nvSpPr>
            <p:cNvPr id="148" name="Google Shape;148;p29"/>
            <p:cNvSpPr/>
            <p:nvPr/>
          </p:nvSpPr>
          <p:spPr>
            <a:xfrm>
              <a:off x="131950" y="305075"/>
              <a:ext cx="120600" cy="243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9"/>
            <p:cNvSpPr/>
            <p:nvPr/>
          </p:nvSpPr>
          <p:spPr>
            <a:xfrm>
              <a:off x="176350" y="305075"/>
              <a:ext cx="120600" cy="243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0"/>
          <p:cNvSpPr txBox="1"/>
          <p:nvPr>
            <p:ph type="title"/>
          </p:nvPr>
        </p:nvSpPr>
        <p:spPr>
          <a:xfrm>
            <a:off x="311700" y="252624"/>
            <a:ext cx="8666700" cy="892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rgbClr val="1C4587"/>
                </a:solidFill>
              </a:rPr>
              <a:t>A neural network prediction based adaptive mode selection scheme in full-duplex cognitive networks [3]</a:t>
            </a:r>
            <a:endParaRPr sz="2300">
              <a:solidFill>
                <a:srgbClr val="1C4587"/>
              </a:solidFill>
            </a:endParaRPr>
          </a:p>
        </p:txBody>
      </p:sp>
      <p:sp>
        <p:nvSpPr>
          <p:cNvPr id="155" name="Google Shape;155;p30"/>
          <p:cNvSpPr txBox="1"/>
          <p:nvPr>
            <p:ph idx="1" type="body"/>
          </p:nvPr>
        </p:nvSpPr>
        <p:spPr>
          <a:xfrm>
            <a:off x="311700" y="1471951"/>
            <a:ext cx="8520600" cy="3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t>Problem Domain:</a:t>
            </a:r>
            <a:r>
              <a:rPr lang="en"/>
              <a:t> </a:t>
            </a:r>
            <a:r>
              <a:rPr lang="en"/>
              <a:t>Wireless Spectrum Resource Scarcity, Full-Duplex networks</a:t>
            </a:r>
            <a:endParaRPr/>
          </a:p>
          <a:p>
            <a:pPr indent="0" lvl="0" marL="0" rtl="0" algn="just">
              <a:spcBef>
                <a:spcPts val="1600"/>
              </a:spcBef>
              <a:spcAft>
                <a:spcPts val="0"/>
              </a:spcAft>
              <a:buNone/>
            </a:pPr>
            <a:r>
              <a:rPr b="1" lang="en"/>
              <a:t>Existing Technology: </a:t>
            </a:r>
            <a:endParaRPr b="1"/>
          </a:p>
          <a:p>
            <a:pPr indent="-330200" lvl="0" marL="457200" rtl="0" algn="just">
              <a:spcBef>
                <a:spcPts val="1600"/>
              </a:spcBef>
              <a:spcAft>
                <a:spcPts val="0"/>
              </a:spcAft>
              <a:buSzPts val="1600"/>
              <a:buChar char="-"/>
            </a:pPr>
            <a:r>
              <a:rPr lang="en"/>
              <a:t>Cognitive Radio Networks (CRNs) using Dynamic Spectrum Access (DSA)</a:t>
            </a:r>
            <a:endParaRPr/>
          </a:p>
          <a:p>
            <a:pPr indent="-330200" lvl="0" marL="457200" rtl="0" algn="just">
              <a:spcBef>
                <a:spcPts val="0"/>
              </a:spcBef>
              <a:spcAft>
                <a:spcPts val="0"/>
              </a:spcAft>
              <a:buSzPts val="1600"/>
              <a:buChar char="-"/>
            </a:pPr>
            <a:r>
              <a:rPr lang="en"/>
              <a:t>Full-Duplex (FD) communications using two modes: transmission-and-reception (TR) and transmission-and-sensing (TS) mode</a:t>
            </a:r>
            <a:endParaRPr/>
          </a:p>
          <a:p>
            <a:pPr indent="0" lvl="0" marL="0" rtl="0" algn="just">
              <a:spcBef>
                <a:spcPts val="1600"/>
              </a:spcBef>
              <a:spcAft>
                <a:spcPts val="0"/>
              </a:spcAft>
              <a:buNone/>
            </a:pPr>
            <a:r>
              <a:rPr b="1" lang="en"/>
              <a:t>Limitations of Existing Technology:  </a:t>
            </a:r>
            <a:r>
              <a:rPr lang="en"/>
              <a:t>In FD communication, there’s a trade-off between higher throughput due to simultaneous transmission in TR mode and lower collision probability in TS mode.</a:t>
            </a:r>
            <a:endParaRPr/>
          </a:p>
          <a:p>
            <a:pPr indent="0" lvl="0" marL="0" rtl="0" algn="just">
              <a:spcBef>
                <a:spcPts val="1600"/>
              </a:spcBef>
              <a:spcAft>
                <a:spcPts val="1600"/>
              </a:spcAft>
              <a:buNone/>
            </a:pPr>
            <a:r>
              <a:rPr b="1" lang="en"/>
              <a:t>Proposed Solution: </a:t>
            </a:r>
            <a:r>
              <a:rPr i="1" lang="en"/>
              <a:t>Adaptive mode selection</a:t>
            </a:r>
            <a:r>
              <a:rPr lang="en"/>
              <a:t> based on secondary user’s belief of the idleness of primary user using probability of primary user’s return which is calculated using Neural Networks (NNs).</a:t>
            </a:r>
            <a:endParaRPr/>
          </a:p>
        </p:txBody>
      </p:sp>
      <p:sp>
        <p:nvSpPr>
          <p:cNvPr id="156" name="Google Shape;156;p30"/>
          <p:cNvSpPr/>
          <p:nvPr/>
        </p:nvSpPr>
        <p:spPr>
          <a:xfrm>
            <a:off x="0" y="6420733"/>
            <a:ext cx="9144000" cy="432300"/>
          </a:xfrm>
          <a:prstGeom prst="rect">
            <a:avLst/>
          </a:prstGeom>
          <a:gradFill>
            <a:gsLst>
              <a:gs pos="0">
                <a:srgbClr val="3177EE"/>
              </a:gs>
              <a:gs pos="100000">
                <a:srgbClr val="113D8A"/>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00FF"/>
              </a:solidFill>
            </a:endParaRPr>
          </a:p>
        </p:txBody>
      </p:sp>
      <p:sp>
        <p:nvSpPr>
          <p:cNvPr id="157" name="Google Shape;157;p30"/>
          <p:cNvSpPr txBox="1"/>
          <p:nvPr>
            <p:ph idx="12" type="sldNum"/>
          </p:nvPr>
        </p:nvSpPr>
        <p:spPr>
          <a:xfrm>
            <a:off x="8472458" y="64208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58" name="Google Shape;158;p30"/>
          <p:cNvGrpSpPr/>
          <p:nvPr/>
        </p:nvGrpSpPr>
        <p:grpSpPr>
          <a:xfrm>
            <a:off x="131950" y="330556"/>
            <a:ext cx="165000" cy="323992"/>
            <a:chOff x="131950" y="305075"/>
            <a:chExt cx="165000" cy="243000"/>
          </a:xfrm>
        </p:grpSpPr>
        <p:sp>
          <p:nvSpPr>
            <p:cNvPr id="159" name="Google Shape;159;p30"/>
            <p:cNvSpPr/>
            <p:nvPr/>
          </p:nvSpPr>
          <p:spPr>
            <a:xfrm>
              <a:off x="131950" y="305075"/>
              <a:ext cx="120600" cy="243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0"/>
            <p:cNvSpPr/>
            <p:nvPr/>
          </p:nvSpPr>
          <p:spPr>
            <a:xfrm>
              <a:off x="176350" y="305075"/>
              <a:ext cx="120600" cy="243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27900" y="232875"/>
            <a:ext cx="8488200" cy="892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rgbClr val="1C4587"/>
                </a:solidFill>
              </a:rPr>
              <a:t>A neural network prediction based adaptive mode selection scheme in full-duplex cognitive networks [3] (cont.)</a:t>
            </a:r>
            <a:endParaRPr sz="2300">
              <a:solidFill>
                <a:srgbClr val="1C4587"/>
              </a:solidFill>
            </a:endParaRPr>
          </a:p>
        </p:txBody>
      </p:sp>
      <p:sp>
        <p:nvSpPr>
          <p:cNvPr id="166" name="Google Shape;166;p31"/>
          <p:cNvSpPr txBox="1"/>
          <p:nvPr>
            <p:ph idx="1" type="body"/>
          </p:nvPr>
        </p:nvSpPr>
        <p:spPr>
          <a:xfrm>
            <a:off x="710600" y="4521100"/>
            <a:ext cx="7816500" cy="714300"/>
          </a:xfrm>
          <a:prstGeom prst="rect">
            <a:avLst/>
          </a:prstGeom>
        </p:spPr>
        <p:txBody>
          <a:bodyPr anchorCtr="0" anchor="t" bIns="91425" lIns="91425" spcFirstLastPara="1" rIns="91425" wrap="square" tIns="91425">
            <a:spAutoFit/>
          </a:bodyPr>
          <a:lstStyle/>
          <a:p>
            <a:pPr indent="0" lvl="0" marL="0" rtl="0" algn="just">
              <a:spcBef>
                <a:spcPts val="0"/>
              </a:spcBef>
              <a:spcAft>
                <a:spcPts val="1600"/>
              </a:spcAft>
              <a:buNone/>
            </a:pPr>
            <a:r>
              <a:rPr b="1" lang="en"/>
              <a:t>Results: </a:t>
            </a:r>
            <a:r>
              <a:rPr lang="en"/>
              <a:t>Achieved almost same average throughput in TR mode and reduced collision probability by up to 92% compared to conventional TR mode.</a:t>
            </a:r>
            <a:endParaRPr/>
          </a:p>
        </p:txBody>
      </p:sp>
      <p:sp>
        <p:nvSpPr>
          <p:cNvPr id="167" name="Google Shape;167;p31"/>
          <p:cNvSpPr/>
          <p:nvPr/>
        </p:nvSpPr>
        <p:spPr>
          <a:xfrm>
            <a:off x="0" y="6420733"/>
            <a:ext cx="9144000" cy="432300"/>
          </a:xfrm>
          <a:prstGeom prst="rect">
            <a:avLst/>
          </a:prstGeom>
          <a:gradFill>
            <a:gsLst>
              <a:gs pos="0">
                <a:srgbClr val="3177EE"/>
              </a:gs>
              <a:gs pos="100000">
                <a:srgbClr val="113D8A"/>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00FF"/>
              </a:solidFill>
            </a:endParaRPr>
          </a:p>
        </p:txBody>
      </p:sp>
      <p:sp>
        <p:nvSpPr>
          <p:cNvPr id="168" name="Google Shape;168;p31"/>
          <p:cNvSpPr txBox="1"/>
          <p:nvPr>
            <p:ph idx="12" type="sldNum"/>
          </p:nvPr>
        </p:nvSpPr>
        <p:spPr>
          <a:xfrm>
            <a:off x="8472458" y="64208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69" name="Google Shape;169;p31"/>
          <p:cNvGrpSpPr/>
          <p:nvPr/>
        </p:nvGrpSpPr>
        <p:grpSpPr>
          <a:xfrm>
            <a:off x="131950" y="330556"/>
            <a:ext cx="165000" cy="323992"/>
            <a:chOff x="131950" y="305075"/>
            <a:chExt cx="165000" cy="243000"/>
          </a:xfrm>
        </p:grpSpPr>
        <p:sp>
          <p:nvSpPr>
            <p:cNvPr id="170" name="Google Shape;170;p31"/>
            <p:cNvSpPr/>
            <p:nvPr/>
          </p:nvSpPr>
          <p:spPr>
            <a:xfrm>
              <a:off x="131950" y="305075"/>
              <a:ext cx="120600" cy="243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1"/>
            <p:cNvSpPr/>
            <p:nvPr/>
          </p:nvSpPr>
          <p:spPr>
            <a:xfrm>
              <a:off x="176350" y="305075"/>
              <a:ext cx="120600" cy="243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2" name="Google Shape;172;p31"/>
          <p:cNvPicPr preferRelativeResize="0"/>
          <p:nvPr/>
        </p:nvPicPr>
        <p:blipFill rotWithShape="1">
          <a:blip r:embed="rId3">
            <a:alphaModFix/>
          </a:blip>
          <a:srcRect b="14714" l="0" r="0" t="7185"/>
          <a:stretch/>
        </p:blipFill>
        <p:spPr>
          <a:xfrm>
            <a:off x="710538" y="2325600"/>
            <a:ext cx="7816625" cy="1730825"/>
          </a:xfrm>
          <a:prstGeom prst="rect">
            <a:avLst/>
          </a:prstGeom>
          <a:noFill/>
          <a:ln>
            <a:noFill/>
          </a:ln>
        </p:spPr>
      </p:pic>
      <p:sp>
        <p:nvSpPr>
          <p:cNvPr id="173" name="Google Shape;173;p31"/>
          <p:cNvSpPr txBox="1"/>
          <p:nvPr/>
        </p:nvSpPr>
        <p:spPr>
          <a:xfrm>
            <a:off x="710550" y="1429813"/>
            <a:ext cx="5403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2"/>
                </a:solidFill>
                <a:latin typeface="Times New Roman"/>
                <a:ea typeface="Times New Roman"/>
                <a:cs typeface="Times New Roman"/>
                <a:sym typeface="Times New Roman"/>
              </a:rPr>
              <a:t>NN </a:t>
            </a:r>
            <a:r>
              <a:rPr b="1" lang="en" sz="1600">
                <a:solidFill>
                  <a:schemeClr val="dk2"/>
                </a:solidFill>
                <a:latin typeface="Times New Roman"/>
                <a:ea typeface="Times New Roman"/>
                <a:cs typeface="Times New Roman"/>
                <a:sym typeface="Times New Roman"/>
              </a:rPr>
              <a:t>Architecture</a:t>
            </a:r>
            <a:r>
              <a:rPr b="1" lang="en" sz="1600">
                <a:latin typeface="Times New Roman"/>
                <a:ea typeface="Times New Roman"/>
                <a:cs typeface="Times New Roman"/>
                <a:sym typeface="Times New Roman"/>
              </a:rPr>
              <a:t>:</a:t>
            </a:r>
            <a:endParaRPr b="1" sz="16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186967"/>
            <a:ext cx="85206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1C4587"/>
                </a:solidFill>
              </a:rPr>
              <a:t>Multi-Agent Deep Learning for Multi-Channel Access in Slotted Wireless Networks [4]</a:t>
            </a:r>
            <a:endParaRPr>
              <a:solidFill>
                <a:srgbClr val="1C4587"/>
              </a:solidFill>
            </a:endParaRPr>
          </a:p>
        </p:txBody>
      </p:sp>
      <p:sp>
        <p:nvSpPr>
          <p:cNvPr id="179" name="Google Shape;179;p32"/>
          <p:cNvSpPr txBox="1"/>
          <p:nvPr>
            <p:ph idx="1" type="body"/>
          </p:nvPr>
        </p:nvSpPr>
        <p:spPr>
          <a:xfrm>
            <a:off x="276300" y="1348200"/>
            <a:ext cx="8591400" cy="465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t>Problem Domain:</a:t>
            </a:r>
            <a:r>
              <a:rPr lang="en"/>
              <a:t> </a:t>
            </a:r>
            <a:r>
              <a:rPr lang="en"/>
              <a:t>Wireless Spectrum Resource Scarcity, Multi-Technology Challenges</a:t>
            </a:r>
            <a:endParaRPr/>
          </a:p>
          <a:p>
            <a:pPr indent="0" lvl="0" marL="0" rtl="0" algn="just">
              <a:spcBef>
                <a:spcPts val="1600"/>
              </a:spcBef>
              <a:spcAft>
                <a:spcPts val="0"/>
              </a:spcAft>
              <a:buNone/>
            </a:pPr>
            <a:r>
              <a:rPr b="1" lang="en"/>
              <a:t>Existing Technology: </a:t>
            </a:r>
            <a:r>
              <a:rPr lang="en"/>
              <a:t>Collision avoidance technique are used to deal with this problem. They are:</a:t>
            </a:r>
            <a:endParaRPr/>
          </a:p>
          <a:p>
            <a:pPr indent="-330200" lvl="0" marL="457200" rtl="0" algn="just">
              <a:spcBef>
                <a:spcPts val="1600"/>
              </a:spcBef>
              <a:spcAft>
                <a:spcPts val="0"/>
              </a:spcAft>
              <a:buSzPts val="1600"/>
              <a:buChar char="-"/>
            </a:pPr>
            <a:r>
              <a:rPr lang="en"/>
              <a:t>Random-backoff when Spectrum Collision is detected</a:t>
            </a:r>
            <a:endParaRPr/>
          </a:p>
          <a:p>
            <a:pPr indent="-330200" lvl="0" marL="457200" rtl="0" algn="just">
              <a:spcBef>
                <a:spcPts val="0"/>
              </a:spcBef>
              <a:spcAft>
                <a:spcPts val="0"/>
              </a:spcAft>
              <a:buSzPts val="1600"/>
              <a:buChar char="-"/>
            </a:pPr>
            <a:r>
              <a:rPr lang="en"/>
              <a:t>Assume knowledge about other nodes’ spectrum occupation</a:t>
            </a:r>
            <a:endParaRPr/>
          </a:p>
          <a:p>
            <a:pPr indent="0" lvl="0" marL="0" rtl="0" algn="just">
              <a:spcBef>
                <a:spcPts val="1600"/>
              </a:spcBef>
              <a:spcAft>
                <a:spcPts val="0"/>
              </a:spcAft>
              <a:buNone/>
            </a:pPr>
            <a:r>
              <a:rPr b="1" lang="en"/>
              <a:t>Limitations of Existing Technology:</a:t>
            </a:r>
            <a:r>
              <a:rPr lang="en"/>
              <a:t> Fails to optimize overall channel capacity and throughput of all neighboring wireless networks.</a:t>
            </a:r>
            <a:endParaRPr/>
          </a:p>
          <a:p>
            <a:pPr indent="0" lvl="0" marL="0" rtl="0" algn="just">
              <a:spcBef>
                <a:spcPts val="1600"/>
              </a:spcBef>
              <a:spcAft>
                <a:spcPts val="0"/>
              </a:spcAft>
              <a:buNone/>
            </a:pPr>
            <a:r>
              <a:rPr b="1" lang="en"/>
              <a:t>Proposed Solution:</a:t>
            </a:r>
            <a:r>
              <a:rPr lang="en"/>
              <a:t> Using a Deep Neural Network (DNN) to predict spectrum occupation of unknown neighboring networks in the future by using online supervised learning in a multi-agent setting.</a:t>
            </a:r>
            <a:endParaRPr/>
          </a:p>
          <a:p>
            <a:pPr indent="0" lvl="0" marL="0" rtl="0" algn="just">
              <a:spcBef>
                <a:spcPts val="1600"/>
              </a:spcBef>
              <a:spcAft>
                <a:spcPts val="0"/>
              </a:spcAft>
              <a:buNone/>
            </a:pPr>
            <a:r>
              <a:rPr b="1" lang="en"/>
              <a:t>Improvement: </a:t>
            </a:r>
            <a:endParaRPr b="1"/>
          </a:p>
          <a:p>
            <a:pPr indent="-330200" lvl="0" marL="457200" rtl="0" algn="just">
              <a:spcBef>
                <a:spcPts val="1600"/>
              </a:spcBef>
              <a:spcAft>
                <a:spcPts val="0"/>
              </a:spcAft>
              <a:buSzPts val="1600"/>
              <a:buChar char="-"/>
            </a:pPr>
            <a:r>
              <a:rPr lang="en"/>
              <a:t>Reduction in collision rate the network with its neighboring networks by 30%</a:t>
            </a:r>
            <a:endParaRPr/>
          </a:p>
          <a:p>
            <a:pPr indent="-330200" lvl="0" marL="457200" rtl="0" algn="just">
              <a:spcBef>
                <a:spcPts val="0"/>
              </a:spcBef>
              <a:spcAft>
                <a:spcPts val="0"/>
              </a:spcAft>
              <a:buSzPts val="1600"/>
              <a:buChar char="-"/>
            </a:pPr>
            <a:r>
              <a:rPr lang="en"/>
              <a:t>Increase in overall throughput of medium-sized network with unknown neighbors by 10%</a:t>
            </a:r>
            <a:endParaRPr/>
          </a:p>
          <a:p>
            <a:pPr indent="0" lvl="0" marL="0" rtl="0" algn="just">
              <a:spcBef>
                <a:spcPts val="1600"/>
              </a:spcBef>
              <a:spcAft>
                <a:spcPts val="1600"/>
              </a:spcAft>
              <a:buNone/>
            </a:pPr>
            <a:r>
              <a:t/>
            </a:r>
            <a:endParaRPr/>
          </a:p>
        </p:txBody>
      </p:sp>
      <p:sp>
        <p:nvSpPr>
          <p:cNvPr id="180" name="Google Shape;180;p32"/>
          <p:cNvSpPr/>
          <p:nvPr/>
        </p:nvSpPr>
        <p:spPr>
          <a:xfrm>
            <a:off x="0" y="6420733"/>
            <a:ext cx="9144000" cy="432300"/>
          </a:xfrm>
          <a:prstGeom prst="rect">
            <a:avLst/>
          </a:prstGeom>
          <a:gradFill>
            <a:gsLst>
              <a:gs pos="0">
                <a:srgbClr val="3177EE"/>
              </a:gs>
              <a:gs pos="100000">
                <a:srgbClr val="113D8A"/>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00FF"/>
              </a:solidFill>
            </a:endParaRPr>
          </a:p>
        </p:txBody>
      </p:sp>
      <p:sp>
        <p:nvSpPr>
          <p:cNvPr id="181" name="Google Shape;181;p32"/>
          <p:cNvSpPr txBox="1"/>
          <p:nvPr>
            <p:ph idx="12" type="sldNum"/>
          </p:nvPr>
        </p:nvSpPr>
        <p:spPr>
          <a:xfrm>
            <a:off x="8472458" y="64208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82" name="Google Shape;182;p32"/>
          <p:cNvGrpSpPr/>
          <p:nvPr/>
        </p:nvGrpSpPr>
        <p:grpSpPr>
          <a:xfrm>
            <a:off x="131950" y="330556"/>
            <a:ext cx="165000" cy="323992"/>
            <a:chOff x="131950" y="305075"/>
            <a:chExt cx="165000" cy="243000"/>
          </a:xfrm>
        </p:grpSpPr>
        <p:sp>
          <p:nvSpPr>
            <p:cNvPr id="183" name="Google Shape;183;p32"/>
            <p:cNvSpPr/>
            <p:nvPr/>
          </p:nvSpPr>
          <p:spPr>
            <a:xfrm>
              <a:off x="131950" y="305075"/>
              <a:ext cx="120600" cy="243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2"/>
            <p:cNvSpPr/>
            <p:nvPr/>
          </p:nvSpPr>
          <p:spPr>
            <a:xfrm>
              <a:off x="176350" y="305075"/>
              <a:ext cx="120600" cy="243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186967"/>
            <a:ext cx="85206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1C4587"/>
                </a:solidFill>
              </a:rPr>
              <a:t>Multi-Agent Deep Learning for Multi-Channel Access in Slotted Wireless Networks [4] (cont.)</a:t>
            </a:r>
            <a:endParaRPr>
              <a:solidFill>
                <a:srgbClr val="1C4587"/>
              </a:solidFill>
            </a:endParaRPr>
          </a:p>
        </p:txBody>
      </p:sp>
      <p:sp>
        <p:nvSpPr>
          <p:cNvPr id="190" name="Google Shape;190;p33"/>
          <p:cNvSpPr txBox="1"/>
          <p:nvPr>
            <p:ph idx="1" type="body"/>
          </p:nvPr>
        </p:nvSpPr>
        <p:spPr>
          <a:xfrm>
            <a:off x="311700" y="1276607"/>
            <a:ext cx="7737900" cy="52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Architecture of Deep Neural Network:</a:t>
            </a:r>
            <a:endParaRPr b="1"/>
          </a:p>
          <a:p>
            <a:pPr indent="0" lvl="0" marL="0" rtl="0" algn="l">
              <a:spcBef>
                <a:spcPts val="1600"/>
              </a:spcBef>
              <a:spcAft>
                <a:spcPts val="1600"/>
              </a:spcAft>
              <a:buNone/>
            </a:pPr>
            <a:r>
              <a:t/>
            </a:r>
            <a:endParaRPr/>
          </a:p>
        </p:txBody>
      </p:sp>
      <p:sp>
        <p:nvSpPr>
          <p:cNvPr id="191" name="Google Shape;191;p33"/>
          <p:cNvSpPr/>
          <p:nvPr/>
        </p:nvSpPr>
        <p:spPr>
          <a:xfrm>
            <a:off x="0" y="6420733"/>
            <a:ext cx="9144000" cy="432300"/>
          </a:xfrm>
          <a:prstGeom prst="rect">
            <a:avLst/>
          </a:prstGeom>
          <a:gradFill>
            <a:gsLst>
              <a:gs pos="0">
                <a:srgbClr val="3177EE"/>
              </a:gs>
              <a:gs pos="100000">
                <a:srgbClr val="113D8A"/>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00FF"/>
              </a:solidFill>
            </a:endParaRPr>
          </a:p>
        </p:txBody>
      </p:sp>
      <p:sp>
        <p:nvSpPr>
          <p:cNvPr id="192" name="Google Shape;192;p33"/>
          <p:cNvSpPr txBox="1"/>
          <p:nvPr>
            <p:ph idx="12" type="sldNum"/>
          </p:nvPr>
        </p:nvSpPr>
        <p:spPr>
          <a:xfrm>
            <a:off x="8472458" y="64208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93" name="Google Shape;193;p33"/>
          <p:cNvGrpSpPr/>
          <p:nvPr/>
        </p:nvGrpSpPr>
        <p:grpSpPr>
          <a:xfrm>
            <a:off x="131950" y="330556"/>
            <a:ext cx="165000" cy="323992"/>
            <a:chOff x="131950" y="305075"/>
            <a:chExt cx="165000" cy="243000"/>
          </a:xfrm>
        </p:grpSpPr>
        <p:sp>
          <p:nvSpPr>
            <p:cNvPr id="194" name="Google Shape;194;p33"/>
            <p:cNvSpPr/>
            <p:nvPr/>
          </p:nvSpPr>
          <p:spPr>
            <a:xfrm>
              <a:off x="131950" y="305075"/>
              <a:ext cx="120600" cy="243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3"/>
            <p:cNvSpPr/>
            <p:nvPr/>
          </p:nvSpPr>
          <p:spPr>
            <a:xfrm>
              <a:off x="176350" y="305075"/>
              <a:ext cx="120600" cy="243000"/>
            </a:xfrm>
            <a:prstGeom prst="chevron">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6" name="Google Shape;196;p33"/>
          <p:cNvPicPr preferRelativeResize="0"/>
          <p:nvPr/>
        </p:nvPicPr>
        <p:blipFill>
          <a:blip r:embed="rId3">
            <a:alphaModFix/>
          </a:blip>
          <a:stretch>
            <a:fillRect/>
          </a:stretch>
        </p:blipFill>
        <p:spPr>
          <a:xfrm>
            <a:off x="152400" y="1869282"/>
            <a:ext cx="8839200" cy="2639825"/>
          </a:xfrm>
          <a:prstGeom prst="rect">
            <a:avLst/>
          </a:prstGeom>
          <a:noFill/>
          <a:ln>
            <a:noFill/>
          </a:ln>
        </p:spPr>
      </p:pic>
      <p:sp>
        <p:nvSpPr>
          <p:cNvPr id="197" name="Google Shape;197;p33"/>
          <p:cNvSpPr txBox="1"/>
          <p:nvPr>
            <p:ph idx="1" type="body"/>
          </p:nvPr>
        </p:nvSpPr>
        <p:spPr>
          <a:xfrm>
            <a:off x="375900" y="4740725"/>
            <a:ext cx="8392200" cy="1226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The neural network is comprised of 8 fully connected layers with a switch activation function on each layer with the exception of softmax activation function in the last layer. The model is trained using online learning where sample are </a:t>
            </a:r>
            <a:r>
              <a:rPr lang="en"/>
              <a:t>randomly</a:t>
            </a:r>
            <a:r>
              <a:rPr lang="en"/>
              <a:t> selected from the buffer and the weights are optimized using RMSProp optimizer.</a:t>
            </a:r>
            <a:endParaRPr/>
          </a:p>
          <a:p>
            <a:pPr indent="0" lvl="0" marL="0" rtl="0" algn="just">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