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4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F154B1-4AD6-4C65-8806-8A709D2F794C}">
  <a:tblStyle styleId="{D9F154B1-4AD6-4C65-8806-8A709D2F79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e67c18a0c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e67c18a0c_0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e67c18a0c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e67c18a0c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e67c18a0c_0_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e67c18a0c_0_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e67c18a0c_0_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e67c18a0c_0_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e67c18a0c_0_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e67c18a0c_0_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e67c18a0c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e67c18a0c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e67c18a0c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e67c18a0c_0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e67c18a0c_0_1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e67c18a0c_0_1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e67c18a0c_0_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e67c18a0c_0_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e67c18a0c_0_1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e67c18a0c_0_1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e67c18a0c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e67c18a0c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e67c18a0c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e67c18a0c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e67c18a0c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e67c18a0c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e67c18a0c_0_1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e67c18a0c_0_1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e67c18a0c_0_1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e67c18a0c_0_1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e67c18a0c_0_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e67c18a0c_0_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e67c18a0c_0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e67c18a0c_0_1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e67c18a0c_0_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e67c18a0c_0_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e67c18a0c_0_10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e67c18a0c_0_10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e67c18a0c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e67c18a0c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e67c18a0c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e67c18a0c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e67c18a0c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e67c18a0c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e67c18cc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e67c18cc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e67c18cc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e67c18cc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e67c18cc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e67c18cc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e67c18cc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1e67c18cc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e67c18cc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e67c18cc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e67c18cc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e67c18cc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1e67c18cc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1e67c18cc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e67c18cc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e67c18cc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1e67c18cc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1e67c18cc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e67c18cc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e67c18cc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e67c18a0c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e67c18a0c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e67c18cc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1e67c18cc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e67c18cc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1e67c18ccb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e67c18a0c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e67c18a0c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e67c18a0c_0_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e67c18a0c_0_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e67c18a0c_0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e67c18a0c_0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e67c18a0c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e67c18a0c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e67c18a0c_0_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e67c18a0c_0_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-129175" y="420325"/>
            <a:ext cx="5575800" cy="18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922"/>
              <a:t>Financial Analysis</a:t>
            </a:r>
            <a:endParaRPr sz="2922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922"/>
              <a:t>Of</a:t>
            </a:r>
            <a:endParaRPr sz="2922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922"/>
              <a:t>RAK Ceramics Ltd. </a:t>
            </a:r>
            <a:endParaRPr sz="2922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922"/>
              <a:t>And</a:t>
            </a:r>
            <a:endParaRPr sz="2922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922"/>
              <a:t>Shinepukur Ceramics Ltd.</a:t>
            </a:r>
            <a:endParaRPr sz="2922"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Analysis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8025"/>
            <a:ext cx="8839199" cy="33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8490833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Analysis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25" y="1447800"/>
            <a:ext cx="8839200" cy="34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>
            <a:spLocks noGrp="1"/>
          </p:cNvSpPr>
          <p:nvPr>
            <p:ph type="sldNum" idx="12"/>
          </p:nvPr>
        </p:nvSpPr>
        <p:spPr>
          <a:xfrm>
            <a:off x="8595308" y="48049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0713"/>
            <a:ext cx="4572001" cy="370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40713"/>
            <a:ext cx="4572001" cy="37025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>
            <a:spLocks noGrp="1"/>
          </p:cNvSpPr>
          <p:nvPr>
            <p:ph type="body" idx="4294967295"/>
          </p:nvPr>
        </p:nvSpPr>
        <p:spPr>
          <a:xfrm>
            <a:off x="78950" y="52700"/>
            <a:ext cx="8767200" cy="9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Major portion in Assets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Property, Plant and equipment &amp; Advance income tax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4294967295"/>
          </p:nvPr>
        </p:nvSpPr>
        <p:spPr>
          <a:xfrm>
            <a:off x="188400" y="52700"/>
            <a:ext cx="8767200" cy="9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Major portion in Assets - </a:t>
            </a:r>
            <a:endParaRPr sz="2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"/>
              <a:buChar char="-"/>
            </a:pPr>
            <a:r>
              <a:rPr lang="en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Property, Plant and equipment &amp; Advance income tax</a:t>
            </a:r>
            <a:endParaRPr sz="2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0550"/>
            <a:ext cx="4572001" cy="37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40550"/>
            <a:ext cx="4572001" cy="37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>
            <a:spLocks noGrp="1"/>
          </p:cNvSpPr>
          <p:nvPr>
            <p:ph type="body" idx="4294967295"/>
          </p:nvPr>
        </p:nvSpPr>
        <p:spPr>
          <a:xfrm>
            <a:off x="78950" y="52700"/>
            <a:ext cx="8942100" cy="12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Major portion in Equity and Liabilities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Share Capital &amp; Provision for income tax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4294967295"/>
          </p:nvPr>
        </p:nvSpPr>
        <p:spPr>
          <a:xfrm>
            <a:off x="78950" y="52700"/>
            <a:ext cx="8942100" cy="12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Major portion in Equity and Liabilities - </a:t>
            </a:r>
            <a:endParaRPr sz="2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"/>
              <a:buChar char="-"/>
            </a:pPr>
            <a:r>
              <a:rPr lang="en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Share Capital &amp; Provision for income tax</a:t>
            </a:r>
            <a:endParaRPr sz="2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42175" y="590275"/>
            <a:ext cx="4500000" cy="17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800"/>
              <a:t>Shinepukur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800"/>
              <a:t>Ceramics Ltd.</a:t>
            </a:r>
            <a:endParaRPr sz="4800"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950" y="1551476"/>
            <a:ext cx="3265450" cy="31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Analysis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7874"/>
            <a:ext cx="8839199" cy="26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Analysis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7675"/>
            <a:ext cx="8839200" cy="351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>
            <a:spLocks noGrp="1"/>
          </p:cNvSpPr>
          <p:nvPr>
            <p:ph type="sldNum" idx="12"/>
          </p:nvPr>
        </p:nvSpPr>
        <p:spPr>
          <a:xfrm>
            <a:off x="8472449" y="4835098"/>
            <a:ext cx="602100" cy="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363" y="568100"/>
            <a:ext cx="6657275" cy="400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body" idx="1"/>
          </p:nvPr>
        </p:nvSpPr>
        <p:spPr>
          <a:xfrm>
            <a:off x="88950" y="984900"/>
            <a:ext cx="4426800" cy="33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Increase in total Assets</a:t>
            </a:r>
            <a:endParaRPr sz="2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"/>
              <a:buChar char="-"/>
            </a:pPr>
            <a:r>
              <a:rPr lang="en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2.15%</a:t>
            </a:r>
            <a:endParaRPr sz="2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Major contribution </a:t>
            </a:r>
            <a:endParaRPr sz="2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55600" algn="just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"/>
              <a:buChar char="-"/>
            </a:pPr>
            <a:r>
              <a:rPr lang="en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Investment in shares</a:t>
            </a:r>
            <a:endParaRPr sz="2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55600" algn="just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000"/>
              <a:buFont typeface="Merriweather"/>
              <a:buChar char="-"/>
            </a:pPr>
            <a:r>
              <a:rPr lang="en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Cash and Cash Equivalent</a:t>
            </a:r>
            <a:endParaRPr sz="2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5" name="Google Shape;18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900" y="1046863"/>
            <a:ext cx="4836100" cy="30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07651" cy="317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651" y="1934150"/>
            <a:ext cx="4636348" cy="2729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3 - Team Members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551100" y="1442025"/>
            <a:ext cx="7880700" cy="3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●"/>
            </a:pPr>
            <a:r>
              <a:rPr lang="en" sz="2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180041115,     Md. Nakibul Ezaz</a:t>
            </a:r>
            <a:endParaRPr sz="2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●"/>
            </a:pPr>
            <a:r>
              <a:rPr lang="en" sz="2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180041116,     Nuzhat Nower</a:t>
            </a:r>
            <a:endParaRPr sz="2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●"/>
            </a:pPr>
            <a:r>
              <a:rPr lang="en" sz="2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180041117,     Faysal Mahmud</a:t>
            </a:r>
            <a:endParaRPr sz="2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●"/>
            </a:pPr>
            <a:r>
              <a:rPr lang="en" sz="2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180041118,     Sidratul Muntaha</a:t>
            </a:r>
            <a:endParaRPr sz="2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●"/>
            </a:pPr>
            <a:r>
              <a:rPr lang="en" sz="2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180041119,     Fariha Anjum</a:t>
            </a:r>
            <a:endParaRPr sz="2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●"/>
            </a:pPr>
            <a:r>
              <a:rPr lang="en" sz="2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180041120,     Farhan Ishmam</a:t>
            </a:r>
            <a:endParaRPr sz="2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●"/>
            </a:pPr>
            <a:r>
              <a:rPr lang="en" sz="2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170041055,    Md. Shohidul Islam</a:t>
            </a:r>
            <a:endParaRPr sz="2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Analysis</a:t>
            </a:r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l="5775"/>
          <a:stretch/>
        </p:blipFill>
        <p:spPr>
          <a:xfrm>
            <a:off x="407713" y="1678875"/>
            <a:ext cx="8328575" cy="276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Analysis</a:t>
            </a:r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7900"/>
            <a:ext cx="8839199" cy="352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3"/>
          <p:cNvSpPr txBox="1">
            <a:spLocks noGrp="1"/>
          </p:cNvSpPr>
          <p:nvPr>
            <p:ph type="sldNum" idx="12"/>
          </p:nvPr>
        </p:nvSpPr>
        <p:spPr>
          <a:xfrm>
            <a:off x="8632058" y="48692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13" name="Google Shape;213;p34"/>
          <p:cNvSpPr txBox="1"/>
          <p:nvPr/>
        </p:nvSpPr>
        <p:spPr>
          <a:xfrm>
            <a:off x="0" y="0"/>
            <a:ext cx="91440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Major portion in Assets</a:t>
            </a:r>
            <a:endParaRPr sz="2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"/>
              <a:buChar char="-"/>
            </a:pPr>
            <a:r>
              <a:rPr lang="en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Property, Plant and equipment &amp; Inventories</a:t>
            </a:r>
            <a:endParaRPr sz="2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0500"/>
            <a:ext cx="4571999" cy="366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00500"/>
            <a:ext cx="4572000" cy="36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21" name="Google Shape;221;p35"/>
          <p:cNvSpPr txBox="1"/>
          <p:nvPr/>
        </p:nvSpPr>
        <p:spPr>
          <a:xfrm>
            <a:off x="0" y="0"/>
            <a:ext cx="91962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Major portion in Equity and Liabilities</a:t>
            </a:r>
            <a:endParaRPr sz="2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Char char="-"/>
            </a:pPr>
            <a:r>
              <a:rPr lang="en" sz="1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Issued Share Capital &amp; Revaluation Surplus on Property, Plant and Equipment</a:t>
            </a:r>
            <a:endParaRPr sz="17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6625"/>
            <a:ext cx="4572000" cy="36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96625"/>
            <a:ext cx="4572000" cy="36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1879950" y="610375"/>
            <a:ext cx="5373300" cy="38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800"/>
              <a:t>InterCompany Analysis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RAK 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v/s 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Shinepukur</a:t>
            </a:r>
            <a:endParaRPr sz="3600"/>
          </a:p>
        </p:txBody>
      </p:sp>
      <p:sp>
        <p:nvSpPr>
          <p:cNvPr id="229" name="Google Shape;22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49" name="Google Shape;2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475" y="1046025"/>
            <a:ext cx="5128299" cy="336088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Composition of Assets, Equity and Liabilities</a:t>
            </a:r>
            <a:endParaRPr/>
          </a:p>
        </p:txBody>
      </p:sp>
      <p:sp>
        <p:nvSpPr>
          <p:cNvPr id="251" name="Google Shape;251;p39"/>
          <p:cNvSpPr txBox="1">
            <a:spLocks noGrp="1"/>
          </p:cNvSpPr>
          <p:nvPr>
            <p:ph type="subTitle" idx="1"/>
          </p:nvPr>
        </p:nvSpPr>
        <p:spPr>
          <a:xfrm>
            <a:off x="225475" y="2165050"/>
            <a:ext cx="3735000" cy="23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RAK leads with 14B taka in Assets against Shinepukur’s 6.5B taka roughly 53% higher.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RAK has 40% higher Equity and 68% higher liabilities.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>
            <a:spLocks noGrp="1"/>
          </p:cNvSpPr>
          <p:nvPr>
            <p:ph type="body" idx="1"/>
          </p:nvPr>
        </p:nvSpPr>
        <p:spPr>
          <a:xfrm>
            <a:off x="0" y="914850"/>
            <a:ext cx="4282800" cy="33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Increase in total Assets of RAK</a:t>
            </a:r>
            <a:endParaRPr sz="2000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"/>
              <a:buChar char="-"/>
            </a:pPr>
            <a:r>
              <a:rPr lang="en" sz="200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53.19%</a:t>
            </a:r>
            <a:endParaRPr sz="2000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Major contribution </a:t>
            </a:r>
            <a:endParaRPr sz="2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"/>
              <a:buChar char="-"/>
            </a:pPr>
            <a:r>
              <a:rPr lang="en" sz="200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Advances, deposits and prepayments</a:t>
            </a:r>
            <a:endParaRPr sz="2000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"/>
              <a:buChar char="-"/>
            </a:pPr>
            <a:r>
              <a:rPr lang="en" sz="200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Cash and cash equivalents</a:t>
            </a:r>
            <a:endParaRPr sz="2000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7" name="Google Shape;257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58" name="Google Shape;2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656075"/>
            <a:ext cx="4122474" cy="2462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3675"/>
            <a:ext cx="4122476" cy="25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65" name="Google Shape;26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6700"/>
            <a:ext cx="4637599" cy="309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600" y="1406700"/>
            <a:ext cx="4506399" cy="309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1"/>
          <p:cNvSpPr txBox="1">
            <a:spLocks noGrp="1"/>
          </p:cNvSpPr>
          <p:nvPr>
            <p:ph type="title"/>
          </p:nvPr>
        </p:nvSpPr>
        <p:spPr>
          <a:xfrm>
            <a:off x="311700" y="32060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of Equity and Liabilities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87" name="Google Shape;287;p44"/>
          <p:cNvSpPr txBox="1"/>
          <p:nvPr/>
        </p:nvSpPr>
        <p:spPr>
          <a:xfrm>
            <a:off x="0" y="0"/>
            <a:ext cx="4572000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RAK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Char char="-"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Total Current Assets (76.18%)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Char char="-"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Total Non-Current Assets (23.82%)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8" name="Google Shape;288;p44"/>
          <p:cNvSpPr txBox="1"/>
          <p:nvPr/>
        </p:nvSpPr>
        <p:spPr>
          <a:xfrm>
            <a:off x="4572000" y="0"/>
            <a:ext cx="4572000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Shinepukur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Char char="-"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Total Current Assets (19.34%)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Char char="-"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Total Non-Current Assets (80.66%)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9" name="Google Shape;28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0" y="1592375"/>
            <a:ext cx="4528701" cy="29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3650" y="1590983"/>
            <a:ext cx="4528700" cy="2940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96" name="Google Shape;296;p45"/>
          <p:cNvSpPr txBox="1"/>
          <p:nvPr/>
        </p:nvSpPr>
        <p:spPr>
          <a:xfrm>
            <a:off x="0" y="0"/>
            <a:ext cx="4572000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RAK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Char char="-"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Total Equity (53.55%)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Char char="-"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Total Liabilities (46.45%)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7" name="Google Shape;297;p45"/>
          <p:cNvSpPr txBox="1"/>
          <p:nvPr/>
        </p:nvSpPr>
        <p:spPr>
          <a:xfrm>
            <a:off x="4572000" y="0"/>
            <a:ext cx="4572000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Shinepukur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Char char="-"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Total Equity (68.66%)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Char char="-"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Total Liabilities (31.34%)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98" name="Google Shape;29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5" y="1558200"/>
            <a:ext cx="4535024" cy="289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200" y="1558200"/>
            <a:ext cx="4407600" cy="289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31825" y="1908600"/>
            <a:ext cx="3706500" cy="13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Table of 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Contents</a:t>
            </a:r>
            <a:endParaRPr sz="3600"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❖"/>
            </a:pPr>
            <a:r>
              <a:rPr lang="en" sz="2000">
                <a:solidFill>
                  <a:schemeClr val="accent1"/>
                </a:solidFill>
              </a:rPr>
              <a:t>RAK Ceramics Ltd.   (Horizontal and Vertical Analysis) </a:t>
            </a:r>
            <a:endParaRPr sz="200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</a:endParaRPr>
          </a:p>
          <a:p>
            <a:pPr marL="457200" lvl="0" indent="-346075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❖"/>
            </a:pPr>
            <a:r>
              <a:rPr lang="en" sz="2000">
                <a:solidFill>
                  <a:schemeClr val="accent1"/>
                </a:solidFill>
              </a:rPr>
              <a:t>Shinepukur Ceramics Ltd.  (Horizontal and Vertical Analysis)</a:t>
            </a:r>
            <a:endParaRPr sz="2000">
              <a:solidFill>
                <a:schemeClr val="accent1"/>
              </a:solidFill>
            </a:endParaRPr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</a:endParaRPr>
          </a:p>
          <a:p>
            <a:pPr marL="457200" lvl="0" indent="-346075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❖"/>
            </a:pPr>
            <a:r>
              <a:rPr lang="en" sz="2000">
                <a:solidFill>
                  <a:schemeClr val="accent1"/>
                </a:solidFill>
              </a:rPr>
              <a:t>InterCompany Analysis  (Horizontal and Vertical Analysis)</a:t>
            </a:r>
            <a:endParaRPr sz="200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</a:endParaRPr>
          </a:p>
          <a:p>
            <a:pPr marL="457200" lvl="0" indent="-346075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❖"/>
            </a:pPr>
            <a:r>
              <a:rPr lang="en" sz="2000">
                <a:solidFill>
                  <a:schemeClr val="accent1"/>
                </a:solidFill>
              </a:rPr>
              <a:t>Ratio Analysis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>
            <a:spLocks noGrp="1"/>
          </p:cNvSpPr>
          <p:nvPr>
            <p:ph type="title"/>
          </p:nvPr>
        </p:nvSpPr>
        <p:spPr>
          <a:xfrm>
            <a:off x="706700" y="1949400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200"/>
              <a:t>Ratio Analysis</a:t>
            </a:r>
            <a:endParaRPr sz="6200"/>
          </a:p>
        </p:txBody>
      </p:sp>
      <p:sp>
        <p:nvSpPr>
          <p:cNvPr id="305" name="Google Shape;305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Ratio</a:t>
            </a:r>
            <a:endParaRPr/>
          </a:p>
        </p:txBody>
      </p:sp>
      <p:graphicFrame>
        <p:nvGraphicFramePr>
          <p:cNvPr id="311" name="Google Shape;311;p47"/>
          <p:cNvGraphicFramePr/>
          <p:nvPr/>
        </p:nvGraphicFramePr>
        <p:xfrm>
          <a:off x="62800" y="1706385"/>
          <a:ext cx="4381500" cy="2860800"/>
        </p:xfrm>
        <a:graphic>
          <a:graphicData uri="http://schemas.openxmlformats.org/drawingml/2006/table">
            <a:tbl>
              <a:tblPr>
                <a:noFill/>
                <a:tableStyleId>{D9F154B1-4AD6-4C65-8806-8A709D2F794C}</a:tableStyleId>
              </a:tblPr>
              <a:tblGrid>
                <a:gridCol w="79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3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80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Ratio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Formula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RAK Ceramics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Shinepukur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2021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2020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2021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2020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000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Current Ratio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Current Assets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1.68:1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1.67:1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0.76:1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0.76:1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8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Current Liabilities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2" name="Google Shape;312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313" name="Google Shape;31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245" y="1682225"/>
            <a:ext cx="4622679" cy="29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 txBox="1">
            <a:spLocks noGrp="1"/>
          </p:cNvSpPr>
          <p:nvPr>
            <p:ph type="title"/>
          </p:nvPr>
        </p:nvSpPr>
        <p:spPr>
          <a:xfrm>
            <a:off x="311700" y="4917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Acid-test (quick) ratio</a:t>
            </a:r>
            <a:endParaRPr/>
          </a:p>
        </p:txBody>
      </p:sp>
      <p:graphicFrame>
        <p:nvGraphicFramePr>
          <p:cNvPr id="319" name="Google Shape;319;p48"/>
          <p:cNvGraphicFramePr/>
          <p:nvPr/>
        </p:nvGraphicFramePr>
        <p:xfrm>
          <a:off x="-12" y="1508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{D9F154B1-4AD6-4C65-8806-8A709D2F794C}</a:tableStyleId>
              </a:tblPr>
              <a:tblGrid>
                <a:gridCol w="92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82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Ratio</a:t>
                      </a:r>
                      <a:endParaRPr sz="1300"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Formula</a:t>
                      </a:r>
                      <a:endParaRPr sz="1300"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RAK Ceramics</a:t>
                      </a:r>
                      <a:endParaRPr sz="1300"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Shinepukur</a:t>
                      </a:r>
                      <a:endParaRPr sz="1300"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2021</a:t>
                      </a:r>
                      <a:endParaRPr sz="1300"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2020</a:t>
                      </a:r>
                      <a:endParaRPr sz="1300"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2021</a:t>
                      </a:r>
                      <a:endParaRPr sz="1300"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2020</a:t>
                      </a:r>
                      <a:endParaRPr sz="1300"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0225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Acid-test (quick) Ratio</a:t>
                      </a:r>
                      <a:endParaRPr sz="1300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Cash + Short-term Investments + Receivables (net)</a:t>
                      </a:r>
                      <a:endParaRPr sz="1300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0.55:1</a:t>
                      </a:r>
                      <a:endParaRPr sz="1300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0.56:1</a:t>
                      </a:r>
                      <a:endParaRPr sz="1300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0.13:1</a:t>
                      </a:r>
                      <a:endParaRPr sz="1300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0.11:1</a:t>
                      </a:r>
                      <a:endParaRPr sz="1300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Current Liabilities</a:t>
                      </a:r>
                      <a:endParaRPr sz="1300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0" name="Google Shape;320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321" name="Google Shape;3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875" y="1524650"/>
            <a:ext cx="4417000" cy="28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Receivables Turnover</a:t>
            </a:r>
            <a:endParaRPr/>
          </a:p>
        </p:txBody>
      </p:sp>
      <p:graphicFrame>
        <p:nvGraphicFramePr>
          <p:cNvPr id="327" name="Google Shape;327;p49"/>
          <p:cNvGraphicFramePr/>
          <p:nvPr/>
        </p:nvGraphicFramePr>
        <p:xfrm>
          <a:off x="65425" y="1627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{D9F154B1-4AD6-4C65-8806-8A709D2F794C}</a:tableStyleId>
              </a:tblPr>
              <a:tblGrid>
                <a:gridCol w="113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740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Ratio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Formula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RAK Ceramics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Shinepukur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2021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2020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2021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2020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400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Receivables Turnover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Net Credit Sales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6.13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5.83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7.63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6.98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Average Net Receivables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8" name="Google Shape;32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329" name="Google Shape;32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500" y="1627400"/>
            <a:ext cx="4254424" cy="28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Turnover</a:t>
            </a:r>
            <a:endParaRPr/>
          </a:p>
        </p:txBody>
      </p:sp>
      <p:graphicFrame>
        <p:nvGraphicFramePr>
          <p:cNvPr id="335" name="Google Shape;335;p50"/>
          <p:cNvGraphicFramePr/>
          <p:nvPr/>
        </p:nvGraphicFramePr>
        <p:xfrm>
          <a:off x="95300" y="16768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{D9F154B1-4AD6-4C65-8806-8A709D2F794C}</a:tableStyleId>
              </a:tblPr>
              <a:tblGrid>
                <a:gridCol w="9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100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Ratio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Formula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RAK Ceramics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Shinepukur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2021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2020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2021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2020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000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Inventory Turnover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Cost of Goods Sold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1.92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2.16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1.31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1.12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Average Inventory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6" name="Google Shape;336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337" name="Google Shape;33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094" y="1676900"/>
            <a:ext cx="4350731" cy="27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 Margin</a:t>
            </a:r>
            <a:endParaRPr/>
          </a:p>
        </p:txBody>
      </p:sp>
      <p:sp>
        <p:nvSpPr>
          <p:cNvPr id="343" name="Google Shape;343;p51"/>
          <p:cNvSpPr txBox="1"/>
          <p:nvPr/>
        </p:nvSpPr>
        <p:spPr>
          <a:xfrm>
            <a:off x="377400" y="1668550"/>
            <a:ext cx="6833700" cy="28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44" name="Google Shape;344;p51"/>
          <p:cNvGraphicFramePr/>
          <p:nvPr/>
        </p:nvGraphicFramePr>
        <p:xfrm>
          <a:off x="174650" y="1668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{D9F154B1-4AD6-4C65-8806-8A709D2F794C}</a:tableStyleId>
              </a:tblPr>
              <a:tblGrid>
                <a:gridCol w="79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817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Ratio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Formula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RAK Ceramics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Shinepukur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1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2021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2020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2021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2020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175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Profit Margin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Net Income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13.21%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5.87%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3.33%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2.62%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Net Sales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5" name="Google Shape;345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346" name="Google Shape;34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288" y="1653225"/>
            <a:ext cx="4313838" cy="28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 Turnover</a:t>
            </a:r>
            <a:endParaRPr/>
          </a:p>
        </p:txBody>
      </p:sp>
      <p:graphicFrame>
        <p:nvGraphicFramePr>
          <p:cNvPr id="352" name="Google Shape;352;p52"/>
          <p:cNvGraphicFramePr/>
          <p:nvPr/>
        </p:nvGraphicFramePr>
        <p:xfrm>
          <a:off x="156625" y="1629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{D9F154B1-4AD6-4C65-8806-8A709D2F794C}</a:tableStyleId>
              </a:tblPr>
              <a:tblGrid>
                <a:gridCol w="97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920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Ratio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Formula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RAK Ceramics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Shinepukur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1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2021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2020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2021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2020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175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Asset Turnover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Net Sales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0.52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0.47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0.21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0.19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Average Assets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3" name="Google Shape;353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354" name="Google Shape;35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925" y="1629550"/>
            <a:ext cx="4418000" cy="2770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Assets</a:t>
            </a:r>
            <a:endParaRPr/>
          </a:p>
        </p:txBody>
      </p:sp>
      <p:graphicFrame>
        <p:nvGraphicFramePr>
          <p:cNvPr id="360" name="Google Shape;360;p53"/>
          <p:cNvGraphicFramePr/>
          <p:nvPr/>
        </p:nvGraphicFramePr>
        <p:xfrm>
          <a:off x="118838" y="15901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{D9F154B1-4AD6-4C65-8806-8A709D2F794C}</a:tableStyleId>
              </a:tblPr>
              <a:tblGrid>
                <a:gridCol w="93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345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highlight>
                            <a:schemeClr val="lt1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Ratio</a:t>
                      </a:r>
                      <a:endParaRPr b="1">
                        <a:solidFill>
                          <a:schemeClr val="accent1"/>
                        </a:solidFill>
                        <a:highlight>
                          <a:schemeClr val="lt1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highlight>
                            <a:schemeClr val="lt1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Formula</a:t>
                      </a:r>
                      <a:endParaRPr b="1">
                        <a:solidFill>
                          <a:schemeClr val="accent1"/>
                        </a:solidFill>
                        <a:highlight>
                          <a:schemeClr val="lt1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highlight>
                            <a:schemeClr val="lt1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RAK Ceramics</a:t>
                      </a:r>
                      <a:endParaRPr b="1">
                        <a:solidFill>
                          <a:schemeClr val="accent1"/>
                        </a:solidFill>
                        <a:highlight>
                          <a:schemeClr val="lt1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highlight>
                            <a:schemeClr val="lt1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Shinepukur</a:t>
                      </a:r>
                      <a:endParaRPr b="1">
                        <a:solidFill>
                          <a:schemeClr val="accent1"/>
                        </a:solidFill>
                        <a:highlight>
                          <a:schemeClr val="lt1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highlight>
                            <a:schemeClr val="lt1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2021</a:t>
                      </a:r>
                      <a:endParaRPr b="1">
                        <a:solidFill>
                          <a:schemeClr val="accent1"/>
                        </a:solidFill>
                        <a:highlight>
                          <a:schemeClr val="lt1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highlight>
                            <a:schemeClr val="lt1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2020</a:t>
                      </a:r>
                      <a:endParaRPr b="1">
                        <a:solidFill>
                          <a:schemeClr val="accent1"/>
                        </a:solidFill>
                        <a:highlight>
                          <a:schemeClr val="lt1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highlight>
                            <a:schemeClr val="lt1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2021</a:t>
                      </a:r>
                      <a:endParaRPr b="1">
                        <a:solidFill>
                          <a:schemeClr val="accent1"/>
                        </a:solidFill>
                        <a:highlight>
                          <a:schemeClr val="lt1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highlight>
                            <a:schemeClr val="lt1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2020</a:t>
                      </a:r>
                      <a:endParaRPr b="1">
                        <a:solidFill>
                          <a:schemeClr val="accent1"/>
                        </a:solidFill>
                        <a:highlight>
                          <a:schemeClr val="lt1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625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highlight>
                            <a:schemeClr val="lt1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Return on Assets</a:t>
                      </a:r>
                      <a:endParaRPr>
                        <a:solidFill>
                          <a:schemeClr val="accent1"/>
                        </a:solidFill>
                        <a:highlight>
                          <a:schemeClr val="lt1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highlight>
                            <a:schemeClr val="lt1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Net Income</a:t>
                      </a:r>
                      <a:endParaRPr>
                        <a:solidFill>
                          <a:schemeClr val="accent1"/>
                        </a:solidFill>
                        <a:highlight>
                          <a:schemeClr val="lt1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highlight>
                            <a:schemeClr val="lt1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6.83%</a:t>
                      </a:r>
                      <a:endParaRPr>
                        <a:solidFill>
                          <a:schemeClr val="accent1"/>
                        </a:solidFill>
                        <a:highlight>
                          <a:schemeClr val="lt1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highlight>
                            <a:schemeClr val="lt1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2.76%</a:t>
                      </a:r>
                      <a:endParaRPr>
                        <a:solidFill>
                          <a:schemeClr val="accent1"/>
                        </a:solidFill>
                        <a:highlight>
                          <a:schemeClr val="lt1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highlight>
                            <a:schemeClr val="lt1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0.71%</a:t>
                      </a:r>
                      <a:endParaRPr>
                        <a:solidFill>
                          <a:schemeClr val="accent1"/>
                        </a:solidFill>
                        <a:highlight>
                          <a:schemeClr val="lt1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highlight>
                            <a:schemeClr val="lt1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0.50%</a:t>
                      </a:r>
                      <a:endParaRPr>
                        <a:solidFill>
                          <a:schemeClr val="accent1"/>
                        </a:solidFill>
                        <a:highlight>
                          <a:schemeClr val="lt1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0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highlight>
                            <a:schemeClr val="lt1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Average Assets</a:t>
                      </a:r>
                      <a:endParaRPr>
                        <a:solidFill>
                          <a:schemeClr val="accent1"/>
                        </a:solidFill>
                        <a:highlight>
                          <a:schemeClr val="lt1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1" name="Google Shape;361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362" name="Google Shape;36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201" y="1590125"/>
            <a:ext cx="4373856" cy="26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Common Stockholders’ Equity</a:t>
            </a:r>
            <a:endParaRPr/>
          </a:p>
        </p:txBody>
      </p:sp>
      <p:graphicFrame>
        <p:nvGraphicFramePr>
          <p:cNvPr id="368" name="Google Shape;368;p54"/>
          <p:cNvGraphicFramePr/>
          <p:nvPr/>
        </p:nvGraphicFramePr>
        <p:xfrm>
          <a:off x="51288" y="168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{D9F154B1-4AD6-4C65-8806-8A709D2F794C}</a:tableStyleId>
              </a:tblPr>
              <a:tblGrid>
                <a:gridCol w="12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715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Ratio</a:t>
                      </a:r>
                      <a:endParaRPr sz="1300"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Formula</a:t>
                      </a:r>
                      <a:endParaRPr sz="1300"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RAK Ceramics</a:t>
                      </a:r>
                      <a:endParaRPr sz="1300"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Shinepukur</a:t>
                      </a:r>
                      <a:endParaRPr sz="1300"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2021</a:t>
                      </a:r>
                      <a:endParaRPr sz="1300"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2020</a:t>
                      </a:r>
                      <a:endParaRPr sz="1300"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2021</a:t>
                      </a:r>
                      <a:endParaRPr sz="1300"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2020</a:t>
                      </a:r>
                      <a:endParaRPr sz="1300"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4375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Return on Common Stockholders' Equity</a:t>
                      </a:r>
                      <a:endParaRPr sz="1300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Net Income - Preferred Dividends</a:t>
                      </a:r>
                      <a:endParaRPr sz="1300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3.12%</a:t>
                      </a:r>
                      <a:endParaRPr sz="1300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1.14%</a:t>
                      </a:r>
                      <a:endParaRPr sz="1300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1.06%</a:t>
                      </a:r>
                      <a:endParaRPr sz="1300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0.7%</a:t>
                      </a:r>
                      <a:endParaRPr sz="1300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1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Average Common Stockholders’ Equity</a:t>
                      </a:r>
                      <a:endParaRPr sz="1300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9" name="Google Shape;36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370" name="Google Shape;37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100" y="1685225"/>
            <a:ext cx="4214601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Payout Ratio</a:t>
            </a:r>
            <a:endParaRPr/>
          </a:p>
        </p:txBody>
      </p:sp>
      <p:graphicFrame>
        <p:nvGraphicFramePr>
          <p:cNvPr id="376" name="Google Shape;376;p55"/>
          <p:cNvGraphicFramePr/>
          <p:nvPr/>
        </p:nvGraphicFramePr>
        <p:xfrm>
          <a:off x="169400" y="1663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{D9F154B1-4AD6-4C65-8806-8A709D2F794C}</a:tableStyleId>
              </a:tblPr>
              <a:tblGrid>
                <a:gridCol w="72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2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407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Ratio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Formula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RAK Ceramics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Shinepukur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2021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2020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2021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2020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075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Payout Ratio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Cash Dividends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51.46%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43.1%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63.38%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48.7%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Net Income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425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7" name="Google Shape;377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378" name="Google Shape;37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63250"/>
            <a:ext cx="4571999" cy="27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42175" y="590275"/>
            <a:ext cx="4500000" cy="17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800"/>
              <a:t>RAK Ceramics Ltd.</a:t>
            </a:r>
            <a:endParaRPr sz="48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175" y="1401375"/>
            <a:ext cx="3124350" cy="31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Debt to Assets Ratio</a:t>
            </a:r>
            <a:endParaRPr/>
          </a:p>
        </p:txBody>
      </p:sp>
      <p:graphicFrame>
        <p:nvGraphicFramePr>
          <p:cNvPr id="384" name="Google Shape;384;p56"/>
          <p:cNvGraphicFramePr/>
          <p:nvPr/>
        </p:nvGraphicFramePr>
        <p:xfrm>
          <a:off x="128025" y="1840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{D9F154B1-4AD6-4C65-8806-8A709D2F794C}</a:tableStyleId>
              </a:tblPr>
              <a:tblGrid>
                <a:gridCol w="8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15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Ratio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Formula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RAK Ceramics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Shinepukur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2021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2020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2021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2020</a:t>
                      </a:r>
                      <a:endParaRPr b="1"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525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Debt to Assets Ratio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Total Debt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46.46%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43.8%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31.34%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33.3%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5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Total Assets</a:t>
                      </a:r>
                      <a:endParaRPr>
                        <a:solidFill>
                          <a:schemeClr val="accen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28575" marR="28575" marT="19050" marB="1905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5" name="Google Shape;385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pic>
        <p:nvPicPr>
          <p:cNvPr id="386" name="Google Shape;38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375" y="1840050"/>
            <a:ext cx="4281625" cy="273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7"/>
          <p:cNvSpPr txBox="1">
            <a:spLocks noGrp="1"/>
          </p:cNvSpPr>
          <p:nvPr>
            <p:ph type="title"/>
          </p:nvPr>
        </p:nvSpPr>
        <p:spPr>
          <a:xfrm>
            <a:off x="311750" y="1949400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388"/>
              <a:t>Thank you</a:t>
            </a:r>
            <a:endParaRPr sz="5388"/>
          </a:p>
        </p:txBody>
      </p:sp>
      <p:sp>
        <p:nvSpPr>
          <p:cNvPr id="392" name="Google Shape;392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Analysis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" y="1498050"/>
            <a:ext cx="8629650" cy="34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50920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Analysis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50" y="1387550"/>
            <a:ext cx="8591550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51840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013" y="723576"/>
            <a:ext cx="6847976" cy="36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94425" y="1023850"/>
            <a:ext cx="3706800" cy="33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Increase in total Assets</a:t>
            </a:r>
            <a:endParaRPr sz="2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"/>
              <a:buChar char="-"/>
            </a:pPr>
            <a:r>
              <a:rPr lang="en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10.65%</a:t>
            </a:r>
            <a:endParaRPr sz="2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Major contribution </a:t>
            </a:r>
            <a:endParaRPr sz="2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"/>
              <a:buChar char="-"/>
            </a:pPr>
            <a:r>
              <a:rPr lang="en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Trade and Other Receivables</a:t>
            </a:r>
            <a:endParaRPr sz="2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"/>
              <a:buChar char="-"/>
            </a:pPr>
            <a:r>
              <a:rPr lang="en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Inventories</a:t>
            </a:r>
            <a:endParaRPr sz="2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225" y="944913"/>
            <a:ext cx="5342774" cy="32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725"/>
            <a:ext cx="4572000" cy="29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15850"/>
            <a:ext cx="4571999" cy="29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647</Words>
  <Application>Microsoft Office PowerPoint</Application>
  <PresentationFormat>On-screen Show (16:9)</PresentationFormat>
  <Paragraphs>285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Merriweather</vt:lpstr>
      <vt:lpstr>Roboto</vt:lpstr>
      <vt:lpstr>Paradigm</vt:lpstr>
      <vt:lpstr>Financial Analysis Of RAK Ceramics Ltd.  And Shinepukur Ceramics Ltd.</vt:lpstr>
      <vt:lpstr>Group 3 - Team Members</vt:lpstr>
      <vt:lpstr>Table of  Contents</vt:lpstr>
      <vt:lpstr>RAK Ceramics Ltd.</vt:lpstr>
      <vt:lpstr>Horizontal Analysis</vt:lpstr>
      <vt:lpstr>Horizontal Analysis</vt:lpstr>
      <vt:lpstr>PowerPoint Presentation</vt:lpstr>
      <vt:lpstr>PowerPoint Presentation</vt:lpstr>
      <vt:lpstr>PowerPoint Presentation</vt:lpstr>
      <vt:lpstr>Vertical Analysis</vt:lpstr>
      <vt:lpstr>Vertical Analysis</vt:lpstr>
      <vt:lpstr>PowerPoint Presentation</vt:lpstr>
      <vt:lpstr>PowerPoint Presentation</vt:lpstr>
      <vt:lpstr>Shinepukur Ceramics Ltd.</vt:lpstr>
      <vt:lpstr>Horizontal Analysis</vt:lpstr>
      <vt:lpstr>Horizontal Analysis</vt:lpstr>
      <vt:lpstr>PowerPoint Presentation</vt:lpstr>
      <vt:lpstr>PowerPoint Presentation</vt:lpstr>
      <vt:lpstr>PowerPoint Presentation</vt:lpstr>
      <vt:lpstr>Vertical Analysis</vt:lpstr>
      <vt:lpstr>Vertical Analysis</vt:lpstr>
      <vt:lpstr>PowerPoint Presentation</vt:lpstr>
      <vt:lpstr>PowerPoint Presentation</vt:lpstr>
      <vt:lpstr>InterCompany Analysis  RAK  v/s  Shinepukur</vt:lpstr>
      <vt:lpstr>Composition of Assets, Equity and Liabilities</vt:lpstr>
      <vt:lpstr>PowerPoint Presentation</vt:lpstr>
      <vt:lpstr>Change of Equity and Liabilities</vt:lpstr>
      <vt:lpstr>PowerPoint Presentation</vt:lpstr>
      <vt:lpstr>PowerPoint Presentation</vt:lpstr>
      <vt:lpstr>Ratio Analysis</vt:lpstr>
      <vt:lpstr>Current Ratio</vt:lpstr>
      <vt:lpstr>Acid-test (quick) ratio</vt:lpstr>
      <vt:lpstr>Receivables Turnover</vt:lpstr>
      <vt:lpstr>Inventory Turnover</vt:lpstr>
      <vt:lpstr>Profit Margin</vt:lpstr>
      <vt:lpstr>Asset Turnover</vt:lpstr>
      <vt:lpstr>Return on Assets</vt:lpstr>
      <vt:lpstr>Return on Common Stockholders’ Equity</vt:lpstr>
      <vt:lpstr>Payout Ratio</vt:lpstr>
      <vt:lpstr>Debt to Assets Ratio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Analysis Of RAK Ceramics Ltd.  And Shinepukur Ceramics Ltd.</dc:title>
  <cp:lastModifiedBy>Farhan Ishmam</cp:lastModifiedBy>
  <cp:revision>1</cp:revision>
  <dcterms:modified xsi:type="dcterms:W3CDTF">2022-03-22T06:18:06Z</dcterms:modified>
</cp:coreProperties>
</file>