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8" r:id="rId5"/>
    <p:sldId id="270" r:id="rId6"/>
    <p:sldId id="269" r:id="rId7"/>
    <p:sldId id="268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F1DE-3A77-4797-AAC9-8185E138F10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6987-8142-46B9-A51C-9202FFC2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Compiler Construction Tools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4802 Compiler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Some </a:t>
            </a:r>
            <a:r>
              <a:rPr lang="en-US" b="1" dirty="0" err="1" smtClean="0">
                <a:solidFill>
                  <a:srgbClr val="0070C0"/>
                </a:solidFill>
              </a:rPr>
              <a:t>Lex</a:t>
            </a:r>
            <a:r>
              <a:rPr lang="en-US" b="1" dirty="0" smtClean="0">
                <a:solidFill>
                  <a:srgbClr val="0070C0"/>
                </a:solidFill>
              </a:rPr>
              <a:t> variable and functions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67130"/>
              </p:ext>
            </p:extLst>
          </p:nvPr>
        </p:nvGraphicFramePr>
        <p:xfrm>
          <a:off x="2561004" y="2372336"/>
          <a:ext cx="61071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Image" r:id="rId3" imgW="6107760" imgH="3047400" progId="Photoshop.Image.7">
                  <p:embed/>
                </p:oleObj>
              </mc:Choice>
              <mc:Fallback>
                <p:oleObj name="Image" r:id="rId3" imgW="6107760" imgH="304740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1004" y="2372336"/>
                        <a:ext cx="610711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1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Flex/</a:t>
            </a:r>
            <a:r>
              <a:rPr lang="en-US" b="1" dirty="0" err="1" smtClean="0">
                <a:solidFill>
                  <a:schemeClr val="accent1"/>
                </a:solidFill>
              </a:rPr>
              <a:t>Yacc</a:t>
            </a:r>
            <a:r>
              <a:rPr lang="en-US" b="1" dirty="0" smtClean="0">
                <a:solidFill>
                  <a:schemeClr val="accent1"/>
                </a:solidFill>
              </a:rPr>
              <a:t> installation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517825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Windows:</a:t>
            </a:r>
          </a:p>
          <a:p>
            <a:endParaRPr lang="en-US" sz="2400" dirty="0"/>
          </a:p>
          <a:p>
            <a:r>
              <a:rPr lang="en-US" sz="2400" dirty="0" smtClean="0"/>
              <a:t>Install </a:t>
            </a:r>
            <a:r>
              <a:rPr lang="en-US" sz="2400" i="1" dirty="0" smtClean="0">
                <a:solidFill>
                  <a:srgbClr val="7030A0"/>
                </a:solidFill>
              </a:rPr>
              <a:t>Flex </a:t>
            </a:r>
            <a:r>
              <a:rPr lang="en-US" sz="2400" i="1" dirty="0">
                <a:solidFill>
                  <a:srgbClr val="7030A0"/>
                </a:solidFill>
              </a:rPr>
              <a:t>Windows [</a:t>
            </a:r>
            <a:r>
              <a:rPr lang="en-US" sz="2400" i="1" dirty="0" err="1">
                <a:solidFill>
                  <a:srgbClr val="7030A0"/>
                </a:solidFill>
              </a:rPr>
              <a:t>Lex</a:t>
            </a:r>
            <a:r>
              <a:rPr lang="en-US" sz="2400" i="1" dirty="0">
                <a:solidFill>
                  <a:srgbClr val="7030A0"/>
                </a:solidFill>
              </a:rPr>
              <a:t> and Yacc].</a:t>
            </a:r>
            <a:r>
              <a:rPr lang="en-US" sz="2400" i="1" dirty="0" smtClean="0">
                <a:solidFill>
                  <a:srgbClr val="7030A0"/>
                </a:solidFill>
              </a:rPr>
              <a:t>exe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with administrative privilege </a:t>
            </a:r>
          </a:p>
          <a:p>
            <a:r>
              <a:rPr lang="en-US" sz="2400" dirty="0" smtClean="0"/>
              <a:t>Run the program </a:t>
            </a:r>
            <a:r>
              <a:rPr lang="en-US" sz="2400" dirty="0"/>
              <a:t>with administrative privilege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Linux:</a:t>
            </a:r>
          </a:p>
          <a:p>
            <a:endParaRPr lang="en-US" sz="2400" dirty="0"/>
          </a:p>
          <a:p>
            <a:r>
              <a:rPr lang="en-US" sz="2400" dirty="0" smtClean="0"/>
              <a:t>Install </a:t>
            </a:r>
            <a:r>
              <a:rPr lang="en-US" sz="2400" i="1" dirty="0" err="1" smtClean="0">
                <a:solidFill>
                  <a:srgbClr val="7030A0"/>
                </a:solidFill>
              </a:rPr>
              <a:t>lex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7030A0"/>
                </a:solidFill>
              </a:rPr>
              <a:t>bison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rgbClr val="7030A0"/>
                </a:solidFill>
              </a:rPr>
              <a:t>gcc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packages.</a:t>
            </a:r>
          </a:p>
        </p:txBody>
      </p:sp>
    </p:spTree>
    <p:extLst>
      <p:ext uri="{BB962C8B-B14F-4D97-AF65-F5344CB8AC3E}">
        <p14:creationId xmlns:p14="http://schemas.microsoft.com/office/powerpoint/2010/main" val="16183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Lex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517825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Lex</a:t>
            </a:r>
            <a:r>
              <a:rPr lang="en-US" sz="2400" dirty="0" smtClean="0"/>
              <a:t> is a compiler construction tool. It helps to generate Lexical Analyzer.</a:t>
            </a:r>
          </a:p>
          <a:p>
            <a:endParaRPr lang="en-US" sz="2400" dirty="0"/>
          </a:p>
          <a:p>
            <a:r>
              <a:rPr lang="en-US" sz="2400" dirty="0" smtClean="0"/>
              <a:t>Flex: Fast </a:t>
            </a:r>
            <a:r>
              <a:rPr lang="en-US" sz="2400" dirty="0" err="1" smtClean="0"/>
              <a:t>Lex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326922" y="2743143"/>
            <a:ext cx="2368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Formatted regular expression for tokens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6922" y="3618856"/>
            <a:ext cx="23680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LEX/FLEX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326921" y="4364307"/>
            <a:ext cx="2368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Code for Lexical Analyzer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6921" y="5232869"/>
            <a:ext cx="2368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 with </a:t>
            </a:r>
            <a:r>
              <a:rPr lang="en-US" dirty="0" err="1" smtClean="0"/>
              <a:t>Lex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6921" y="6067532"/>
            <a:ext cx="2368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Lexical Analyzer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99938" y="3389474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99938" y="4142076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99938" y="5010638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99938" y="5858022"/>
            <a:ext cx="0" cy="2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Lex</a:t>
            </a:r>
            <a:r>
              <a:rPr lang="en-US" b="1" dirty="0" smtClean="0">
                <a:solidFill>
                  <a:schemeClr val="accent1"/>
                </a:solidFill>
              </a:rPr>
              <a:t> Program Structure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031" y="2500368"/>
            <a:ext cx="713935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Declarations &amp; Definitions</a:t>
            </a:r>
            <a:endParaRPr lang="en-US" sz="2400" i="1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%%</a:t>
            </a:r>
          </a:p>
          <a:p>
            <a:endParaRPr lang="en-US" sz="2400" dirty="0"/>
          </a:p>
          <a:p>
            <a:r>
              <a:rPr lang="en-US" sz="2400" i="1" dirty="0" smtClean="0"/>
              <a:t>Rules (regular expressions and associated actions)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%%</a:t>
            </a:r>
          </a:p>
          <a:p>
            <a:endParaRPr lang="en-US" sz="2400" dirty="0"/>
          </a:p>
          <a:p>
            <a:r>
              <a:rPr lang="en-US" sz="2400" i="1" dirty="0" smtClean="0"/>
              <a:t>Subroutines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15" y="1726196"/>
            <a:ext cx="755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lex</a:t>
            </a:r>
            <a:r>
              <a:rPr lang="en-US" dirty="0" smtClean="0"/>
              <a:t> program should have three sections separated by two set of “%%”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Yacc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Program Structure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031" y="2500368"/>
            <a:ext cx="713935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Declarations &amp; Definitions</a:t>
            </a:r>
            <a:endParaRPr lang="en-US" sz="2400" i="1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%%</a:t>
            </a:r>
          </a:p>
          <a:p>
            <a:endParaRPr lang="en-US" sz="2400" dirty="0"/>
          </a:p>
          <a:p>
            <a:r>
              <a:rPr lang="en-US" sz="2400" i="1" dirty="0" smtClean="0"/>
              <a:t>Rules </a:t>
            </a:r>
            <a:r>
              <a:rPr lang="en-US" sz="2400" i="1" dirty="0" smtClean="0"/>
              <a:t>(productions </a:t>
            </a:r>
            <a:r>
              <a:rPr lang="en-US" sz="2400" i="1" dirty="0" smtClean="0"/>
              <a:t>and associated actions)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%%</a:t>
            </a:r>
          </a:p>
          <a:p>
            <a:endParaRPr lang="en-US" sz="2400" dirty="0"/>
          </a:p>
          <a:p>
            <a:r>
              <a:rPr lang="en-US" sz="2400" i="1" dirty="0" smtClean="0"/>
              <a:t>Subroutines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15" y="1726196"/>
            <a:ext cx="755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lex</a:t>
            </a:r>
            <a:r>
              <a:rPr lang="en-US" dirty="0" smtClean="0"/>
              <a:t> program should have three sections separated by two set of “%%”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3066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Working </a:t>
            </a:r>
            <a:r>
              <a:rPr lang="en-US" b="1" dirty="0">
                <a:solidFill>
                  <a:schemeClr val="accent1"/>
                </a:solidFill>
              </a:rPr>
              <a:t>with </a:t>
            </a:r>
            <a:r>
              <a:rPr lang="en-US" b="1" dirty="0" err="1">
                <a:solidFill>
                  <a:schemeClr val="accent1"/>
                </a:solidFill>
              </a:rPr>
              <a:t>Lex</a:t>
            </a:r>
            <a:r>
              <a:rPr lang="en-US" b="1" dirty="0">
                <a:solidFill>
                  <a:schemeClr val="accent1"/>
                </a:solidFill>
              </a:rPr>
              <a:t> and </a:t>
            </a:r>
            <a:r>
              <a:rPr lang="en-US" b="1" dirty="0" err="1">
                <a:solidFill>
                  <a:schemeClr val="accent1"/>
                </a:solidFill>
              </a:rPr>
              <a:t>Yacc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83059"/>
              </p:ext>
            </p:extLst>
          </p:nvPr>
        </p:nvGraphicFramePr>
        <p:xfrm>
          <a:off x="1487488" y="1825625"/>
          <a:ext cx="86090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3" imgW="8609400" imgH="4114080" progId="Photoshop.Image.7">
                  <p:embed/>
                </p:oleObj>
              </mc:Choice>
              <mc:Fallback>
                <p:oleObj name="Image" r:id="rId3" imgW="8609400" imgH="411408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488" y="1825625"/>
                        <a:ext cx="8609012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54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Build </a:t>
            </a:r>
            <a:r>
              <a:rPr lang="en-US" b="1" dirty="0" err="1" smtClean="0">
                <a:solidFill>
                  <a:schemeClr val="accent1"/>
                </a:solidFill>
              </a:rPr>
              <a:t>Lex</a:t>
            </a:r>
            <a:r>
              <a:rPr lang="en-US" b="1" dirty="0" smtClean="0">
                <a:solidFill>
                  <a:schemeClr val="accent1"/>
                </a:solidFill>
              </a:rPr>
              <a:t> Program in Linux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539" y="1325563"/>
            <a:ext cx="108262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err="1" smtClean="0">
                <a:solidFill>
                  <a:srgbClr val="7030A0"/>
                </a:solidFill>
              </a:rPr>
              <a:t>count.l</a:t>
            </a:r>
            <a:r>
              <a:rPr lang="en-US" sz="2400" dirty="0" smtClean="0"/>
              <a:t> is a </a:t>
            </a:r>
            <a:r>
              <a:rPr lang="en-US" sz="2400" dirty="0" err="1" smtClean="0"/>
              <a:t>lex</a:t>
            </a:r>
            <a:r>
              <a:rPr lang="en-US" sz="2400" dirty="0" smtClean="0"/>
              <a:t> program.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i="1" dirty="0" err="1" smtClean="0"/>
              <a:t>lex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count.l</a:t>
            </a:r>
            <a:endParaRPr lang="en-US" sz="2400" i="1" dirty="0" smtClean="0"/>
          </a:p>
          <a:p>
            <a:endParaRPr lang="en-US" sz="2400" dirty="0"/>
          </a:p>
          <a:p>
            <a:r>
              <a:rPr lang="en-US" sz="2400" dirty="0" smtClean="0"/>
              <a:t>Above command compile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program and on success it creates a C equivalent file named </a:t>
            </a:r>
            <a:r>
              <a:rPr lang="en-US" sz="2400" i="1" dirty="0" err="1" smtClean="0">
                <a:solidFill>
                  <a:srgbClr val="7030A0"/>
                </a:solidFill>
              </a:rPr>
              <a:t>lex.yy.c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endParaRPr lang="en-US" sz="2400" i="1" dirty="0">
              <a:solidFill>
                <a:srgbClr val="7030A0"/>
              </a:solidFill>
            </a:endParaRPr>
          </a:p>
          <a:p>
            <a:r>
              <a:rPr lang="en-US" sz="2400" i="1" dirty="0" err="1"/>
              <a:t>gcc</a:t>
            </a:r>
            <a:r>
              <a:rPr lang="en-US" sz="2400" i="1" dirty="0"/>
              <a:t> </a:t>
            </a:r>
            <a:r>
              <a:rPr lang="en-US" sz="2400" i="1" dirty="0" smtClean="0"/>
              <a:t>-</a:t>
            </a:r>
            <a:r>
              <a:rPr lang="en-US" sz="2400" i="1" dirty="0" err="1" smtClean="0"/>
              <a:t>lfl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lex.yy.c</a:t>
            </a:r>
            <a:endParaRPr lang="en-US" sz="2400" i="1" dirty="0"/>
          </a:p>
          <a:p>
            <a:endParaRPr lang="en-US" sz="2400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Upon success above command creates an executable file named </a:t>
            </a:r>
            <a:r>
              <a:rPr lang="en-US" sz="2400" i="1" dirty="0" err="1" smtClean="0">
                <a:solidFill>
                  <a:srgbClr val="7030A0"/>
                </a:solidFill>
              </a:rPr>
              <a:t>o.out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./</a:t>
            </a:r>
            <a:r>
              <a:rPr lang="en-US" sz="2400" dirty="0" err="1" smtClean="0"/>
              <a:t>o.out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i="1" dirty="0" err="1"/>
              <a:t>gcc</a:t>
            </a:r>
            <a:r>
              <a:rPr lang="en-US" sz="2400" i="1" dirty="0"/>
              <a:t> -</a:t>
            </a:r>
            <a:r>
              <a:rPr lang="en-US" sz="2400" i="1" dirty="0" err="1"/>
              <a:t>lfl</a:t>
            </a:r>
            <a:r>
              <a:rPr lang="en-US" sz="2400" i="1" dirty="0"/>
              <a:t> </a:t>
            </a:r>
            <a:r>
              <a:rPr lang="en-US" sz="2400" i="1" dirty="0" err="1" smtClean="0"/>
              <a:t>lex.yy.c</a:t>
            </a:r>
            <a:r>
              <a:rPr lang="en-US" sz="2400" i="1" dirty="0"/>
              <a:t> </a:t>
            </a:r>
            <a:r>
              <a:rPr lang="en-US" sz="2400" i="1" dirty="0" smtClean="0"/>
              <a:t>-o count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237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-1741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Regular Expression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16097"/>
              </p:ext>
            </p:extLst>
          </p:nvPr>
        </p:nvGraphicFramePr>
        <p:xfrm>
          <a:off x="2654300" y="1593240"/>
          <a:ext cx="7290619" cy="408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Image" r:id="rId3" imgW="5968080" imgH="3339360" progId="Photoshop.Image.7">
                  <p:embed/>
                </p:oleObj>
              </mc:Choice>
              <mc:Fallback>
                <p:oleObj name="Image" r:id="rId3" imgW="5968080" imgH="333936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4300" y="1593240"/>
                        <a:ext cx="7290619" cy="4080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8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-1741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Regular Expression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74272"/>
              </p:ext>
            </p:extLst>
          </p:nvPr>
        </p:nvGraphicFramePr>
        <p:xfrm>
          <a:off x="2302607" y="1335333"/>
          <a:ext cx="7157916" cy="53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Image" r:id="rId3" imgW="5663160" imgH="4253760" progId="Photoshop.Image.7">
                  <p:embed/>
                </p:oleObj>
              </mc:Choice>
              <mc:Fallback>
                <p:oleObj name="Image" r:id="rId3" imgW="5663160" imgH="425376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2607" y="1335333"/>
                        <a:ext cx="7157916" cy="537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9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207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Image</vt:lpstr>
      <vt:lpstr>Adobe Photoshop Image</vt:lpstr>
      <vt:lpstr>Compiler Construction Tools</vt:lpstr>
      <vt:lpstr>Flex/Yacc installation</vt:lpstr>
      <vt:lpstr>Lex</vt:lpstr>
      <vt:lpstr>Lex Program Structure</vt:lpstr>
      <vt:lpstr>Yacc Program Structure</vt:lpstr>
      <vt:lpstr>Working with Lex and Yacc</vt:lpstr>
      <vt:lpstr>Build Lex Program in Linux</vt:lpstr>
      <vt:lpstr>Regular Expression</vt:lpstr>
      <vt:lpstr>Regular Expression</vt:lpstr>
      <vt:lpstr>Some Lex variable and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Tareque Chy</dc:creator>
  <cp:lastModifiedBy>Tareque Chy</cp:lastModifiedBy>
  <cp:revision>154</cp:revision>
  <dcterms:created xsi:type="dcterms:W3CDTF">2020-12-03T04:30:19Z</dcterms:created>
  <dcterms:modified xsi:type="dcterms:W3CDTF">2023-03-19T23:41:37Z</dcterms:modified>
</cp:coreProperties>
</file>