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liAcZz0cJVH8a9Wzqoey5/3Qw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403225" y="695325"/>
            <a:ext cx="6184900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31863" y="4406900"/>
            <a:ext cx="512762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403225" y="695325"/>
            <a:ext cx="6184900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931863" y="4406900"/>
            <a:ext cx="512762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403225" y="695325"/>
            <a:ext cx="6184900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31863" y="4406900"/>
            <a:ext cx="512762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403225" y="695325"/>
            <a:ext cx="6184900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931863" y="4406900"/>
            <a:ext cx="512762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403225" y="695325"/>
            <a:ext cx="6184900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931863" y="4406900"/>
            <a:ext cx="512762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403225" y="695325"/>
            <a:ext cx="6184900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931863" y="4406900"/>
            <a:ext cx="5127625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2.com/cgi/wiki?JohnVlissides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Introduction to Design Pattern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Lutfun Nahar Lota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Lecturer, CSE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838200" y="19141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Pattern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Cartoon Boy Playing Football Stock Illustrations – 2,821 Cartoon Boy Playing  Football Stock Illustrations, Vectors &amp; Clipart - Dreamstime"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127" y="1765014"/>
            <a:ext cx="1542448" cy="23178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rican American Cartoon Boy Playing Cricket Stock Vector (Royalty Free)  1092796157" id="147" name="Google Shape;1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039" y="4191203"/>
            <a:ext cx="1674624" cy="178626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/>
          <p:nvPr/>
        </p:nvSpPr>
        <p:spPr>
          <a:xfrm>
            <a:off x="0" y="89452"/>
            <a:ext cx="184731" cy="27829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3450658" y="2046758"/>
            <a:ext cx="2216216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b="0" i="0" lang="en-US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(){}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StartPlay() {}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endPlay(){}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3450658" y="1405173"/>
            <a:ext cx="2216216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Football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3507522" y="4751294"/>
            <a:ext cx="2216216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(){}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StartPlay() {}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endPlay(){}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3507522" y="4109709"/>
            <a:ext cx="2216216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Cricket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838200" y="19141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Pattern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Cartoon Boy Playing Football Stock Illustrations – 2,821 Cartoon Boy Playing  Football Stock Illustrations, Vectors &amp; Clipart - Dreamstime"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127" y="1765014"/>
            <a:ext cx="1542448" cy="23178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rican American Cartoon Boy Playing Cricket Stock Vector (Royalty Free)  1092796157"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039" y="4191203"/>
            <a:ext cx="1674624" cy="17862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/>
          <p:nvPr/>
        </p:nvSpPr>
        <p:spPr>
          <a:xfrm>
            <a:off x="0" y="89452"/>
            <a:ext cx="184731" cy="27829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3450658" y="2046758"/>
            <a:ext cx="2216216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(){}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StartPlay() {}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endPlay(){}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3450658" y="1405173"/>
            <a:ext cx="2216216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Football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3507522" y="4751294"/>
            <a:ext cx="2216216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(){}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StartPlay() {}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endPlay(){}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3507522" y="4109709"/>
            <a:ext cx="2216216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Cricket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5960845" y="3568392"/>
            <a:ext cx="2165684" cy="62281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8264004" y="3411778"/>
            <a:ext cx="2216216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(){}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StartPlay() {}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endPlay(){}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8264004" y="2770193"/>
            <a:ext cx="2216216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5961246" y="2873026"/>
            <a:ext cx="22162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Derive the Parent Class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838200" y="19141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Pattern</a:t>
            </a:r>
            <a:endParaRPr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Cartoon Boy Playing Football Stock Illustrations – 2,821 Cartoon Boy Playing  Football Stock Illustrations, Vectors &amp; Clipart - Dreamstime"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127" y="1765014"/>
            <a:ext cx="1542448" cy="23178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rican American Cartoon Boy Playing Cricket Stock Vector (Royalty Free)  1092796157" id="177" name="Google Shape;17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039" y="4191203"/>
            <a:ext cx="1674624" cy="178626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2"/>
          <p:cNvSpPr/>
          <p:nvPr/>
        </p:nvSpPr>
        <p:spPr>
          <a:xfrm>
            <a:off x="0" y="89452"/>
            <a:ext cx="184731" cy="27829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3450658" y="2046758"/>
            <a:ext cx="2216216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(){}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StartPlay() {}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endPlay(){}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3450658" y="1405173"/>
            <a:ext cx="2216216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Football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3507522" y="4751294"/>
            <a:ext cx="2216216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(){}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StartPlay() {}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endPlay(){}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3507522" y="4109709"/>
            <a:ext cx="2216216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Cricket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5960845" y="3568392"/>
            <a:ext cx="2165684" cy="62281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8264004" y="3411778"/>
            <a:ext cx="2216216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StartPlay()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endPlay();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8264004" y="2770193"/>
            <a:ext cx="2216216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5961246" y="2873026"/>
            <a:ext cx="22162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Make it Abstract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5997735" y="4261796"/>
            <a:ext cx="221621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method should be declared ‘final’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Pattern</a:t>
            </a:r>
            <a:endParaRPr/>
          </a:p>
        </p:txBody>
      </p:sp>
      <p:pic>
        <p:nvPicPr>
          <p:cNvPr descr="Lets Play Png &amp; Free Lets Play.png Transparent Images #130050 - PNGio" id="193" name="Google Shape;19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7721" y="1690688"/>
            <a:ext cx="435133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 txBox="1"/>
          <p:nvPr/>
        </p:nvSpPr>
        <p:spPr>
          <a:xfrm>
            <a:off x="1413310" y="2046758"/>
            <a:ext cx="46185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f.initialize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(){}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StartPlay() {}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f.endPlay()   {}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1268932" y="1723592"/>
            <a:ext cx="46185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Football f = new Football();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1325080" y="3835453"/>
            <a:ext cx="46185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c.initialize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(){}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StartPlay() {}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c.endPlay()   {}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1268932" y="3497025"/>
            <a:ext cx="4618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Cricket c = new Cricket();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Pattern</a:t>
            </a:r>
            <a:endParaRPr/>
          </a:p>
        </p:txBody>
      </p:sp>
      <p:sp>
        <p:nvSpPr>
          <p:cNvPr id="203" name="Google Shape;203;p14"/>
          <p:cNvSpPr txBox="1"/>
          <p:nvPr/>
        </p:nvSpPr>
        <p:spPr>
          <a:xfrm>
            <a:off x="1268932" y="1723592"/>
            <a:ext cx="46185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Football f = new Football();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6250000" y="2167068"/>
            <a:ext cx="2893994" cy="313932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Play(){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StartPlay(); 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endPlay()  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StartPlay(){}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endPlay() {}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6188860" y="1778182"/>
            <a:ext cx="4618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Cricket c = new Cricket();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1301018" y="2078842"/>
            <a:ext cx="2893994" cy="313932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Play(){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StartPlay();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endPlay() 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(){}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StartPlay(){}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endPlay() {}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1086478" y="5366170"/>
            <a:ext cx="46185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Football f = new Football();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f.play();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6180274" y="5366170"/>
            <a:ext cx="46185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Cricket c = new Cricket();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c.play();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Pattern</a:t>
            </a:r>
            <a:endParaRPr/>
          </a:p>
        </p:txBody>
      </p:sp>
      <p:sp>
        <p:nvSpPr>
          <p:cNvPr id="214" name="Google Shape;21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Intent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Define the skeleton of an algorithm in an operation, deferring some steps to client subclasses. Template Method lets subclasses redefine certain steps of an algorithm without changing the algorithm's structure.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Pattern</a:t>
            </a:r>
            <a:endParaRPr/>
          </a:p>
        </p:txBody>
      </p:sp>
      <p:sp>
        <p:nvSpPr>
          <p:cNvPr id="220" name="Google Shape;22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Problem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Two different components have significant similarities, but demonstrate no reuse of common interface or implementation.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 Pattern</a:t>
            </a:r>
            <a:endParaRPr/>
          </a:p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Solution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Template Method pattern suggests that you break down an algorithm into a series of steps, turn these steps into methods, and put a series of calls to these methods inside a single </a:t>
            </a:r>
            <a:r>
              <a:rPr i="1" lang="en-US"/>
              <a:t>template method.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Diagram for Template Pattern</a:t>
            </a:r>
            <a:endParaRPr/>
          </a:p>
        </p:txBody>
      </p:sp>
      <p:pic>
        <p:nvPicPr>
          <p:cNvPr id="232" name="Google Shape;23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5895" y="1411754"/>
            <a:ext cx="7748337" cy="514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Strategy Pattern</a:t>
            </a:r>
            <a:endParaRPr/>
          </a:p>
        </p:txBody>
      </p:sp>
      <p:sp>
        <p:nvSpPr>
          <p:cNvPr id="238" name="Google Shape;23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a behavioural pattern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class behavior or its algorithm can be changed at run time.</a:t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Enforces: Open Closed Principle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“Software entities (classes, modules, functions, etc.) should be open for extension, but closed for modification.”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2678113" y="7239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Beginning of Patterns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1746160" y="1676400"/>
            <a:ext cx="8229600" cy="290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“Each pattern describes a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which occurs over and over again in our environment, and then describes the core of the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to that problem, in such a way that you can use this solution a million times over, without ever doing it the same way twice.”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Intent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 a family of algorithms, encapsulate each one, and make them interchangeable. Strategy lets the algorithm vary independently from the clients that use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Capture the abstraction in an interface, bury implementation details in derived classes.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 txBox="1"/>
          <p:nvPr>
            <p:ph type="title"/>
          </p:nvPr>
        </p:nvSpPr>
        <p:spPr>
          <a:xfrm>
            <a:off x="838200" y="3136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Strategy Pattern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Strategy Pattern</a:t>
            </a:r>
            <a:endParaRPr/>
          </a:p>
        </p:txBody>
      </p:sp>
      <p:sp>
        <p:nvSpPr>
          <p:cNvPr id="250" name="Google Shape;250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Problem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encapsulate interface details </a:t>
            </a:r>
            <a:r>
              <a:rPr lang="en-US"/>
              <a:t>in a base class, and bury implementation details in derived classes. Clients can then couple themselves to an interface, and not have to experience the upheaval associated with change: </a:t>
            </a:r>
            <a:r>
              <a:rPr b="1" lang="en-US"/>
              <a:t>no impact when the number of derived classes changes, and no impact when the implementation of a derived class changes.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Strategy Pattern</a:t>
            </a:r>
            <a:br>
              <a:rPr lang="en-US"/>
            </a:br>
            <a:r>
              <a:rPr lang="en-US" sz="3600"/>
              <a:t>Problem</a:t>
            </a:r>
            <a:endParaRPr sz="3600"/>
          </a:p>
        </p:txBody>
      </p: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Class Arithmetic Calculator{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(add){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res = a+b;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Return res;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(sub){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res = a-b;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Return res;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Strategy Pattern</a:t>
            </a:r>
            <a:br>
              <a:rPr lang="en-US"/>
            </a:br>
            <a:r>
              <a:rPr lang="en-US" sz="3600"/>
              <a:t>Problem</a:t>
            </a:r>
            <a:endParaRPr sz="3600"/>
          </a:p>
        </p:txBody>
      </p:sp>
      <p:sp>
        <p:nvSpPr>
          <p:cNvPr id="262" name="Google Shape;262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Class Arithmetic Calculator{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(add){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res = a+b;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(sub){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res = a-b;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 (mul){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res = a*b;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Strategy Pattern</a:t>
            </a:r>
            <a:endParaRPr/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269" name="Google Shape;2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456" y="1690689"/>
            <a:ext cx="5568285" cy="155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650" y="3182144"/>
            <a:ext cx="5589348" cy="195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9649" y="4926891"/>
            <a:ext cx="5589349" cy="2037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2819" y="3263369"/>
            <a:ext cx="5070926" cy="173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Strategy Pattern</a:t>
            </a:r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OperationAdd aaaa = new OperationAdd()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aaaa.doOperation(10,5);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OperationSub bbbb = new OperationSub()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bbbb.doOperation(10,5);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Strategy Pattern</a:t>
            </a:r>
            <a:endParaRPr/>
          </a:p>
        </p:txBody>
      </p:sp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838200" y="19415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5" name="Google Shape;2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404" y="1671745"/>
            <a:ext cx="6468740" cy="403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Strategy Pattern</a:t>
            </a:r>
            <a:endParaRPr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2" name="Google Shape;2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328" y="2143862"/>
            <a:ext cx="8277775" cy="403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Strategy Pattern UML Diagram</a:t>
            </a:r>
            <a:endParaRPr/>
          </a:p>
        </p:txBody>
      </p:sp>
      <p:pic>
        <p:nvPicPr>
          <p:cNvPr id="298" name="Google Shape;29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375" y="1737373"/>
            <a:ext cx="8384146" cy="480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“Gang of Four” (GoF) Book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1828800" y="1981200"/>
            <a:ext cx="8458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Design Patterns: Elements of Reusable Object-Oriented Software</a:t>
            </a:r>
            <a:r>
              <a:rPr b="1" lang="en-US"/>
              <a:t>, </a:t>
            </a:r>
            <a:r>
              <a:rPr lang="en-US"/>
              <a:t>Addison-Wesley Publishing Company, 1994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Written by this "gang of four"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Dr. Erich Gamma, then Software Engineer, Taligent, Inc.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Dr. Richard Helm, then Senior Technology Consultant, DMR Group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Dr. Ralph Johnson, then and now at University of Illinois, Computer Science Department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Dr. John Vlissides, then a researcher at IBM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Thomas J. Watson Research Center 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See John's WikiWiki tribute page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http://c2.com/cgi/wiki?JohnVlissides</a:t>
            </a:r>
            <a:endParaRPr sz="1800"/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10001" r="19999" t="13333"/>
          <a:stretch/>
        </p:blipFill>
        <p:spPr>
          <a:xfrm>
            <a:off x="10408276" y="1981200"/>
            <a:ext cx="1600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Discovered Patterns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book </a:t>
            </a:r>
            <a:r>
              <a:rPr b="1" lang="en-US" sz="2400"/>
              <a:t>Data Access Patterns</a:t>
            </a:r>
            <a:r>
              <a:rPr lang="en-US" sz="2400"/>
              <a:t> by Clifton Nock introduces 4 decoupling patterns,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5 resource patterns, 5 I/O patterns, 7 cache patterns, and 4 concurrency patterns.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Design Patterns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1981200" y="1905000"/>
            <a:ext cx="8458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Three categories of Design Pattern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Creational patterns </a:t>
            </a:r>
            <a:r>
              <a:rPr lang="en-US" sz="2400"/>
              <a:t>deal with the process of object creation and class instantiation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Structural patterns</a:t>
            </a:r>
            <a:r>
              <a:rPr lang="en-US" sz="2400"/>
              <a:t>, deal with structure of classes and objects </a:t>
            </a:r>
            <a:r>
              <a:rPr lang="en-US"/>
              <a:t>to form larger structures and provide new functionality.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/>
              <a:t>Behavioral patterns</a:t>
            </a:r>
            <a:r>
              <a:rPr lang="en-US" sz="2400"/>
              <a:t>, which deal with dynamic interaction among classes and objects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2678113" y="7239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GoF Patterns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3009900" y="1905000"/>
            <a:ext cx="41529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 sz="2000"/>
              <a:t>Creational Patterns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Abstract Factory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Builder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Factory Method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Prototype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Singleton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 sz="2000"/>
              <a:t>Structural Patterns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Adapter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Bridge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Composite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Decorator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Façade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Flyweight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Proxy</a:t>
            </a:r>
            <a:endParaRPr/>
          </a:p>
        </p:txBody>
      </p:sp>
      <p:sp>
        <p:nvSpPr>
          <p:cNvPr id="121" name="Google Shape;121;p6"/>
          <p:cNvSpPr txBox="1"/>
          <p:nvPr>
            <p:ph idx="2" type="body"/>
          </p:nvPr>
        </p:nvSpPr>
        <p:spPr>
          <a:xfrm>
            <a:off x="6096000" y="1905000"/>
            <a:ext cx="41529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 sz="2000"/>
              <a:t>Behavioral Patterns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Chain of Responsibility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Command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Interpreter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Iterator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Mediator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Memento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Observer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State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Strategy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Template Method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Visitor</a:t>
            </a:r>
            <a:endParaRPr/>
          </a:p>
          <a:p>
            <a:pPr indent="-114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2678113" y="7239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Why Study Patterns?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2286000" y="1676400"/>
            <a:ext cx="784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Reusable in multiple projects.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Provide the solutions that help to define the system architecture.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Capture the software engineering experiences.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Provide transparency to the design of an application.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Well-proved and testified solutions since they have been built upon the knowledge and experience of expert software developers.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Design patterns don't guarantee an absolute solution to a problem. They provide clarity to the system architecture and the possibility of building a better system.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2678113" y="7239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Other advantages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2133600" y="1981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design patterns make software more modifiable, less brittle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are using time tested solutions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design patterns makes software systems easier to change—more maintainable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Helps increase the understanding of basic object-oriented design principles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encapsulation, inheritance, interfaces, polymorphism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Style for Describing Patterns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2209800" y="190500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use this structure: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Pattern name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Recurring problem: </a:t>
            </a:r>
            <a:r>
              <a:rPr lang="en-US"/>
              <a:t>what problem the pattern addresses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Solution: </a:t>
            </a:r>
            <a:r>
              <a:rPr lang="en-US"/>
              <a:t>the general approach of the pattern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UML for the pattern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/>
              <a:t>Participants: </a:t>
            </a:r>
            <a:r>
              <a:rPr lang="en-US"/>
              <a:t>a description as a class diagram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Use Example(s): </a:t>
            </a:r>
            <a:r>
              <a:rPr lang="en-US"/>
              <a:t>examples of this pattern, in Java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2020-10-05T04:29:23Z</dcterms:created>
  <dc:creator>Tofael</dc:creator>
</cp:coreProperties>
</file>