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WRE1/DzGhXhdpwwN7sWDCYps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d50013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d5001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Object Oriented Concepts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Lutfun Nahar Lota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Methods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2209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4 basic types of methods: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Modifier (sometimes called a mutator)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Changes the value associated with an attribute of the object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A method like </a:t>
            </a:r>
            <a:r>
              <a:rPr b="1" i="1" lang="en-US" sz="1800"/>
              <a:t>Change_Car_Color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Returns the value associated with an attribute of the object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A method like </a:t>
            </a:r>
            <a:r>
              <a:rPr b="1" i="1" lang="en-US" sz="1800"/>
              <a:t>Price_of_Car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Called once when the object is created (before any other method will be invoked)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E.g. </a:t>
            </a:r>
            <a:r>
              <a:rPr b="1" i="1" lang="en-US" sz="1800"/>
              <a:t>Car(Mustang)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Called when the object is destroyed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E.g</a:t>
            </a:r>
            <a:r>
              <a:rPr b="1" i="1" lang="en-US" sz="1800"/>
              <a:t>.~Car(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classes provide three levels of access to their members (state and behavior):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part of the class of the class that is visible to all clients of the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part of the class that is only visible to subclasses of the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part of the class that is not visible to any other 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199" y="1461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Components of OOP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2"/>
          <p:cNvGrpSpPr/>
          <p:nvPr/>
        </p:nvGrpSpPr>
        <p:grpSpPr>
          <a:xfrm>
            <a:off x="3686777" y="1108018"/>
            <a:ext cx="5068508" cy="5068508"/>
            <a:chOff x="2848578" y="435"/>
            <a:chExt cx="5068508" cy="5068508"/>
          </a:xfrm>
        </p:grpSpPr>
        <p:sp>
          <p:nvSpPr>
            <p:cNvPr id="169" name="Google Shape;169;p12"/>
            <p:cNvSpPr/>
            <p:nvPr/>
          </p:nvSpPr>
          <p:spPr>
            <a:xfrm>
              <a:off x="4622425" y="1774282"/>
              <a:ext cx="1520814" cy="15208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 txBox="1"/>
            <p:nvPr/>
          </p:nvSpPr>
          <p:spPr>
            <a:xfrm>
              <a:off x="4696665" y="1848522"/>
              <a:ext cx="1372334" cy="1372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OOP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 rot="-5400000">
              <a:off x="5005381" y="1396832"/>
              <a:ext cx="754901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2" name="Google Shape;172;p12"/>
            <p:cNvSpPr/>
            <p:nvPr/>
          </p:nvSpPr>
          <p:spPr>
            <a:xfrm>
              <a:off x="4873359" y="435"/>
              <a:ext cx="1018945" cy="10189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 txBox="1"/>
            <p:nvPr/>
          </p:nvSpPr>
          <p:spPr>
            <a:xfrm>
              <a:off x="4923100" y="50176"/>
              <a:ext cx="919463" cy="919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Inheritance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6143239" y="2534689"/>
              <a:ext cx="754901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5" name="Google Shape;175;p12"/>
            <p:cNvSpPr/>
            <p:nvPr/>
          </p:nvSpPr>
          <p:spPr>
            <a:xfrm>
              <a:off x="6898141" y="2025217"/>
              <a:ext cx="1018945" cy="10189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 txBox="1"/>
            <p:nvPr/>
          </p:nvSpPr>
          <p:spPr>
            <a:xfrm>
              <a:off x="6947882" y="2074958"/>
              <a:ext cx="919463" cy="919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Encapsulation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rot="5400000">
              <a:off x="5005381" y="3672547"/>
              <a:ext cx="754901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8" name="Google Shape;178;p12"/>
            <p:cNvSpPr/>
            <p:nvPr/>
          </p:nvSpPr>
          <p:spPr>
            <a:xfrm>
              <a:off x="4873359" y="4049998"/>
              <a:ext cx="1018945" cy="10189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 txBox="1"/>
            <p:nvPr/>
          </p:nvSpPr>
          <p:spPr>
            <a:xfrm>
              <a:off x="4923100" y="4099739"/>
              <a:ext cx="919463" cy="919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Abstraction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 rot="10800000">
              <a:off x="3867523" y="2534690"/>
              <a:ext cx="754901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81" name="Google Shape;181;p12"/>
            <p:cNvSpPr/>
            <p:nvPr/>
          </p:nvSpPr>
          <p:spPr>
            <a:xfrm>
              <a:off x="2848578" y="2025217"/>
              <a:ext cx="1018945" cy="10189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 txBox="1"/>
            <p:nvPr/>
          </p:nvSpPr>
          <p:spPr>
            <a:xfrm>
              <a:off x="2898319" y="2074958"/>
              <a:ext cx="919463" cy="919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Polymorphism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Inheritance is a relationship where one class shares the structure or behavior defined in one class (single inheritance) or more (multiple inheritance)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4353059" y="3078050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2663780" y="4863318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5901207" y="4863317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3"/>
          <p:cNvCxnSpPr>
            <a:stCxn id="189" idx="2"/>
            <a:endCxn id="190" idx="0"/>
          </p:cNvCxnSpPr>
          <p:nvPr/>
        </p:nvCxnSpPr>
        <p:spPr>
          <a:xfrm flipH="1">
            <a:off x="3771342" y="4391695"/>
            <a:ext cx="1689300" cy="4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13"/>
          <p:cNvCxnSpPr>
            <a:stCxn id="189" idx="2"/>
            <a:endCxn id="191" idx="0"/>
          </p:cNvCxnSpPr>
          <p:nvPr/>
        </p:nvCxnSpPr>
        <p:spPr>
          <a:xfrm>
            <a:off x="5460642" y="4391695"/>
            <a:ext cx="1548000" cy="4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Inheritance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view of inheritance is that it provides a way to specify some properties/behaviors that all subclasses </a:t>
            </a:r>
            <a:r>
              <a:rPr i="1" lang="en-US"/>
              <a:t>must</a:t>
            </a:r>
            <a:r>
              <a:rPr lang="en-US"/>
              <a:t> exhibit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Inheritance can be used to re-use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Inheritance also provides the ability to generalize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method can be written to work with the super-class but subclasses can be passed as arguments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Assignment of subclasses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2362200" y="1676400"/>
            <a:ext cx="7620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Dog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Poodle extends Dog {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Dog myDog;</a:t>
            </a:r>
            <a:b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Dog rover = new Dog 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Poodle yourPoodle;</a:t>
            </a:r>
            <a:b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Poodle fifi = new Poodle ();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2362200" y="4114800"/>
            <a:ext cx="7848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myDog = rover;                       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//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yourPoodle = fifi;                    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ok</a:t>
            </a:r>
            <a:endParaRPr sz="24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myDog = fifi;                        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//ok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yourPoodle = rover;                 </a:t>
            </a:r>
            <a:r>
              <a:rPr lang="en-US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// illegal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yourPoodle = (Poodle) rover;     </a:t>
            </a:r>
            <a:r>
              <a:rPr lang="en-US" sz="24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//runtime check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Concept: Objects must be created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int n;</a:t>
            </a:r>
            <a:r>
              <a:rPr lang="en-US"/>
              <a:t>   does two things: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declares that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is an integer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allocates space to hold a value for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a primitive, this is all that is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secretary;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/>
              <a:t> also does two things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declares that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secretary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is type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allocates space to hold a </a:t>
            </a:r>
            <a:r>
              <a:rPr i="1" lang="en-US"/>
              <a:t>reference</a:t>
            </a:r>
            <a:r>
              <a:rPr lang="en-US"/>
              <a:t> to an Employee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an object, this is </a:t>
            </a:r>
            <a:r>
              <a:rPr b="1" i="1" lang="en-US"/>
              <a:t>not</a:t>
            </a:r>
            <a:r>
              <a:rPr lang="en-US"/>
              <a:t> all that is needed</a:t>
            </a:r>
            <a:endParaRPr>
              <a:solidFill>
                <a:srgbClr val="FFFF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secretary = new Employee ( 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allocate space to hold a </a:t>
            </a:r>
            <a:r>
              <a:rPr i="1" lang="en-US"/>
              <a:t>value</a:t>
            </a:r>
            <a:r>
              <a:rPr lang="en-US"/>
              <a:t> for the Employee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Until you do this, the Employee is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Notation: How to declare and create objects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1981200" y="17526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secretary; </a:t>
            </a:r>
            <a:r>
              <a:rPr lang="en-US" sz="2400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declares secretary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secretary = new Employee ();</a:t>
            </a:r>
            <a:r>
              <a:rPr lang="en-US" sz="2400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allocates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secretary = new Employee();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does both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the secretary is still "blank" (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r>
              <a:rPr lang="en-US" sz="24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secretary.name = "Adele";</a:t>
            </a:r>
            <a:r>
              <a:rPr lang="en-US" sz="2400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dot notation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secretary.birthday (); </a:t>
            </a:r>
            <a:r>
              <a:rPr lang="en-US" sz="2400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sends a message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Notation: How to reference a field or method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22098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Inside a class, no dots are necessary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Person { ... age = age + 1; ...}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Outside a class, you need to say which object you are talking 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 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if (john.age &lt; 75) john.birthday ();</a:t>
            </a:r>
            <a:endParaRPr>
              <a:solidFill>
                <a:schemeClr val="accent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don't have an object, you cannot use its fields or methods!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Concept: </a:t>
            </a: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/>
              <a:t> object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2209800" y="16764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Inside a class, no dots are necessary, because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are working on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/>
              <a:t>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wish, you can make it explicit: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Trebuchet MS"/>
              <a:buChar char=" 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Person { ... this.age = this.age + 1; ...}</a:t>
            </a:r>
            <a:endParaRPr>
              <a:solidFill>
                <a:schemeClr val="accent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/>
              <a:t> is like an extra parameter to the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usually don't need to use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principle of design and development of programs using modular approach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computer programming model that organizes software design around </a:t>
            </a:r>
            <a:r>
              <a:rPr b="1" lang="en-US"/>
              <a:t>data</a:t>
            </a:r>
            <a:r>
              <a:rPr lang="en-US"/>
              <a:t>, or </a:t>
            </a:r>
            <a:r>
              <a:rPr b="1" lang="en-US"/>
              <a:t>objects</a:t>
            </a:r>
            <a:r>
              <a:rPr lang="en-US"/>
              <a:t>, rather than functions and logic.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well-suited for programs that are large, complex and actively updated or maintained.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inheritance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1981200" y="1676400"/>
            <a:ext cx="38100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Person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String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void birthday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age = age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019800" y="1752601"/>
            <a:ext cx="43434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extends Person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double salary;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void pay () { ...}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0"/>
          <p:cNvCxnSpPr/>
          <p:nvPr/>
        </p:nvCxnSpPr>
        <p:spPr>
          <a:xfrm>
            <a:off x="5638800" y="1905000"/>
            <a:ext cx="0" cy="259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0"/>
          <p:cNvSpPr txBox="1"/>
          <p:nvPr/>
        </p:nvSpPr>
        <p:spPr>
          <a:xfrm>
            <a:off x="1981200" y="4800600"/>
            <a:ext cx="822960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fields and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birthday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salary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and a 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Ability of a function to take multiple forms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353059" y="3078050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2663780" y="4863318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Overloading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5901207" y="4863317"/>
            <a:ext cx="2215166" cy="1313645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1"/>
          <p:cNvCxnSpPr>
            <a:stCxn id="252" idx="2"/>
            <a:endCxn id="253" idx="0"/>
          </p:cNvCxnSpPr>
          <p:nvPr/>
        </p:nvCxnSpPr>
        <p:spPr>
          <a:xfrm flipH="1">
            <a:off x="3771342" y="4391695"/>
            <a:ext cx="1689300" cy="4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21"/>
          <p:cNvCxnSpPr>
            <a:stCxn id="252" idx="2"/>
            <a:endCxn id="254" idx="0"/>
          </p:cNvCxnSpPr>
          <p:nvPr/>
        </p:nvCxnSpPr>
        <p:spPr>
          <a:xfrm>
            <a:off x="5460642" y="4391695"/>
            <a:ext cx="1548000" cy="4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can be overridden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2209800" y="5638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birds can fly. Except penguins.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514600" y="1524001"/>
            <a:ext cx="73152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Bird extends Animal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void fly (String destination)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location = destination;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2438400" y="3962400"/>
            <a:ext cx="739140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Penguin extends Bird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void fly (String whatever) 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use overridden methods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1905000" y="1828800"/>
            <a:ext cx="84582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FamilyMember extends Person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void birthday () { </a:t>
            </a:r>
            <a:r>
              <a:rPr lang="en-US" sz="2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override birthday() in Person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800">
                <a:solidFill>
                  <a:schemeClr val="folHlink"/>
                </a:solidFill>
                <a:latin typeface="Trebuchet MS"/>
                <a:ea typeface="Trebuchet MS"/>
                <a:cs typeface="Trebuchet MS"/>
                <a:sym typeface="Trebuchet MS"/>
              </a:rPr>
              <a:t>super.</a:t>
            </a: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birthday ();  </a:t>
            </a:r>
            <a:r>
              <a:rPr lang="en-US" sz="2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call overridden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givePresent ();     </a:t>
            </a:r>
            <a:r>
              <a:rPr lang="en-US" sz="2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// and add your new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81244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Overloading</a:t>
            </a:r>
            <a:endParaRPr/>
          </a:p>
        </p:txBody>
      </p:sp>
      <p:pic>
        <p:nvPicPr>
          <p:cNvPr descr="Method Overloading in Java with Examples | Method Overloading Explained" id="278" name="Google Shape;27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267" y="3019425"/>
            <a:ext cx="71628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1171976" y="1020986"/>
            <a:ext cx="7810071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object to have different meaning depending upon context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overloading: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existing operator operates on new data type is called operator overloading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overloading: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two or more function have same name, but differ in the number od arguments or data type of argum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bd500136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85" name="Google Shape;285;gfbd500136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basic building blocks for designing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Has unique attributes and behavior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collection of data members and associated member functions that manipulate that data members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object is active, not passive; it does things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object is responsible for its own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But: it can expose that data to other objects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can be made with the help of a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is a collection of objects that have identical properties, common behavior and shared relationship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Hold both data and methods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class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2514600" y="1524001"/>
            <a:ext cx="67818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class Employee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// Fields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String name;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//Can get but not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double salary;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// Cannot get or set</a:t>
            </a:r>
            <a:b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Constructor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Employee(String n, double s) {</a:t>
            </a:r>
            <a:b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name = n; salary = s;</a:t>
            </a:r>
            <a:b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b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void pay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System.out.println("Pay to the order of "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name + " $" + salary);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b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   public String getName() { return name; }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// getter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Classes and Objects</a:t>
            </a:r>
            <a:endParaRPr/>
          </a:p>
        </p:txBody>
      </p:sp>
      <p:pic>
        <p:nvPicPr>
          <p:cNvPr descr="C:\Program Files\Common Files\Microsoft Shared\Clipart\cagcat50\tn00332_.wmf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239" y="2859089"/>
            <a:ext cx="2293937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2057400" y="2590800"/>
            <a:ext cx="1219200" cy="20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&lt;CAR&gt;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2362200" y="2057400"/>
            <a:ext cx="1219200" cy="213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&lt;7_series_BMW&gt;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2362200" y="4495800"/>
            <a:ext cx="1219200" cy="213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&lt;Ford_Mustang&gt;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629400" y="2362200"/>
            <a:ext cx="1219200" cy="213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&lt;VW_Beetle&gt;</a:t>
            </a:r>
            <a:endParaRPr/>
          </a:p>
        </p:txBody>
      </p:sp>
      <p:pic>
        <p:nvPicPr>
          <p:cNvPr descr="D:\cs1\beetle.jp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2978150"/>
            <a:ext cx="13335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s1\bmw-car.jpg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667000"/>
            <a:ext cx="16002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s1\ford-mustang.jpg"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5181600"/>
            <a:ext cx="1562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Messages to Objects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286000" y="3429000"/>
            <a:ext cx="3810000" cy="457200"/>
          </a:xfrm>
          <a:prstGeom prst="rightArrow">
            <a:avLst>
              <a:gd fmla="val 50000" name="adj1"/>
              <a:gd fmla="val 20833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Program Files\Common Files\Microsoft Shared\Clipart\cagcat50\bd06784_.wmf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4114800"/>
            <a:ext cx="18192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/>
          <p:nvPr/>
        </p:nvSpPr>
        <p:spPr>
          <a:xfrm>
            <a:off x="6705600" y="2362200"/>
            <a:ext cx="1219200" cy="213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&lt;7_series_BMW&gt;</a:t>
            </a:r>
            <a:endParaRPr/>
          </a:p>
        </p:txBody>
      </p:sp>
      <p:pic>
        <p:nvPicPr>
          <p:cNvPr descr="D:\cs1\bmw-car.jpg"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2971800"/>
            <a:ext cx="16002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/>
          <p:nvPr/>
        </p:nvSpPr>
        <p:spPr>
          <a:xfrm>
            <a:off x="3124200" y="2819400"/>
            <a:ext cx="1676400" cy="1371600"/>
          </a:xfrm>
          <a:prstGeom prst="wedgeRoundRectCallout">
            <a:avLst>
              <a:gd fmla="val -43750" name="adj1"/>
              <a:gd fmla="val 70000" name="adj2"/>
              <a:gd fmla="val 16667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“Start the engine of the BMW”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5791200" y="4038600"/>
            <a:ext cx="182880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Start_Engine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 of a Class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2743200" y="3810000"/>
            <a:ext cx="3810000" cy="457200"/>
          </a:xfrm>
          <a:prstGeom prst="rightArrow">
            <a:avLst>
              <a:gd fmla="val 50000" name="adj1"/>
              <a:gd fmla="val 20833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Program Files\Common Files\Microsoft Shared\Clipart\cagcat50\tn00332_.wmf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724401"/>
            <a:ext cx="2293938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/>
          <p:nvPr/>
        </p:nvSpPr>
        <p:spPr>
          <a:xfrm>
            <a:off x="7467600" y="1981200"/>
            <a:ext cx="1905000" cy="251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&lt;CAR&gt;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6629400" y="3810000"/>
            <a:ext cx="1752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Start_Engine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>
            <a:off x="4800600" y="1447800"/>
            <a:ext cx="20574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9"/>
          <p:cNvCxnSpPr/>
          <p:nvPr/>
        </p:nvCxnSpPr>
        <p:spPr>
          <a:xfrm>
            <a:off x="7620000" y="1371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2020-09-23T06:44:11Z</dcterms:created>
  <dc:creator>Tofael</dc:creator>
</cp:coreProperties>
</file>