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Composite and Command Pattern</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Lutfun Nahar Lota</a:t>
            </a:r>
            <a:endParaRPr/>
          </a:p>
          <a:p>
            <a:pPr indent="0" lvl="0" marL="0" rtl="0" algn="l">
              <a:lnSpc>
                <a:spcPct val="90000"/>
              </a:lnSpc>
              <a:spcBef>
                <a:spcPts val="1000"/>
              </a:spcBef>
              <a:spcAft>
                <a:spcPts val="0"/>
              </a:spcAft>
              <a:buClr>
                <a:schemeClr val="dk1"/>
              </a:buClr>
              <a:buSzPts val="2400"/>
              <a:buNone/>
            </a:pPr>
            <a:r>
              <a:rPr lang="en-US"/>
              <a:t>Lecturer, CSE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50" name="Google Shape;15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1" name="Google Shape;151;p22"/>
          <p:cNvPicPr preferRelativeResize="0"/>
          <p:nvPr/>
        </p:nvPicPr>
        <p:blipFill rotWithShape="1">
          <a:blip r:embed="rId3">
            <a:alphaModFix/>
          </a:blip>
          <a:srcRect b="0" l="0" r="0" t="0"/>
          <a:stretch/>
        </p:blipFill>
        <p:spPr>
          <a:xfrm>
            <a:off x="947364" y="1825625"/>
            <a:ext cx="5260924" cy="3420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UML Command Pattern</a:t>
            </a:r>
            <a:endParaRPr/>
          </a:p>
        </p:txBody>
      </p:sp>
      <p:sp>
        <p:nvSpPr>
          <p:cNvPr id="157" name="Google Shape;15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Command Pattern UML Diagram" id="158" name="Google Shape;158;p23"/>
          <p:cNvPicPr preferRelativeResize="0"/>
          <p:nvPr/>
        </p:nvPicPr>
        <p:blipFill rotWithShape="1">
          <a:blip r:embed="rId3">
            <a:alphaModFix/>
          </a:blip>
          <a:srcRect b="0" l="0" r="0" t="0"/>
          <a:stretch/>
        </p:blipFill>
        <p:spPr>
          <a:xfrm>
            <a:off x="1147249" y="1550283"/>
            <a:ext cx="5557248" cy="4167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Composite pattern is used where we need to treat a group of objects in similar way as a single object. </a:t>
            </a:r>
            <a:endParaRPr/>
          </a:p>
          <a:p>
            <a:pPr indent="-228600" lvl="0" marL="228600" rtl="0" algn="l">
              <a:lnSpc>
                <a:spcPct val="90000"/>
              </a:lnSpc>
              <a:spcBef>
                <a:spcPts val="1000"/>
              </a:spcBef>
              <a:spcAft>
                <a:spcPts val="0"/>
              </a:spcAft>
              <a:buClr>
                <a:schemeClr val="dk1"/>
              </a:buClr>
              <a:buSzPts val="2800"/>
              <a:buChar char="•"/>
            </a:pPr>
            <a:r>
              <a:rPr lang="en-US"/>
              <a:t>Composite pattern composes objects in term of a tree structure to represent part as well as whole hierarchy. </a:t>
            </a:r>
            <a:endParaRPr/>
          </a:p>
          <a:p>
            <a:pPr indent="-228600" lvl="0" marL="228600" rtl="0" algn="l">
              <a:lnSpc>
                <a:spcPct val="90000"/>
              </a:lnSpc>
              <a:spcBef>
                <a:spcPts val="1000"/>
              </a:spcBef>
              <a:spcAft>
                <a:spcPts val="0"/>
              </a:spcAft>
              <a:buClr>
                <a:schemeClr val="dk1"/>
              </a:buClr>
              <a:buSzPts val="2800"/>
              <a:buChar char="•"/>
            </a:pPr>
            <a:r>
              <a:rPr lang="en-US"/>
              <a:t>This type of design pattern comes under structural pattern as this pattern creates a tree structure of group of objects.</a:t>
            </a:r>
            <a:endParaRPr/>
          </a:p>
          <a:p>
            <a:pPr indent="-228600" lvl="0" marL="228600" rtl="0" algn="l">
              <a:lnSpc>
                <a:spcPct val="90000"/>
              </a:lnSpc>
              <a:spcBef>
                <a:spcPts val="1000"/>
              </a:spcBef>
              <a:spcAft>
                <a:spcPts val="0"/>
              </a:spcAft>
              <a:buClr>
                <a:schemeClr val="dk1"/>
              </a:buClr>
              <a:buSzPts val="2800"/>
              <a:buChar char="•"/>
            </a:pPr>
            <a:r>
              <a:rPr lang="en-US"/>
              <a:t>This pattern creates a class that contains group of its own objects. This class provides ways to modify its group of same objects.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Structure of a complex order" id="98" name="Google Shape;98;p15"/>
          <p:cNvPicPr preferRelativeResize="0"/>
          <p:nvPr/>
        </p:nvPicPr>
        <p:blipFill rotWithShape="1">
          <a:blip r:embed="rId3">
            <a:alphaModFix/>
          </a:blip>
          <a:srcRect b="0" l="0" r="0" t="0"/>
          <a:stretch/>
        </p:blipFill>
        <p:spPr>
          <a:xfrm>
            <a:off x="2865282" y="1825625"/>
            <a:ext cx="4072898" cy="407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104" name="Google Shape;1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Structure of the Composite example" id="105" name="Google Shape;105;p16"/>
          <p:cNvPicPr preferRelativeResize="0"/>
          <p:nvPr/>
        </p:nvPicPr>
        <p:blipFill rotWithShape="1">
          <a:blip r:embed="rId3">
            <a:alphaModFix/>
          </a:blip>
          <a:srcRect b="0" l="0" r="0" t="0"/>
          <a:stretch/>
        </p:blipFill>
        <p:spPr>
          <a:xfrm>
            <a:off x="6096000" y="1690688"/>
            <a:ext cx="3524250" cy="4191001"/>
          </a:xfrm>
          <a:prstGeom prst="rect">
            <a:avLst/>
          </a:prstGeom>
          <a:noFill/>
          <a:ln>
            <a:noFill/>
          </a:ln>
        </p:spPr>
      </p:pic>
      <p:pic>
        <p:nvPicPr>
          <p:cNvPr descr="Structure of the Composite design pattern" id="106" name="Google Shape;106;p16"/>
          <p:cNvPicPr preferRelativeResize="0"/>
          <p:nvPr/>
        </p:nvPicPr>
        <p:blipFill rotWithShape="1">
          <a:blip r:embed="rId4">
            <a:alphaModFix/>
          </a:blip>
          <a:srcRect b="0" l="0" r="0" t="0"/>
          <a:stretch/>
        </p:blipFill>
        <p:spPr>
          <a:xfrm>
            <a:off x="991673" y="1545465"/>
            <a:ext cx="3687606" cy="44711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112" name="Google Shape;11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New line()      new square()     composite(line, square)</a:t>
            </a:r>
            <a:endParaRPr/>
          </a:p>
          <a:p>
            <a:pPr indent="-50800" lvl="0" marL="228600" rtl="0" algn="l">
              <a:lnSpc>
                <a:spcPct val="90000"/>
              </a:lnSpc>
              <a:spcBef>
                <a:spcPts val="1000"/>
              </a:spcBef>
              <a:spcAft>
                <a:spcPts val="0"/>
              </a:spcAft>
              <a:buClr>
                <a:schemeClr val="dk1"/>
              </a:buClr>
              <a:buSzPts val="2800"/>
              <a:buNone/>
            </a:pPr>
            <a:r>
              <a:t/>
            </a:r>
            <a:endParaRPr/>
          </a:p>
        </p:txBody>
      </p:sp>
      <p:cxnSp>
        <p:nvCxnSpPr>
          <p:cNvPr id="113" name="Google Shape;113;p17"/>
          <p:cNvCxnSpPr/>
          <p:nvPr/>
        </p:nvCxnSpPr>
        <p:spPr>
          <a:xfrm>
            <a:off x="1622738" y="2464717"/>
            <a:ext cx="1506828" cy="25758"/>
          </a:xfrm>
          <a:prstGeom prst="straightConnector1">
            <a:avLst/>
          </a:prstGeom>
          <a:noFill/>
          <a:ln cap="flat" cmpd="sng" w="9525">
            <a:solidFill>
              <a:schemeClr val="accent1"/>
            </a:solidFill>
            <a:prstDash val="solid"/>
            <a:miter lim="800000"/>
            <a:headEnd len="sm" w="sm" type="none"/>
            <a:tailEnd len="sm" w="sm" type="none"/>
          </a:ln>
        </p:spPr>
      </p:cxnSp>
      <p:sp>
        <p:nvSpPr>
          <p:cNvPr id="114" name="Google Shape;114;p17"/>
          <p:cNvSpPr/>
          <p:nvPr/>
        </p:nvSpPr>
        <p:spPr>
          <a:xfrm>
            <a:off x="1584101" y="3129566"/>
            <a:ext cx="1854558" cy="605307"/>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7"/>
          <p:cNvSpPr/>
          <p:nvPr/>
        </p:nvSpPr>
        <p:spPr>
          <a:xfrm>
            <a:off x="1661375" y="4095482"/>
            <a:ext cx="2086377" cy="8757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Command pattern is a data driven design pattern and falls under behavioral pattern category.</a:t>
            </a:r>
            <a:endParaRPr/>
          </a:p>
          <a:p>
            <a:pPr indent="-228600" lvl="0" marL="228600" rtl="0" algn="l">
              <a:lnSpc>
                <a:spcPct val="90000"/>
              </a:lnSpc>
              <a:spcBef>
                <a:spcPts val="1000"/>
              </a:spcBef>
              <a:spcAft>
                <a:spcPts val="0"/>
              </a:spcAft>
              <a:buClr>
                <a:schemeClr val="dk1"/>
              </a:buClr>
              <a:buSzPts val="2800"/>
              <a:buChar char="•"/>
            </a:pPr>
            <a:r>
              <a:rPr lang="en-US"/>
              <a:t> A request is wrapped under an object as command and passed to invoker object. Invoker object looks for the appropriate object which can handle this command and passes the command to the corresponding object which executes the command.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27" name="Google Shape;1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8" name="Google Shape;128;p19"/>
          <p:cNvPicPr preferRelativeResize="0"/>
          <p:nvPr/>
        </p:nvPicPr>
        <p:blipFill rotWithShape="1">
          <a:blip r:embed="rId3">
            <a:alphaModFix/>
          </a:blip>
          <a:srcRect b="0" l="0" r="0" t="0"/>
          <a:stretch/>
        </p:blipFill>
        <p:spPr>
          <a:xfrm>
            <a:off x="1195788" y="2064175"/>
            <a:ext cx="4419600" cy="300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34" name="Google Shape;13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5" name="Google Shape;135;p20"/>
          <p:cNvPicPr preferRelativeResize="0"/>
          <p:nvPr/>
        </p:nvPicPr>
        <p:blipFill rotWithShape="1">
          <a:blip r:embed="rId3">
            <a:alphaModFix/>
          </a:blip>
          <a:srcRect b="0" l="0" r="0" t="0"/>
          <a:stretch/>
        </p:blipFill>
        <p:spPr>
          <a:xfrm>
            <a:off x="1482311" y="3196710"/>
            <a:ext cx="3810000" cy="2447925"/>
          </a:xfrm>
          <a:prstGeom prst="rect">
            <a:avLst/>
          </a:prstGeom>
          <a:noFill/>
          <a:ln>
            <a:noFill/>
          </a:ln>
        </p:spPr>
      </p:pic>
      <p:pic>
        <p:nvPicPr>
          <p:cNvPr id="136" name="Google Shape;136;p20"/>
          <p:cNvPicPr preferRelativeResize="0"/>
          <p:nvPr/>
        </p:nvPicPr>
        <p:blipFill rotWithShape="1">
          <a:blip r:embed="rId4">
            <a:alphaModFix/>
          </a:blip>
          <a:srcRect b="0" l="0" r="0" t="0"/>
          <a:stretch/>
        </p:blipFill>
        <p:spPr>
          <a:xfrm>
            <a:off x="5770339" y="3220522"/>
            <a:ext cx="3819525" cy="2400300"/>
          </a:xfrm>
          <a:prstGeom prst="rect">
            <a:avLst/>
          </a:prstGeom>
          <a:noFill/>
          <a:ln>
            <a:noFill/>
          </a:ln>
        </p:spPr>
      </p:pic>
      <p:pic>
        <p:nvPicPr>
          <p:cNvPr id="137" name="Google Shape;137;p20"/>
          <p:cNvPicPr preferRelativeResize="0"/>
          <p:nvPr/>
        </p:nvPicPr>
        <p:blipFill rotWithShape="1">
          <a:blip r:embed="rId5">
            <a:alphaModFix/>
          </a:blip>
          <a:srcRect b="0" l="0" r="0" t="0"/>
          <a:stretch/>
        </p:blipFill>
        <p:spPr>
          <a:xfrm>
            <a:off x="1482311" y="1905737"/>
            <a:ext cx="3000375" cy="9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43" name="Google Shape;14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4" name="Google Shape;144;p21"/>
          <p:cNvPicPr preferRelativeResize="0"/>
          <p:nvPr/>
        </p:nvPicPr>
        <p:blipFill rotWithShape="1">
          <a:blip r:embed="rId3">
            <a:alphaModFix/>
          </a:blip>
          <a:srcRect b="0" l="0" r="0" t="0"/>
          <a:stretch/>
        </p:blipFill>
        <p:spPr>
          <a:xfrm>
            <a:off x="1518499" y="1995219"/>
            <a:ext cx="5539123" cy="401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