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42"/>
  </p:handout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7" r:id="rId21"/>
    <p:sldId id="278" r:id="rId22"/>
    <p:sldId id="279" r:id="rId23"/>
    <p:sldId id="280" r:id="rId24"/>
    <p:sldId id="276" r:id="rId25"/>
    <p:sldId id="273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and Teacher Info" id="{20C1D165-EFF4-4993-B327-9F21FEAB6EC0}">
          <p14:sldIdLst>
            <p14:sldId id="256"/>
          </p14:sldIdLst>
        </p14:section>
        <p14:section name="Course Introduction" id="{3F7EDC36-07A5-4F08-9A6A-035D6BC51BEB}">
          <p14:sldIdLst>
            <p14:sldId id="257"/>
          </p14:sldIdLst>
        </p14:section>
        <p14:section name="Chapter 1 [1.1]" id="{2F36D426-C364-48F3-8632-7B431F1335C8}">
          <p14:sldIdLst>
            <p14:sldId id="296"/>
          </p14:sldIdLst>
        </p14:section>
        <p14:section name="Propositions" id="{DD6EE230-34B1-4EF7-8C27-8148CA87298F}">
          <p14:sldIdLst>
            <p14:sldId id="258"/>
            <p14:sldId id="259"/>
            <p14:sldId id="260"/>
            <p14:sldId id="261"/>
            <p14:sldId id="262"/>
          </p14:sldIdLst>
        </p14:section>
        <p14:section name="Logical Operators" id="{3563C16D-37E9-4DB7-9A9D-4BCBFD77AF34}">
          <p14:sldIdLst>
            <p14:sldId id="263"/>
          </p14:sldIdLst>
        </p14:section>
        <p14:section name="Negation" id="{44A1ED3B-6728-427F-8F8F-C034A53B1545}">
          <p14:sldIdLst>
            <p14:sldId id="264"/>
            <p14:sldId id="265"/>
          </p14:sldIdLst>
        </p14:section>
        <p14:section name="Conjunction" id="{071B4BBF-EA48-4ADC-98C9-A090DCF1C613}">
          <p14:sldIdLst>
            <p14:sldId id="266"/>
            <p14:sldId id="267"/>
          </p14:sldIdLst>
        </p14:section>
        <p14:section name="Disjunction" id="{38315568-88B9-4150-ACD6-617F8FC2BB2A}">
          <p14:sldIdLst>
            <p14:sldId id="268"/>
          </p14:sldIdLst>
        </p14:section>
        <p14:section name="Exlusive Or" id="{66AE621B-E052-4DC3-8AC2-7D521E4FBEA3}">
          <p14:sldIdLst>
            <p14:sldId id="269"/>
          </p14:sldIdLst>
        </p14:section>
        <p14:section name="Conditionals/Implications" id="{F6217CB0-A128-4B5F-A48F-CB01A07D5F49}">
          <p14:sldIdLst>
            <p14:sldId id="270"/>
            <p14:sldId id="271"/>
            <p14:sldId id="272"/>
            <p14:sldId id="274"/>
            <p14:sldId id="277"/>
            <p14:sldId id="278"/>
            <p14:sldId id="279"/>
          </p14:sldIdLst>
        </p14:section>
        <p14:section name="Converse,Contrapositive,Inverse" id="{C23A9635-0D02-4C27-BFA3-889C816F002F}">
          <p14:sldIdLst>
            <p14:sldId id="280"/>
            <p14:sldId id="276"/>
            <p14:sldId id="273"/>
            <p14:sldId id="281"/>
            <p14:sldId id="282"/>
            <p14:sldId id="283"/>
          </p14:sldIdLst>
        </p14:section>
        <p14:section name="Biconditionals" id="{675ABBE7-9C74-4B5D-968C-1E40D2CEBCAF}">
          <p14:sldIdLst>
            <p14:sldId id="284"/>
            <p14:sldId id="285"/>
            <p14:sldId id="286"/>
            <p14:sldId id="287"/>
          </p14:sldIdLst>
        </p14:section>
        <p14:section name="Truth Table of compound propositions" id="{44FF8D8B-78D2-44A3-BA8E-983D8A4202F2}">
          <p14:sldIdLst>
            <p14:sldId id="288"/>
          </p14:sldIdLst>
        </p14:section>
        <p14:section name="Precedence of Logical Operators" id="{FB6F9052-6C2E-43E1-9FEB-F8D761849FE4}">
          <p14:sldIdLst>
            <p14:sldId id="289"/>
            <p14:sldId id="290"/>
          </p14:sldIdLst>
        </p14:section>
        <p14:section name="Logic and Bit Operations" id="{468CEDF2-8B8A-44BE-996B-6DF670529EEE}">
          <p14:sldIdLst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58" d="100"/>
          <a:sy n="58" d="100"/>
        </p:scale>
        <p:origin x="-5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0459177-0270-49FF-A5C8-621CA1BE9D3A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8C04CD-A0FD-450B-9179-457B3F83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9ACB2-16FD-49FF-824D-BAB5C5A42B99}" type="datetimeFigureOut">
              <a:rPr lang="en-US" smtClean="0"/>
              <a:t>27/06/2018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0680E8-98D1-4DD8-B445-D19A078C324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3645024"/>
            <a:ext cx="6858000" cy="1375792"/>
          </a:xfrm>
        </p:spPr>
        <p:txBody>
          <a:bodyPr>
            <a:normAutofit/>
          </a:bodyPr>
          <a:lstStyle/>
          <a:p>
            <a:r>
              <a:rPr lang="en-GB" dirty="0" smtClean="0"/>
              <a:t>CSE 4203 </a:t>
            </a:r>
            <a:br>
              <a:rPr lang="en-GB" dirty="0" smtClean="0"/>
            </a:br>
            <a:r>
              <a:rPr lang="en-GB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088582"/>
            <a:ext cx="6858000" cy="788690"/>
          </a:xfrm>
        </p:spPr>
        <p:txBody>
          <a:bodyPr>
            <a:normAutofit/>
          </a:bodyPr>
          <a:lstStyle/>
          <a:p>
            <a:r>
              <a:rPr lang="en-GB" dirty="0" smtClean="0"/>
              <a:t>Mohammad </a:t>
            </a:r>
            <a:r>
              <a:rPr lang="en-GB" dirty="0" err="1" smtClean="0"/>
              <a:t>Ridwan</a:t>
            </a:r>
            <a:r>
              <a:rPr lang="en-GB" dirty="0" smtClean="0"/>
              <a:t> </a:t>
            </a:r>
            <a:r>
              <a:rPr lang="en-GB" dirty="0" err="1" smtClean="0"/>
              <a:t>Kabir</a:t>
            </a:r>
            <a:r>
              <a:rPr lang="en-GB" dirty="0" smtClean="0"/>
              <a:t> (MRK)</a:t>
            </a:r>
            <a:br>
              <a:rPr lang="en-GB" dirty="0" smtClean="0"/>
            </a:br>
            <a:r>
              <a:rPr lang="en-GB" dirty="0" smtClean="0"/>
              <a:t>Email : ridwankabir@iut-dhaka.edu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Negation Operator (¬)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27544"/>
                <a:ext cx="8229600" cy="4937760"/>
              </a:xfrm>
            </p:spPr>
            <p:txBody>
              <a:bodyPr/>
              <a:lstStyle/>
              <a:p>
                <a:r>
                  <a:rPr lang="en-GB" sz="3200" dirty="0" smtClean="0"/>
                  <a:t>Definition</a:t>
                </a:r>
                <a:r>
                  <a:rPr lang="en-GB" dirty="0" smtClean="0"/>
                  <a:t>:</a:t>
                </a:r>
              </a:p>
              <a:p>
                <a:pPr lvl="1"/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be a proposition.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negation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, denoted by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(also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500" b="1" i="1" smtClean="0"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500" dirty="0" smtClean="0"/>
                  <a:t>), </a:t>
                </a:r>
                <a:r>
                  <a:rPr lang="en-US" sz="2500" dirty="0"/>
                  <a:t>is the </a:t>
                </a:r>
                <a:r>
                  <a:rPr lang="en-US" sz="2500" dirty="0" smtClean="0"/>
                  <a:t>proposition,</a:t>
                </a:r>
                <a:r>
                  <a:rPr lang="en-US" sz="2500" i="1" dirty="0" smtClean="0"/>
                  <a:t> </a:t>
                </a:r>
                <a:r>
                  <a:rPr lang="en-US" sz="2800" dirty="0" smtClean="0"/>
                  <a:t>“It </a:t>
                </a:r>
                <a:r>
                  <a:rPr lang="en-US" sz="2800" dirty="0"/>
                  <a:t>is not the case that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800" dirty="0" smtClean="0"/>
                  <a:t>.”</a:t>
                </a:r>
              </a:p>
              <a:p>
                <a:pPr lvl="1"/>
                <a:r>
                  <a:rPr lang="en-US" sz="2500" dirty="0" smtClean="0"/>
                  <a:t>The proposition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b="1" dirty="0" smtClean="0"/>
                  <a:t> </a:t>
                </a:r>
                <a:r>
                  <a:rPr lang="en-US" sz="2500" dirty="0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sz="2500" b="1" i="1" smtClean="0"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500" dirty="0" smtClean="0"/>
                  <a:t> is read “</a:t>
                </a:r>
                <a:r>
                  <a:rPr lang="en-US" sz="2500" b="1" dirty="0" smtClean="0"/>
                  <a:t>not p</a:t>
                </a:r>
                <a:r>
                  <a:rPr lang="en-US" sz="2500" dirty="0" smtClean="0"/>
                  <a:t>.” </a:t>
                </a:r>
              </a:p>
              <a:p>
                <a:pPr lvl="1"/>
                <a:r>
                  <a:rPr lang="en-US" sz="2500" dirty="0" smtClean="0"/>
                  <a:t>The truth value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, is the opposite of that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27544"/>
                <a:ext cx="8229600" cy="4937760"/>
              </a:xfrm>
              <a:blipFill rotWithShape="1">
                <a:blip r:embed="rId2"/>
                <a:stretch>
                  <a:fillRect l="-1037" t="-160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768219"/>
                  </p:ext>
                </p:extLst>
              </p:nvPr>
            </p:nvGraphicFramePr>
            <p:xfrm>
              <a:off x="1547664" y="4365104"/>
              <a:ext cx="6096000" cy="11125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768219"/>
                  </p:ext>
                </p:extLst>
              </p:nvPr>
            </p:nvGraphicFramePr>
            <p:xfrm>
              <a:off x="1547664" y="4365104"/>
              <a:ext cx="6096000" cy="111252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" t="-8197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200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20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Negation Operator (¬)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sz="3200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900" b="1" i="1" smtClean="0">
                        <a:latin typeface="Cambria Math"/>
                      </a:rPr>
                      <m:t>𝒑</m:t>
                    </m:r>
                    <m:r>
                      <a:rPr lang="en-GB" sz="2900" b="1" i="1" smtClean="0">
                        <a:latin typeface="Cambria Math"/>
                      </a:rPr>
                      <m:t> : </m:t>
                    </m:r>
                  </m:oMath>
                </a14:m>
                <a:r>
                  <a:rPr lang="en-GB" sz="2900" dirty="0" smtClean="0"/>
                  <a:t>“Adam has a high resolution PC.”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900" b="1" i="1" dirty="0" smtClean="0">
                        <a:latin typeface="Cambria Math"/>
                      </a:rPr>
                      <m:t>¬</m:t>
                    </m:r>
                    <m:r>
                      <a:rPr lang="en-GB" sz="2900" b="1" i="1" dirty="0" smtClean="0">
                        <a:latin typeface="Cambria Math"/>
                      </a:rPr>
                      <m:t>𝒑</m:t>
                    </m:r>
                    <m:r>
                      <a:rPr lang="en-GB" sz="29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900" dirty="0" smtClean="0"/>
                  <a:t>: </a:t>
                </a:r>
              </a:p>
              <a:p>
                <a:pPr lvl="2"/>
                <a:r>
                  <a:rPr lang="en-GB" sz="2600" dirty="0" smtClean="0"/>
                  <a:t>“Adam does not have a high resolution PC.”  </a:t>
                </a:r>
                <a:r>
                  <a:rPr lang="en-GB" sz="2600" b="1" dirty="0" smtClean="0"/>
                  <a:t>Or</a:t>
                </a:r>
                <a:r>
                  <a:rPr lang="en-GB" sz="2600" dirty="0" smtClean="0"/>
                  <a:t>,</a:t>
                </a:r>
              </a:p>
              <a:p>
                <a:pPr lvl="2"/>
                <a:r>
                  <a:rPr lang="en-GB" sz="2600" dirty="0" smtClean="0"/>
                  <a:t>“It is not the case that  Adam has a high resolution PC.”</a:t>
                </a:r>
                <a:endParaRPr lang="en-GB" sz="2600" dirty="0"/>
              </a:p>
              <a:p>
                <a:pPr lvl="1"/>
                <a:endParaRPr lang="en-GB" sz="29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2900" b="1" i="1">
                        <a:latin typeface="Cambria Math"/>
                      </a:rPr>
                      <m:t>𝒑</m:t>
                    </m:r>
                    <m:r>
                      <a:rPr lang="en-GB" sz="2900" b="1" i="1">
                        <a:latin typeface="Cambria Math"/>
                      </a:rPr>
                      <m:t> : </m:t>
                    </m:r>
                  </m:oMath>
                </a14:m>
                <a:r>
                  <a:rPr lang="en-GB" sz="2900" dirty="0" smtClean="0"/>
                  <a:t>“Dean’s smartphone has at least 32GB of memory.”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900" b="1" i="1" dirty="0">
                        <a:latin typeface="Cambria Math"/>
                      </a:rPr>
                      <m:t>¬</m:t>
                    </m:r>
                    <m:r>
                      <a:rPr lang="en-GB" sz="2900" b="1" i="1" dirty="0">
                        <a:latin typeface="Cambria Math"/>
                      </a:rPr>
                      <m:t>𝒑</m:t>
                    </m:r>
                    <m:r>
                      <a:rPr lang="en-GB" sz="29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GB" sz="2900" dirty="0"/>
                  <a:t>: </a:t>
                </a:r>
                <a:endParaRPr lang="en-GB" sz="2900" dirty="0" smtClean="0"/>
              </a:p>
              <a:p>
                <a:pPr lvl="2"/>
                <a:r>
                  <a:rPr lang="en-GB" sz="2600" dirty="0" smtClean="0"/>
                  <a:t>“Dean’s smartphone does not have at least 32GB of memory.”   </a:t>
                </a:r>
                <a:r>
                  <a:rPr lang="en-GB" sz="2600" b="1" dirty="0" smtClean="0"/>
                  <a:t>Or</a:t>
                </a:r>
                <a:r>
                  <a:rPr lang="en-GB" sz="2600" dirty="0" smtClean="0"/>
                  <a:t>,</a:t>
                </a:r>
              </a:p>
              <a:p>
                <a:pPr lvl="2"/>
                <a:r>
                  <a:rPr lang="en-GB" sz="2600" dirty="0" smtClean="0"/>
                  <a:t>“It is not the case that Dean’s smartphone has at least 32GB of memory.”   </a:t>
                </a:r>
                <a:r>
                  <a:rPr lang="en-GB" sz="2600" b="1" dirty="0" smtClean="0"/>
                  <a:t>Or</a:t>
                </a:r>
                <a:r>
                  <a:rPr lang="en-GB" sz="2600" dirty="0" smtClean="0"/>
                  <a:t>,</a:t>
                </a:r>
              </a:p>
              <a:p>
                <a:pPr lvl="2"/>
                <a:r>
                  <a:rPr lang="en-GB" sz="2600" dirty="0" smtClean="0"/>
                  <a:t>“Dean’s smartphone has less than 32 GB of memory.”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67" t="-1975" r="-15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9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dirty="0" smtClean="0"/>
                  <a:t>Conjunction / AND operator (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Definition:</a:t>
                </a:r>
              </a:p>
              <a:p>
                <a:pPr lvl="1"/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be propositions.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conjunction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 denoted by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∧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 is the </a:t>
                </a:r>
                <a:r>
                  <a:rPr lang="en-US" sz="2500" dirty="0" smtClean="0"/>
                  <a:t>proposition ,“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𝒂𝒏𝒅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”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conjunction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∧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true when both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are true and is false otherwise.</a:t>
                </a:r>
                <a:endParaRPr lang="en-GB" sz="7700" dirty="0" smtClean="0"/>
              </a:p>
              <a:p>
                <a:pPr lvl="1"/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037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939207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939207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99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601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2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GB" dirty="0"/>
                  <a:t>Conjunction / AND operator (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)(Contd.)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7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500" b="1" i="1">
                        <a:latin typeface="Cambria Math"/>
                      </a:rPr>
                      <m:t>𝒑</m:t>
                    </m:r>
                    <m:r>
                      <a:rPr lang="en-GB" sz="2500" b="1" i="1">
                        <a:latin typeface="Cambria Math"/>
                      </a:rPr>
                      <m:t> :</m:t>
                    </m:r>
                  </m:oMath>
                </a14:m>
                <a:r>
                  <a:rPr lang="en-US" sz="2500" dirty="0" smtClean="0"/>
                  <a:t> “Dean’s PC has more than 32GB of free hard disk space.”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500" b="1" i="1" smtClean="0">
                        <a:latin typeface="Cambria Math"/>
                      </a:rPr>
                      <m:t>𝒒</m:t>
                    </m:r>
                    <m:r>
                      <a:rPr lang="en-GB" sz="25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2500" dirty="0" smtClean="0"/>
                  <a:t> “The processor in Dean’s PC runs faster than 1GHz.”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500" b="1" i="1" smtClean="0">
                        <a:latin typeface="Cambria Math"/>
                      </a:rPr>
                      <m:t>𝒑</m:t>
                    </m:r>
                    <m:r>
                      <a:rPr lang="en-GB" sz="2500" b="1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GB" sz="2500" b="1" i="1" smtClean="0"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500" b="1" dirty="0" smtClean="0"/>
                  <a:t> </a:t>
                </a:r>
                <a:r>
                  <a:rPr lang="en-US" sz="2500" dirty="0" smtClean="0"/>
                  <a:t>:</a:t>
                </a:r>
              </a:p>
              <a:p>
                <a:pPr lvl="2"/>
                <a:r>
                  <a:rPr lang="en-GB" sz="2200" dirty="0" smtClean="0"/>
                  <a:t>“Dean’s PC has more than 32GB of free hard disk space and the processor in Dean’s PC runs faster than 1GHz.”   </a:t>
                </a:r>
                <a:r>
                  <a:rPr lang="en-GB" sz="2200" b="1" dirty="0" smtClean="0"/>
                  <a:t>Or</a:t>
                </a:r>
                <a:r>
                  <a:rPr lang="en-GB" sz="2200" dirty="0" smtClean="0"/>
                  <a:t>,</a:t>
                </a:r>
              </a:p>
              <a:p>
                <a:pPr lvl="2"/>
                <a:r>
                  <a:rPr lang="en-GB" sz="2200" dirty="0" smtClean="0"/>
                  <a:t>“Dean’s PC has more than 32GB of free hard disk space and its processor runs faster than 1GHz.”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037" t="-160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dirty="0" smtClean="0"/>
                  <a:t>Disjunction / OR operator (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Definition:</a:t>
                </a:r>
              </a:p>
              <a:p>
                <a:pPr lvl="1"/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be propositions.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disjunction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 denoted by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 is the </a:t>
                </a:r>
                <a:r>
                  <a:rPr lang="en-US" sz="2500" dirty="0" smtClean="0"/>
                  <a:t>proposition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𝒐𝒓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.”</a:t>
                </a:r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disjunction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∨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is false when both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are false and is true otherwise.</a:t>
                </a:r>
                <a:endParaRPr lang="en-US" sz="7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037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250575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250575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99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601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53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dirty="0" smtClean="0"/>
                  <a:t>Exclusive OR/ XOR </a:t>
                </a:r>
                <a:r>
                  <a:rPr lang="en-GB" dirty="0"/>
                  <a:t>operator (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Definition:</a:t>
                </a:r>
              </a:p>
              <a:p>
                <a:pPr lvl="1"/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be propositions.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exclusive or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⊕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, is the proposition </a:t>
                </a:r>
                <a:r>
                  <a:rPr lang="en-US" sz="2500" dirty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>
                        <a:latin typeface="Cambria Math"/>
                      </a:rPr>
                      <m:t>𝒑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𝒐𝒓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  <m:r>
                      <a:rPr lang="en-GB" sz="2500" b="1" i="1" dirty="0" smtClean="0">
                        <a:latin typeface="Cambria Math"/>
                      </a:rPr>
                      <m:t> </m:t>
                    </m:r>
                    <m:r>
                      <a:rPr lang="en-GB" sz="2500" b="1" i="1" dirty="0" smtClean="0">
                        <a:latin typeface="Cambria Math"/>
                      </a:rPr>
                      <m:t>𝒃𝒖𝒕</m:t>
                    </m:r>
                    <m:r>
                      <a:rPr lang="en-GB" sz="2500" b="1" i="1" dirty="0" smtClean="0">
                        <a:latin typeface="Cambria Math"/>
                      </a:rPr>
                      <m:t> </m:t>
                    </m:r>
                    <m:r>
                      <a:rPr lang="en-GB" sz="2500" b="1" i="1" dirty="0" smtClean="0">
                        <a:latin typeface="Cambria Math"/>
                      </a:rPr>
                      <m:t>𝒏𝒐𝒕</m:t>
                    </m:r>
                    <m:r>
                      <a:rPr lang="en-GB" sz="2500" b="1" i="1" dirty="0" smtClean="0">
                        <a:latin typeface="Cambria Math"/>
                      </a:rPr>
                      <m:t> </m:t>
                    </m:r>
                    <m:r>
                      <a:rPr lang="en-GB" sz="2500" b="1" i="1" dirty="0" smtClean="0">
                        <a:latin typeface="Cambria Math"/>
                      </a:rPr>
                      <m:t>𝒃𝒐𝒕𝒉</m:t>
                    </m:r>
                  </m:oMath>
                </a14:m>
                <a:r>
                  <a:rPr lang="en-US" sz="2500" dirty="0" smtClean="0"/>
                  <a:t>”.</a:t>
                </a:r>
              </a:p>
              <a:p>
                <a:pPr lvl="1"/>
                <a:r>
                  <a:rPr lang="en-US" sz="2500" dirty="0" smtClean="0"/>
                  <a:t>The exclusive or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⊕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 is </a:t>
                </a:r>
                <a:r>
                  <a:rPr lang="en-US" sz="2500" dirty="0"/>
                  <a:t>true when </a:t>
                </a:r>
                <a:r>
                  <a:rPr lang="en-US" sz="2500" b="1" dirty="0" smtClean="0"/>
                  <a:t>EXACTLY ONE </a:t>
                </a:r>
                <a:r>
                  <a:rPr lang="en-US" sz="2500" dirty="0" smtClean="0"/>
                  <a:t>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true and is false otherwise.</a:t>
                </a:r>
                <a:endParaRPr lang="en-US" sz="7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037" t="-160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546381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⨁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546381"/>
                  </p:ext>
                </p:extLst>
              </p:nvPr>
            </p:nvGraphicFramePr>
            <p:xfrm>
              <a:off x="1619672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99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601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6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Conditionals/Implications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Definition: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be propositions.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conditional statement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latin typeface="Cambria Math"/>
                      </a:rPr>
                      <m:t> → </m:t>
                    </m:r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</a:t>
                </a:r>
                <a:r>
                  <a:rPr lang="en-US" sz="2000" dirty="0" smtClean="0"/>
                  <a:t>proposition “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𝒊𝒇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𝒕𝒉𝒆𝒏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.”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The </a:t>
                </a:r>
                <a:r>
                  <a:rPr lang="en-US" sz="2000" dirty="0"/>
                  <a:t>conditional statement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latin typeface="Cambria Math"/>
                      </a:rPr>
                      <m:t> → </m:t>
                    </m:r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false when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is true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is false, and true </a:t>
                </a:r>
                <a:r>
                  <a:rPr lang="en-US" sz="2000" dirty="0" smtClean="0"/>
                  <a:t>otherwise. </a:t>
                </a:r>
              </a:p>
              <a:p>
                <a:pPr lvl="1"/>
                <a:r>
                  <a:rPr lang="en-US" sz="2000" dirty="0" smtClean="0"/>
                  <a:t>In </a:t>
                </a:r>
                <a:r>
                  <a:rPr lang="en-US" sz="2000" dirty="0"/>
                  <a:t>the conditional statement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𝒑</m:t>
                    </m:r>
                    <m:r>
                      <a:rPr lang="en-US" sz="2000" b="1" i="1" dirty="0" smtClean="0">
                        <a:latin typeface="Cambria Math"/>
                      </a:rPr>
                      <m:t> → </m:t>
                    </m:r>
                    <m:r>
                      <a:rPr lang="en-US" sz="20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the hypothesis (or antecedent or </a:t>
                </a:r>
                <a:r>
                  <a:rPr lang="en-US" dirty="0" smtClean="0"/>
                  <a:t>premise)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called the conclusion (or consequence</a:t>
                </a:r>
                <a:r>
                  <a:rPr lang="en-US" dirty="0" smtClean="0"/>
                  <a:t>).</a:t>
                </a:r>
              </a:p>
              <a:p>
                <a:pPr marL="594360" lvl="2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037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5346186"/>
                  </p:ext>
                </p:extLst>
              </p:nvPr>
            </p:nvGraphicFramePr>
            <p:xfrm>
              <a:off x="1547664" y="4383112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5346186"/>
                  </p:ext>
                </p:extLst>
              </p:nvPr>
            </p:nvGraphicFramePr>
            <p:xfrm>
              <a:off x="1547664" y="4383112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197" r="-99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01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3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Conditionals/Implications(Contd.)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200" dirty="0" smtClean="0"/>
              <a:t>Terminologies to express implication:</a:t>
            </a:r>
          </a:p>
          <a:p>
            <a:pPr lvl="1"/>
            <a:r>
              <a:rPr lang="en-US" sz="2800" dirty="0"/>
              <a:t>“if p, then q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p implies q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if p, q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p only if q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p is sufﬁcient for q” </a:t>
            </a:r>
            <a:endParaRPr lang="en-US" sz="2800" dirty="0" smtClean="0"/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a sufﬁcient condition for q is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if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whenever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when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is necessary for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a necessary condition for p is q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follows from p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800" dirty="0" smtClean="0"/>
              <a:t>“</a:t>
            </a:r>
            <a:r>
              <a:rPr lang="en-US" sz="2800" dirty="0"/>
              <a:t>q unless ¬p”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303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Conditionals/Implications(Contd.)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useful way to understand the truth value of a conditional statement is to think of </a:t>
                </a:r>
                <a:r>
                  <a:rPr lang="en-US" sz="2800" dirty="0" smtClean="0"/>
                  <a:t>an obligation </a:t>
                </a:r>
                <a:r>
                  <a:rPr lang="en-US" sz="2800" dirty="0"/>
                  <a:t>or a contract. </a:t>
                </a:r>
                <a:endParaRPr lang="en-US" sz="2800" dirty="0" smtClean="0"/>
              </a:p>
              <a:p>
                <a:r>
                  <a:rPr lang="en-GB" sz="2800" dirty="0" smtClean="0"/>
                  <a:t>Confusions:</a:t>
                </a:r>
              </a:p>
              <a:p>
                <a:pPr lvl="1"/>
                <a:r>
                  <a:rPr lang="en-US" sz="2500" dirty="0"/>
                  <a:t>Of the various ways to express the conditional statement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 the two that seem to </a:t>
                </a:r>
                <a:r>
                  <a:rPr lang="en-US" sz="2500" dirty="0" smtClean="0"/>
                  <a:t>cause </a:t>
                </a:r>
                <a:r>
                  <a:rPr lang="en-US" sz="2800" dirty="0" smtClean="0"/>
                  <a:t>the </a:t>
                </a:r>
                <a:r>
                  <a:rPr lang="en-US" sz="2800" dirty="0"/>
                  <a:t>most confusion are </a:t>
                </a:r>
                <a:endParaRPr lang="en-US" sz="2800" dirty="0" smtClean="0"/>
              </a:p>
              <a:p>
                <a:pPr lvl="2"/>
                <a:r>
                  <a:rPr lang="en-US" sz="2500" dirty="0" smtClean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𝒐𝒏𝒍𝒚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𝒊𝒇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” </a:t>
                </a:r>
              </a:p>
              <a:p>
                <a:pPr lvl="2"/>
                <a:r>
                  <a:rPr lang="en-US" sz="2500" dirty="0" smtClean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𝒖𝒏𝒍𝒆𝒔𝒔</m:t>
                    </m:r>
                    <m:r>
                      <a:rPr lang="en-US" sz="2500" b="1" i="1" dirty="0">
                        <a:latin typeface="Cambria Math"/>
                      </a:rPr>
                      <m:t> ¬</m:t>
                    </m:r>
                    <m:r>
                      <a:rPr lang="en-US" sz="25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”</a:t>
                </a:r>
                <a:endParaRPr lang="en-US" sz="6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9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Conditionals/Implications(Contd.)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 smtClean="0"/>
                  <a:t>“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𝒑</m:t>
                    </m:r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b="1" i="1" dirty="0">
                        <a:latin typeface="Cambria Math"/>
                      </a:rPr>
                      <m:t>𝒐𝒏𝒍𝒚</m:t>
                    </m:r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b="1" i="1" dirty="0">
                        <a:latin typeface="Cambria Math"/>
                      </a:rPr>
                      <m:t>𝒊𝒇</m:t>
                    </m:r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b="1" i="1" dirty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800" dirty="0" smtClean="0"/>
                  <a:t>”</a:t>
                </a:r>
              </a:p>
              <a:p>
                <a:pPr lvl="1"/>
                <a:r>
                  <a:rPr lang="en-US" sz="2500" dirty="0"/>
                  <a:t>E</a:t>
                </a:r>
                <a:r>
                  <a:rPr lang="en-US" sz="2500" dirty="0" smtClean="0"/>
                  <a:t>xpresses </a:t>
                </a:r>
                <a:r>
                  <a:rPr lang="en-US" sz="2500" dirty="0"/>
                  <a:t>the same thing as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𝒊𝒇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, </m:t>
                    </m:r>
                    <m:r>
                      <a:rPr lang="en-US" sz="2500" b="1" i="1" dirty="0" smtClean="0">
                        <a:latin typeface="Cambria Math"/>
                      </a:rPr>
                      <m:t>𝒕𝒉𝒆𝒏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.”</a:t>
                </a:r>
              </a:p>
              <a:p>
                <a:pPr lvl="1"/>
                <a:r>
                  <a:rPr lang="en-GB" sz="2500" dirty="0" smtClean="0"/>
                  <a:t>It means,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 </a:t>
                </a:r>
                <a:r>
                  <a:rPr lang="en-US" sz="2500" dirty="0"/>
                  <a:t>cannot be true when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not true. </a:t>
                </a:r>
                <a:endParaRPr lang="en-US" sz="2500" dirty="0" smtClean="0"/>
              </a:p>
              <a:p>
                <a:pPr lvl="1"/>
                <a:r>
                  <a:rPr lang="en-GB" sz="2500" dirty="0" smtClean="0"/>
                  <a:t>i.e.</a:t>
                </a:r>
                <a:r>
                  <a:rPr lang="en-US" sz="2500" dirty="0" smtClean="0"/>
                  <a:t> </a:t>
                </a:r>
                <a:r>
                  <a:rPr lang="en-US" sz="2500" dirty="0"/>
                  <a:t>the statement is false if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is </a:t>
                </a:r>
                <a:r>
                  <a:rPr lang="en-US" sz="2500" dirty="0" smtClean="0"/>
                  <a:t>true, but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false.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is false,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may be either true or false, because the statement says </a:t>
                </a:r>
                <a:r>
                  <a:rPr lang="en-US" sz="2500" dirty="0" smtClean="0"/>
                  <a:t>nothing about </a:t>
                </a:r>
                <a:r>
                  <a:rPr lang="en-US" sz="2500" dirty="0"/>
                  <a:t>the truth value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274419"/>
                  </p:ext>
                </p:extLst>
              </p:nvPr>
            </p:nvGraphicFramePr>
            <p:xfrm>
              <a:off x="1547664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1784424"/>
                    <a:gridCol w="22795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  <m: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[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only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q</m:t>
                                </m:r>
                                <m: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274419"/>
                  </p:ext>
                </p:extLst>
              </p:nvPr>
            </p:nvGraphicFramePr>
            <p:xfrm>
              <a:off x="1547664" y="414908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1784424"/>
                    <a:gridCol w="227957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3993" t="-8197" r="-1276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64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53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Contents</a:t>
            </a:r>
          </a:p>
          <a:p>
            <a:pPr lvl="1"/>
            <a:r>
              <a:rPr lang="en-GB" sz="3200" dirty="0" smtClean="0"/>
              <a:t>Discrete Mathematics </a:t>
            </a:r>
            <a:r>
              <a:rPr lang="en-GB" sz="3200" dirty="0" smtClean="0"/>
              <a:t> and its applications-</a:t>
            </a:r>
          </a:p>
          <a:p>
            <a:pPr marL="274320" lvl="1" indent="0">
              <a:buNone/>
            </a:pPr>
            <a:r>
              <a:rPr lang="en-GB" sz="3200" dirty="0" smtClean="0"/>
              <a:t>   7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</a:t>
            </a:r>
            <a:r>
              <a:rPr lang="en-GB" sz="3200" dirty="0" smtClean="0"/>
              <a:t>edition – Kenneth H. Rosen</a:t>
            </a:r>
          </a:p>
          <a:p>
            <a:pPr lvl="1"/>
            <a:r>
              <a:rPr lang="en-GB" sz="3200" dirty="0" smtClean="0"/>
              <a:t>References and slides as provided in the class.</a:t>
            </a:r>
          </a:p>
          <a:p>
            <a:r>
              <a:rPr lang="en-GB" sz="2800" dirty="0" smtClean="0"/>
              <a:t>Quizzes and Assignments</a:t>
            </a:r>
          </a:p>
          <a:p>
            <a:pPr lvl="1"/>
            <a:r>
              <a:rPr lang="en-GB" sz="3200" dirty="0" smtClean="0"/>
              <a:t>6 quizzes ( 3 before mid + 3 after mid ). Best 3 will be counted.</a:t>
            </a:r>
          </a:p>
          <a:p>
            <a:pPr lvl="1"/>
            <a:r>
              <a:rPr lang="en-GB" sz="3200" dirty="0" smtClean="0"/>
              <a:t>Out of 6 quizzes, 4 will be scheduled and the rest will be surprise quizzes.</a:t>
            </a:r>
          </a:p>
          <a:p>
            <a:pPr lvl="1"/>
            <a:r>
              <a:rPr lang="en-GB" sz="3200" dirty="0" smtClean="0"/>
              <a:t>2 assignments will be given.</a:t>
            </a:r>
          </a:p>
          <a:p>
            <a:pPr marL="0" indent="0">
              <a:buNone/>
            </a:pPr>
            <a:endParaRPr lang="en-GB" sz="3500" dirty="0" smtClean="0"/>
          </a:p>
        </p:txBody>
      </p:sp>
    </p:spTree>
    <p:extLst>
      <p:ext uri="{BB962C8B-B14F-4D97-AF65-F5344CB8AC3E}">
        <p14:creationId xmlns:p14="http://schemas.microsoft.com/office/powerpoint/2010/main" val="15976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Conditionals/Implications(Contd.)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/>
                  <a:t>“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𝒒</m:t>
                    </m:r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b="1" i="1" dirty="0">
                        <a:latin typeface="Cambria Math"/>
                      </a:rPr>
                      <m:t>𝒖𝒏𝒍𝒆𝒔𝒔</m:t>
                    </m:r>
                    <m:r>
                      <a:rPr lang="en-US" sz="2800" b="1" i="1" dirty="0">
                        <a:latin typeface="Cambria Math"/>
                      </a:rPr>
                      <m:t> ¬</m:t>
                    </m:r>
                    <m:r>
                      <a:rPr lang="en-US" sz="2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800" dirty="0" smtClean="0"/>
                  <a:t>”</a:t>
                </a:r>
              </a:p>
              <a:p>
                <a:pPr lvl="1"/>
                <a:r>
                  <a:rPr lang="en-US" sz="2500" dirty="0" smtClean="0"/>
                  <a:t>Expresses </a:t>
                </a:r>
                <a:r>
                  <a:rPr lang="en-US" sz="2500" dirty="0"/>
                  <a:t>the same </a:t>
                </a:r>
                <a:r>
                  <a:rPr lang="en-US" sz="2500" dirty="0" smtClean="0"/>
                  <a:t>thing </a:t>
                </a:r>
                <a:r>
                  <a:rPr lang="en-US" sz="2500" dirty="0"/>
                  <a:t>as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𝒊𝒇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, </m:t>
                    </m:r>
                    <m:r>
                      <a:rPr lang="en-US" sz="2500" b="1" i="1" dirty="0" smtClean="0">
                        <a:latin typeface="Cambria Math"/>
                      </a:rPr>
                      <m:t>𝒕𝒉𝒆𝒏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,”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It means, </a:t>
                </a:r>
                <a:r>
                  <a:rPr lang="en-US" sz="2500" dirty="0"/>
                  <a:t>if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is false, then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must be true. </a:t>
                </a:r>
              </a:p>
              <a:p>
                <a:pPr lvl="1"/>
                <a:r>
                  <a:rPr lang="en-US" sz="2500" dirty="0" smtClean="0"/>
                  <a:t>i.e. </a:t>
                </a:r>
                <a:r>
                  <a:rPr lang="en-US" sz="2500" dirty="0"/>
                  <a:t>the </a:t>
                </a:r>
                <a:r>
                  <a:rPr lang="en-US" sz="2500" dirty="0" smtClean="0"/>
                  <a:t>statement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𝒖𝒏𝒍𝒆𝒔𝒔</m:t>
                    </m:r>
                    <m:r>
                      <a:rPr lang="en-US" sz="2500" b="1" i="1" dirty="0">
                        <a:latin typeface="Cambria Math"/>
                      </a:rPr>
                      <m:t> ¬</m:t>
                    </m:r>
                    <m:r>
                      <a:rPr lang="en-US" sz="25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” is false when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is true but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false, but it is true otherwise.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Consequently,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𝒖𝒏𝒍𝒆𝒔𝒔</m:t>
                    </m:r>
                    <m:r>
                      <a:rPr lang="en-US" sz="2500" b="1" i="1" dirty="0" smtClean="0">
                        <a:latin typeface="Cambria Math"/>
                      </a:rPr>
                      <m:t> 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”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always have the same truth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4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192009"/>
                  </p:ext>
                </p:extLst>
              </p:nvPr>
            </p:nvGraphicFramePr>
            <p:xfrm>
              <a:off x="1547664" y="445512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1784424"/>
                    <a:gridCol w="22795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  <m: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[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unless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¬</m:t>
                                </m:r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  <m:r>
                                  <a:rPr lang="en-GB" b="1" i="0" smtClean="0">
                                    <a:latin typeface="Cambria Math"/>
                                    <a:ea typeface="Cambria Math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192009"/>
                  </p:ext>
                </p:extLst>
              </p:nvPr>
            </p:nvGraphicFramePr>
            <p:xfrm>
              <a:off x="1547664" y="4455120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1784424"/>
                    <a:gridCol w="227957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3993" t="-8197" r="-1276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647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09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Conditionals/Implications(Contd.)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Example:</a:t>
            </a:r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p : “</a:t>
            </a:r>
            <a:r>
              <a:rPr lang="en-US" sz="2500" dirty="0"/>
              <a:t>Maria learns discrete mathematics” </a:t>
            </a:r>
          </a:p>
          <a:p>
            <a:pPr lvl="1"/>
            <a:r>
              <a:rPr lang="en-US" sz="2500" dirty="0" smtClean="0"/>
              <a:t>q :  “</a:t>
            </a:r>
            <a:r>
              <a:rPr lang="en-US" sz="2500" dirty="0"/>
              <a:t>Maria </a:t>
            </a:r>
            <a:r>
              <a:rPr lang="en-US" sz="2500" dirty="0" smtClean="0"/>
              <a:t>will </a:t>
            </a:r>
            <a:r>
              <a:rPr lang="en-US" sz="2800" dirty="0" smtClean="0"/>
              <a:t>ﬁnd </a:t>
            </a:r>
            <a:r>
              <a:rPr lang="en-US" sz="2800" dirty="0"/>
              <a:t>a good job.” </a:t>
            </a:r>
            <a:endParaRPr lang="en-US" sz="2800" dirty="0" smtClean="0"/>
          </a:p>
          <a:p>
            <a:endParaRPr lang="en-US" sz="3100" dirty="0"/>
          </a:p>
          <a:p>
            <a:r>
              <a:rPr lang="en-US" sz="3100" dirty="0" smtClean="0"/>
              <a:t>Express </a:t>
            </a:r>
            <a:r>
              <a:rPr lang="en-US" sz="3100" dirty="0"/>
              <a:t>the statement p → q as a statement in English.</a:t>
            </a:r>
            <a:endParaRPr lang="en-US" sz="8300" dirty="0"/>
          </a:p>
        </p:txBody>
      </p:sp>
    </p:spTree>
    <p:extLst>
      <p:ext uri="{BB962C8B-B14F-4D97-AF65-F5344CB8AC3E}">
        <p14:creationId xmlns:p14="http://schemas.microsoft.com/office/powerpoint/2010/main" val="393840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Conditionals/Implications(Contd.)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Solution:</a:t>
                </a:r>
              </a:p>
              <a:p>
                <a:pPr lvl="1"/>
                <a:r>
                  <a:rPr lang="en-US" sz="2500" dirty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𝑰𝒇</m:t>
                    </m:r>
                  </m:oMath>
                </a14:m>
                <a:r>
                  <a:rPr lang="en-US" sz="2500" dirty="0"/>
                  <a:t> Maria learns discrete mathematics,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𝒕𝒉𝒆𝒏</m:t>
                    </m:r>
                  </m:oMath>
                </a14:m>
                <a:r>
                  <a:rPr lang="en-US" sz="2500" dirty="0"/>
                  <a:t> she will ﬁnd a good job</a:t>
                </a:r>
                <a:r>
                  <a:rPr lang="en-US" sz="2500" dirty="0" smtClean="0"/>
                  <a:t>.”   </a:t>
                </a:r>
                <a:r>
                  <a:rPr lang="en-US" sz="2500" b="1" dirty="0" smtClean="0"/>
                  <a:t>Or</a:t>
                </a:r>
                <a:r>
                  <a:rPr lang="en-US" sz="2500" dirty="0" smtClean="0"/>
                  <a:t>,</a:t>
                </a:r>
              </a:p>
              <a:p>
                <a:pPr lvl="1"/>
                <a:r>
                  <a:rPr lang="en-US" sz="2500" dirty="0" smtClean="0"/>
                  <a:t>“</a:t>
                </a:r>
                <a:r>
                  <a:rPr lang="en-US" sz="2500" dirty="0"/>
                  <a:t>Maria will ﬁnd a good job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𝒘𝒉𝒆𝒏</m:t>
                    </m:r>
                  </m:oMath>
                </a14:m>
                <a:r>
                  <a:rPr lang="en-US" sz="2500" dirty="0"/>
                  <a:t> she learns discrete mathematics</a:t>
                </a:r>
                <a:r>
                  <a:rPr lang="en-US" sz="2500" dirty="0" smtClean="0"/>
                  <a:t>.”</a:t>
                </a:r>
                <a:r>
                  <a:rPr lang="en-US" sz="2500" dirty="0"/>
                  <a:t> </a:t>
                </a:r>
                <a:r>
                  <a:rPr lang="en-US" sz="2500" dirty="0" smtClean="0"/>
                  <a:t>  </a:t>
                </a:r>
                <a:r>
                  <a:rPr lang="en-US" sz="2500" b="1" dirty="0" smtClean="0"/>
                  <a:t>Or</a:t>
                </a:r>
                <a:r>
                  <a:rPr lang="en-US" sz="2500" dirty="0"/>
                  <a:t>,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𝑭𝒐𝒓</m:t>
                    </m:r>
                  </m:oMath>
                </a14:m>
                <a:r>
                  <a:rPr lang="en-US" sz="2500" dirty="0"/>
                  <a:t> Maria to get a good job,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𝒊𝒕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𝒊𝒔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𝒔𝒖𝒇</m:t>
                    </m:r>
                    <m:r>
                      <a:rPr lang="en-US" sz="2500" b="1" i="1" dirty="0" smtClean="0">
                        <a:latin typeface="Cambria Math"/>
                      </a:rPr>
                      <m:t>ﬁ</m:t>
                    </m:r>
                    <m:r>
                      <a:rPr lang="en-US" sz="2500" b="1" i="1" dirty="0" smtClean="0">
                        <a:latin typeface="Cambria Math"/>
                      </a:rPr>
                      <m:t>𝒄𝒊𝒆𝒏𝒕</m:t>
                    </m:r>
                  </m:oMath>
                </a14:m>
                <a:r>
                  <a:rPr lang="en-US" sz="2500" dirty="0"/>
                  <a:t> for her to learn discrete mathematics</a:t>
                </a:r>
                <a:r>
                  <a:rPr lang="en-US" sz="2500" dirty="0" smtClean="0"/>
                  <a:t>.”   </a:t>
                </a:r>
                <a:r>
                  <a:rPr lang="en-US" sz="2500" b="1" dirty="0"/>
                  <a:t>Or</a:t>
                </a:r>
                <a:r>
                  <a:rPr lang="en-US" sz="2500" dirty="0"/>
                  <a:t>,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“</a:t>
                </a:r>
                <a:r>
                  <a:rPr lang="en-US" sz="2500" dirty="0"/>
                  <a:t>Maria will ﬁnd a good job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𝒖𝒏𝒍𝒆𝒔𝒔</m:t>
                    </m:r>
                  </m:oMath>
                </a14:m>
                <a:r>
                  <a:rPr lang="en-US" sz="2500" dirty="0"/>
                  <a:t> she does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𝒏𝒐𝒕</m:t>
                    </m:r>
                  </m:oMath>
                </a14:m>
                <a:r>
                  <a:rPr lang="en-US" sz="2500" dirty="0"/>
                  <a:t> learn discrete mathematics.”</a:t>
                </a:r>
                <a:endParaRPr lang="en-GB" sz="2500" dirty="0" smtClean="0"/>
              </a:p>
              <a:p>
                <a:pPr lvl="1"/>
                <a:endParaRPr lang="en-US"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037" t="-1605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Converse, Contrapositive and Inverse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Converse</a:t>
                </a:r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proposition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is </a:t>
                </a:r>
                <a:r>
                  <a:rPr lang="en-US" sz="2500" dirty="0"/>
                  <a:t>called the converse of </a:t>
                </a:r>
                <a:r>
                  <a:rPr lang="en-US" sz="25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. </a:t>
                </a:r>
                <a:endParaRPr lang="en-US" sz="2500" dirty="0" smtClean="0"/>
              </a:p>
              <a:p>
                <a:r>
                  <a:rPr lang="en-US" sz="3100" dirty="0" smtClean="0"/>
                  <a:t>Contrapositive</a:t>
                </a:r>
              </a:p>
              <a:p>
                <a:pPr lvl="1"/>
                <a:r>
                  <a:rPr lang="en-US" sz="2500" dirty="0" smtClean="0"/>
                  <a:t>The proposition 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→¬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is called the contrapositive </a:t>
                </a:r>
                <a:r>
                  <a:rPr lang="en-US" sz="2500" dirty="0"/>
                  <a:t>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.</a:t>
                </a:r>
                <a:endParaRPr lang="en-US" sz="2500" dirty="0"/>
              </a:p>
              <a:p>
                <a:r>
                  <a:rPr lang="en-US" sz="2800" dirty="0" smtClean="0"/>
                  <a:t>Inverse</a:t>
                </a:r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proposition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→¬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called the inverse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→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. </a:t>
                </a:r>
                <a:endParaRPr lang="en-US" sz="7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037" t="-1605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Converse, Contrapositive and </a:t>
            </a:r>
            <a:r>
              <a:rPr lang="en-GB" dirty="0" smtClean="0"/>
              <a:t>Inverse(Contd.)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5819912"/>
                  </p:ext>
                </p:extLst>
              </p:nvPr>
            </p:nvGraphicFramePr>
            <p:xfrm>
              <a:off x="457200" y="1219200"/>
              <a:ext cx="8229519" cy="21234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58310"/>
                    <a:gridCol w="355376"/>
                    <a:gridCol w="516776"/>
                    <a:gridCol w="513843"/>
                    <a:gridCol w="1401312"/>
                    <a:gridCol w="2176456"/>
                    <a:gridCol w="1547869"/>
                    <a:gridCol w="13595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GB" dirty="0" smtClean="0"/>
                            <a:t>(Original)</a:t>
                          </a:r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GB" dirty="0" smtClean="0"/>
                            <a:t>(Contrapositive)</a:t>
                          </a:r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ctr"/>
                          <a:r>
                            <a:rPr lang="en-GB" dirty="0" smtClean="0"/>
                            <a:t>(Converse)</a:t>
                          </a:r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algn="ctr"/>
                          <a:r>
                            <a:rPr lang="en-GB" dirty="0" smtClean="0"/>
                            <a:t> (Inverse)</a:t>
                          </a:r>
                          <a:endParaRPr lang="en-US" dirty="0"/>
                        </a:p>
                      </a:txBody>
                      <a:tcPr marL="99501" marR="99501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5819912"/>
                  </p:ext>
                </p:extLst>
              </p:nvPr>
            </p:nvGraphicFramePr>
            <p:xfrm>
              <a:off x="457200" y="1219200"/>
              <a:ext cx="8229519" cy="21234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58310"/>
                    <a:gridCol w="355376"/>
                    <a:gridCol w="516776"/>
                    <a:gridCol w="513843"/>
                    <a:gridCol w="1401312"/>
                    <a:gridCol w="2176456"/>
                    <a:gridCol w="1547869"/>
                    <a:gridCol w="1359577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t="-4762" r="-218813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101724" t="-4762" r="-212586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137647" t="-4762" r="-1350588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240476" t="-4762" r="-1266667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124348" t="-4762" r="-362609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144538" t="-4762" r="-13361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343701" t="-4762" r="-8779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501" marR="99501" anchor="ctr">
                        <a:blipFill rotWithShape="1">
                          <a:blip r:embed="rId2"/>
                          <a:stretch>
                            <a:fillRect l="-505381" t="-4762" b="-24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 marL="99501" marR="99501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85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Converse, Contrapositive and Inverse(Contd.)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Equivalence:</a:t>
            </a:r>
          </a:p>
          <a:p>
            <a:pPr lvl="1"/>
            <a:r>
              <a:rPr lang="en-US" sz="2500" dirty="0" smtClean="0"/>
              <a:t>When </a:t>
            </a:r>
            <a:r>
              <a:rPr lang="en-US" sz="2500" dirty="0"/>
              <a:t>two compound propositions always have the same truth value we call them </a:t>
            </a:r>
            <a:r>
              <a:rPr lang="en-US" sz="2500" b="1" dirty="0" smtClean="0"/>
              <a:t>equivalent.</a:t>
            </a:r>
          </a:p>
          <a:p>
            <a:r>
              <a:rPr lang="en-US" sz="2800" dirty="0" smtClean="0"/>
              <a:t>The original conditional </a:t>
            </a:r>
            <a:r>
              <a:rPr lang="en-US" sz="2800" dirty="0"/>
              <a:t>statement and its contrapositive are equivalent.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converse </a:t>
            </a:r>
            <a:r>
              <a:rPr lang="en-US" sz="2800" dirty="0" smtClean="0"/>
              <a:t>and the </a:t>
            </a:r>
            <a:r>
              <a:rPr lang="en-US" sz="2800" dirty="0"/>
              <a:t>inverse of a conditional statement are also equivalent</a:t>
            </a:r>
            <a:r>
              <a:rPr lang="en-US" sz="2800" dirty="0" smtClean="0"/>
              <a:t>, </a:t>
            </a:r>
            <a:r>
              <a:rPr lang="en-US" sz="2800" dirty="0"/>
              <a:t>but neither </a:t>
            </a:r>
            <a:r>
              <a:rPr lang="en-US" sz="2800" dirty="0" smtClean="0"/>
              <a:t>is equivalent </a:t>
            </a:r>
            <a:r>
              <a:rPr lang="en-US" sz="2800" dirty="0"/>
              <a:t>to the original conditional </a:t>
            </a:r>
            <a:r>
              <a:rPr lang="en-US" sz="3100" dirty="0"/>
              <a:t>statement. </a:t>
            </a:r>
            <a:endParaRPr lang="en-US" sz="8300" dirty="0"/>
          </a:p>
        </p:txBody>
      </p:sp>
    </p:spTree>
    <p:extLst>
      <p:ext uri="{BB962C8B-B14F-4D97-AF65-F5344CB8AC3E}">
        <p14:creationId xmlns:p14="http://schemas.microsoft.com/office/powerpoint/2010/main" val="25280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Converse, Contrapositive and Inverse(Contd.)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Example:</a:t>
            </a:r>
          </a:p>
          <a:p>
            <a:pPr lvl="1"/>
            <a:r>
              <a:rPr lang="en-US" sz="2800" dirty="0"/>
              <a:t>“The home team wins whenever it is raining</a:t>
            </a:r>
            <a:r>
              <a:rPr lang="en-US" sz="2800" dirty="0" smtClean="0"/>
              <a:t>?”</a:t>
            </a:r>
          </a:p>
          <a:p>
            <a:endParaRPr lang="en-GB" sz="3200" dirty="0" smtClean="0"/>
          </a:p>
          <a:p>
            <a:r>
              <a:rPr lang="en-GB" sz="3200" dirty="0" smtClean="0"/>
              <a:t>Find the converse, contrapositive and inverse of the aforementioned statement.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8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Converse, Contrapositive and Inverse(Contd.)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sz="3200" dirty="0" smtClean="0"/>
                  <a:t>Solution:</a:t>
                </a:r>
              </a:p>
              <a:p>
                <a:pPr lvl="1"/>
                <a:r>
                  <a:rPr lang="en-GB" sz="2500" b="1" u="sng" dirty="0" smtClean="0"/>
                  <a:t>Step 1:</a:t>
                </a:r>
                <a:r>
                  <a:rPr lang="en-GB" sz="2500" dirty="0" smtClean="0"/>
                  <a:t>  Convert the original statement into “If </a:t>
                </a:r>
                <a:r>
                  <a:rPr lang="en-GB" sz="2500" u="sng" dirty="0" smtClean="0"/>
                  <a:t>hypothesis</a:t>
                </a:r>
                <a:r>
                  <a:rPr lang="en-GB" sz="2500" dirty="0" smtClean="0"/>
                  <a:t>,  then </a:t>
                </a:r>
                <a:r>
                  <a:rPr lang="en-GB" sz="2500" u="sng" dirty="0" smtClean="0"/>
                  <a:t>conclusion</a:t>
                </a:r>
                <a:r>
                  <a:rPr lang="en-GB" sz="2500" dirty="0" smtClean="0"/>
                  <a:t>” structure.</a:t>
                </a:r>
              </a:p>
              <a:p>
                <a:pPr lvl="2"/>
                <a:r>
                  <a:rPr lang="en-GB" sz="2500" dirty="0" smtClean="0"/>
                  <a:t>“</a:t>
                </a:r>
                <a:r>
                  <a:rPr lang="en-US" sz="2500" dirty="0"/>
                  <a:t>If </a:t>
                </a:r>
                <a:r>
                  <a:rPr lang="en-US" sz="2500" u="sng" dirty="0"/>
                  <a:t>it is raining</a:t>
                </a:r>
                <a:r>
                  <a:rPr lang="en-US" sz="2500" dirty="0"/>
                  <a:t>, then </a:t>
                </a:r>
                <a:r>
                  <a:rPr lang="en-US" sz="2500" u="sng" dirty="0"/>
                  <a:t>the home team wins</a:t>
                </a:r>
                <a:r>
                  <a:rPr lang="en-US" sz="2500" dirty="0" smtClean="0"/>
                  <a:t>.”</a:t>
                </a:r>
              </a:p>
              <a:p>
                <a:pPr lvl="1"/>
                <a:r>
                  <a:rPr lang="en-GB" sz="2500" b="1" u="sng" dirty="0" smtClean="0"/>
                  <a:t>Step 2: </a:t>
                </a:r>
                <a:r>
                  <a:rPr lang="en-GB" sz="2500" dirty="0" smtClean="0"/>
                  <a:t> Assign variables to the hypothesis and conclusion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GB" sz="2500" dirty="0" smtClean="0"/>
                  <a:t> :  “It is raining.”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GB" sz="2500" dirty="0" smtClean="0"/>
                  <a:t> :  “The home team wins.”</a:t>
                </a:r>
              </a:p>
              <a:p>
                <a:pPr lvl="2"/>
                <a:r>
                  <a:rPr lang="en-GB" sz="2500" dirty="0" smtClean="0"/>
                  <a:t>Thus, the statement becomes of the form “</a:t>
                </a:r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/>
                      </a:rPr>
                      <m:t>𝑰𝒇</m:t>
                    </m:r>
                    <m:r>
                      <a:rPr lang="en-GB" sz="2500" b="1" i="1" dirty="0" smtClean="0">
                        <a:latin typeface="Cambria Math"/>
                      </a:rPr>
                      <m:t> </m:t>
                    </m:r>
                    <m:r>
                      <a:rPr lang="en-GB" sz="2500" b="1" i="1" dirty="0" smtClean="0">
                        <a:latin typeface="Cambria Math"/>
                      </a:rPr>
                      <m:t>𝒑</m:t>
                    </m:r>
                    <m:r>
                      <a:rPr lang="en-GB" sz="2500" b="1" i="1" dirty="0" smtClean="0">
                        <a:latin typeface="Cambria Math"/>
                      </a:rPr>
                      <m:t>, </m:t>
                    </m:r>
                    <m:r>
                      <a:rPr lang="en-GB" sz="2500" b="1" i="1" dirty="0" smtClean="0">
                        <a:latin typeface="Cambria Math"/>
                      </a:rPr>
                      <m:t>𝒕𝒉𝒆𝒏</m:t>
                    </m:r>
                    <m:r>
                      <a:rPr lang="en-GB" sz="2500" b="1" i="1" dirty="0" smtClean="0">
                        <a:latin typeface="Cambria Math"/>
                      </a:rPr>
                      <m:t> </m:t>
                    </m:r>
                    <m:r>
                      <a:rPr lang="en-GB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GB" sz="2500" dirty="0" smtClean="0"/>
                  <a:t>”.</a:t>
                </a:r>
              </a:p>
              <a:p>
                <a:pPr lvl="1"/>
                <a:r>
                  <a:rPr lang="en-GB" sz="2500" b="1" u="sng" dirty="0" smtClean="0"/>
                  <a:t>Step 3:</a:t>
                </a:r>
                <a:r>
                  <a:rPr lang="en-GB" sz="2500" dirty="0" smtClean="0"/>
                  <a:t>  Find logical expressions </a:t>
                </a:r>
              </a:p>
              <a:p>
                <a:pPr lvl="2"/>
                <a:r>
                  <a:rPr lang="en-GB" sz="2500" dirty="0" smtClean="0"/>
                  <a:t>Converse : </a:t>
                </a:r>
                <a14:m>
                  <m:oMath xmlns:m="http://schemas.openxmlformats.org/officeDocument/2006/math">
                    <m:r>
                      <a:rPr lang="en-GB" sz="2500" b="0" i="0" smtClean="0">
                        <a:latin typeface="Cambria Math"/>
                      </a:rPr>
                      <m:t> </m:t>
                    </m:r>
                    <m:r>
                      <a:rPr lang="en-GB" sz="2500" b="1" i="1">
                        <a:latin typeface="Cambria Math"/>
                      </a:rPr>
                      <m:t>𝒒</m:t>
                    </m:r>
                    <m:r>
                      <a:rPr lang="en-GB" sz="2500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sz="2500" b="1" i="1">
                        <a:latin typeface="Cambria Math"/>
                        <a:ea typeface="Cambria Math"/>
                      </a:rPr>
                      <m:t>𝒑</m:t>
                    </m:r>
                  </m:oMath>
                </a14:m>
                <a:endParaRPr lang="en-US" sz="2500" dirty="0"/>
              </a:p>
              <a:p>
                <a:pPr lvl="2"/>
                <a:r>
                  <a:rPr lang="en-GB" sz="2500" dirty="0" smtClean="0"/>
                  <a:t>Contrapositive :  </a:t>
                </a:r>
                <a14:m>
                  <m:oMath xmlns:m="http://schemas.openxmlformats.org/officeDocument/2006/math">
                    <m:r>
                      <a:rPr lang="en-GB" sz="2500" b="1" i="1">
                        <a:latin typeface="Cambria Math"/>
                      </a:rPr>
                      <m:t>¬</m:t>
                    </m:r>
                    <m:r>
                      <a:rPr lang="en-GB" sz="2500" b="1" i="1">
                        <a:latin typeface="Cambria Math"/>
                      </a:rPr>
                      <m:t>𝒒</m:t>
                    </m:r>
                    <m:r>
                      <a:rPr lang="en-GB" sz="2500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2500" b="1" dirty="0" smtClean="0"/>
              </a:p>
              <a:p>
                <a:pPr lvl="2"/>
                <a:r>
                  <a:rPr lang="en-GB" sz="2500" dirty="0" smtClean="0"/>
                  <a:t>Inverse :  </a:t>
                </a:r>
                <a14:m>
                  <m:oMath xmlns:m="http://schemas.openxmlformats.org/officeDocument/2006/math">
                    <m:r>
                      <a:rPr lang="en-GB" sz="2500" b="1" i="1">
                        <a:latin typeface="Cambria Math"/>
                      </a:rPr>
                      <m:t>¬</m:t>
                    </m:r>
                    <m:r>
                      <a:rPr lang="en-GB" sz="2500" b="1" i="1" smtClean="0">
                        <a:latin typeface="Cambria Math"/>
                      </a:rPr>
                      <m:t>𝒑</m:t>
                    </m:r>
                    <m:r>
                      <a:rPr lang="en-GB" sz="2500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8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2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Converse, Contrapositive and Inverse(Contd.)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Solution(Contd.):</a:t>
            </a:r>
          </a:p>
          <a:p>
            <a:pPr lvl="1"/>
            <a:r>
              <a:rPr lang="en-GB" sz="2500" b="1" u="sng" dirty="0" smtClean="0"/>
              <a:t>Step 4:</a:t>
            </a:r>
            <a:r>
              <a:rPr lang="en-GB" sz="2500" b="1" dirty="0" smtClean="0"/>
              <a:t> </a:t>
            </a:r>
            <a:r>
              <a:rPr lang="en-GB" sz="2500" dirty="0" smtClean="0"/>
              <a:t> Assign values to the variables.</a:t>
            </a:r>
          </a:p>
          <a:p>
            <a:pPr lvl="2"/>
            <a:r>
              <a:rPr lang="en-GB" sz="2500" b="1" u="sng" dirty="0" smtClean="0"/>
              <a:t>Converse:</a:t>
            </a:r>
          </a:p>
          <a:p>
            <a:pPr lvl="3"/>
            <a:r>
              <a:rPr lang="en-US" sz="2500" dirty="0"/>
              <a:t>“If the home team wins, then it is raining.”</a:t>
            </a:r>
          </a:p>
          <a:p>
            <a:pPr lvl="2"/>
            <a:r>
              <a:rPr lang="en-GB" sz="2500" b="1" u="sng" dirty="0" smtClean="0"/>
              <a:t>Contrapositive:</a:t>
            </a:r>
          </a:p>
          <a:p>
            <a:pPr lvl="3"/>
            <a:r>
              <a:rPr lang="en-US" sz="2500" dirty="0"/>
              <a:t>“If the home team does not win, then it is not raining.”</a:t>
            </a:r>
          </a:p>
          <a:p>
            <a:pPr lvl="2"/>
            <a:r>
              <a:rPr lang="en-GB" sz="2500" b="1" u="sng" dirty="0" smtClean="0"/>
              <a:t>Inverse:</a:t>
            </a:r>
          </a:p>
          <a:p>
            <a:pPr lvl="3"/>
            <a:r>
              <a:rPr lang="en-US" sz="2500" dirty="0"/>
              <a:t>“If it is not raining, then the home team does not win.”</a:t>
            </a:r>
          </a:p>
          <a:p>
            <a:pPr marL="868680" lvl="3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8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Bi-conditionals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Definition: </a:t>
                </a:r>
              </a:p>
              <a:p>
                <a:pPr lvl="1"/>
                <a:r>
                  <a:rPr lang="en-US" sz="2500" dirty="0"/>
                  <a:t>Let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be propositions.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bi-conditional </a:t>
                </a:r>
                <a:r>
                  <a:rPr lang="en-US" sz="2500" dirty="0"/>
                  <a:t>statement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↔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/>
                  <a:t>is the proposition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“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𝒊𝒇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𝒂𝒏𝒅</m:t>
                    </m:r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𝒐𝒏𝒍𝒚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𝒊𝒇</m:t>
                    </m:r>
                    <m:r>
                      <a:rPr lang="en-US" sz="2500" b="1" i="1" dirty="0">
                        <a:latin typeface="Cambria Math"/>
                      </a:rPr>
                      <m:t> </m:t>
                    </m:r>
                    <m:r>
                      <a:rPr lang="en-US" sz="2500" b="1" i="1" dirty="0">
                        <a:latin typeface="Cambria Math"/>
                      </a:rPr>
                      <m:t>𝒒</m:t>
                    </m:r>
                    <m:r>
                      <a:rPr lang="en-US" sz="2500" b="1" i="1" dirty="0">
                        <a:latin typeface="Cambria Math"/>
                      </a:rPr>
                      <m:t>.” </m:t>
                    </m:r>
                  </m:oMath>
                </a14:m>
                <a:endParaRPr lang="en-US" sz="2500" dirty="0" smtClean="0"/>
              </a:p>
              <a:p>
                <a:pPr lvl="1"/>
                <a:r>
                  <a:rPr lang="en-US" sz="2500" dirty="0" smtClean="0"/>
                  <a:t>The bi-conditional </a:t>
                </a:r>
                <a:r>
                  <a:rPr lang="en-US" sz="2500" dirty="0"/>
                  <a:t>statement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↔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/>
                  <a:t> is true when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 </a:t>
                </a:r>
                <a:r>
                  <a:rPr lang="en-US" sz="2500" dirty="0"/>
                  <a:t>have the same </a:t>
                </a:r>
                <a:r>
                  <a:rPr lang="en-US" sz="2500" dirty="0" smtClean="0"/>
                  <a:t>truth values</a:t>
                </a:r>
                <a:r>
                  <a:rPr lang="en-US" sz="2500" dirty="0"/>
                  <a:t>, and is false otherwise.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Bi-conditional </a:t>
                </a:r>
                <a:r>
                  <a:rPr lang="en-US" sz="2500" dirty="0"/>
                  <a:t>statements are also called bi-implications.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037" t="-1605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2753647"/>
                  </p:ext>
                </p:extLst>
              </p:nvPr>
            </p:nvGraphicFramePr>
            <p:xfrm>
              <a:off x="1547664" y="4383112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↔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2753647"/>
                  </p:ext>
                </p:extLst>
              </p:nvPr>
            </p:nvGraphicFramePr>
            <p:xfrm>
              <a:off x="1547664" y="4383112"/>
              <a:ext cx="609600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8197" r="-2003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197" r="-997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601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24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608" y="3573016"/>
            <a:ext cx="7177608" cy="137579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 smtClean="0"/>
              <a:t>Chapter 1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b="1" dirty="0" smtClean="0"/>
              <a:t>The Foundations : Logic and Proofs</a:t>
            </a:r>
            <a:br>
              <a:rPr lang="en-GB" b="1" dirty="0" smtClean="0"/>
            </a:br>
            <a:r>
              <a:rPr lang="en-GB" b="1" dirty="0" smtClean="0"/>
              <a:t>Kenneth H. Rosen 7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r>
              <a:rPr lang="en-GB" dirty="0" smtClean="0"/>
              <a:t>Section 1.1 :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03919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Bi-conditionals(Contd.)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Terminologies to express bi-conditionals:</a:t>
            </a:r>
          </a:p>
          <a:p>
            <a:pPr lvl="1"/>
            <a:r>
              <a:rPr lang="en-US" sz="2500" dirty="0"/>
              <a:t>“p </a:t>
            </a:r>
            <a:r>
              <a:rPr lang="en-US" sz="2500" dirty="0" smtClean="0"/>
              <a:t>if </a:t>
            </a:r>
            <a:r>
              <a:rPr lang="en-US" sz="2800" dirty="0" smtClean="0"/>
              <a:t>and </a:t>
            </a:r>
            <a:r>
              <a:rPr lang="en-US" sz="2800" dirty="0"/>
              <a:t>only if q.” </a:t>
            </a:r>
            <a:endParaRPr lang="en-GB" sz="2800" dirty="0" smtClean="0"/>
          </a:p>
          <a:p>
            <a:pPr lvl="1"/>
            <a:r>
              <a:rPr lang="en-US" sz="2500" dirty="0" smtClean="0"/>
              <a:t>“p is necessary and sufﬁcient for q”</a:t>
            </a:r>
          </a:p>
          <a:p>
            <a:pPr lvl="1"/>
            <a:r>
              <a:rPr lang="en-US" sz="2500" dirty="0" smtClean="0"/>
              <a:t>“</a:t>
            </a:r>
            <a:r>
              <a:rPr lang="en-US" sz="2500" dirty="0"/>
              <a:t>if p then q, and conversely”</a:t>
            </a:r>
          </a:p>
          <a:p>
            <a:pPr lvl="1"/>
            <a:r>
              <a:rPr lang="en-US" sz="2500" dirty="0"/>
              <a:t>“p </a:t>
            </a:r>
            <a:r>
              <a:rPr lang="en-US" sz="2500" dirty="0" err="1"/>
              <a:t>iff</a:t>
            </a:r>
            <a:r>
              <a:rPr lang="en-US" sz="2500" dirty="0"/>
              <a:t> q.”</a:t>
            </a:r>
          </a:p>
        </p:txBody>
      </p:sp>
    </p:spTree>
    <p:extLst>
      <p:ext uri="{BB962C8B-B14F-4D97-AF65-F5344CB8AC3E}">
        <p14:creationId xmlns:p14="http://schemas.microsoft.com/office/powerpoint/2010/main" val="143338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Bi-conditionals(Contd.)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sz="3200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: “</a:t>
                </a:r>
                <a:r>
                  <a:rPr lang="en-US" sz="2500" dirty="0"/>
                  <a:t>You can take the ﬂight</a:t>
                </a:r>
                <a:r>
                  <a:rPr lang="en-US" sz="2500" dirty="0" smtClean="0"/>
                  <a:t>,”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 : “</a:t>
                </a:r>
                <a:r>
                  <a:rPr lang="en-US" sz="2500" dirty="0"/>
                  <a:t>You buy a ticket.”</a:t>
                </a:r>
              </a:p>
              <a:p>
                <a:pPr lvl="1"/>
                <a:r>
                  <a:rPr lang="en-US" sz="2500" dirty="0"/>
                  <a:t>Then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↔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 means,</a:t>
                </a:r>
                <a:endParaRPr lang="en-US" sz="2500" dirty="0"/>
              </a:p>
              <a:p>
                <a:pPr lvl="2"/>
                <a:r>
                  <a:rPr lang="en-US" sz="2200" dirty="0"/>
                  <a:t>“</a:t>
                </a:r>
                <a:r>
                  <a:rPr lang="en-US" sz="2600" dirty="0"/>
                  <a:t>You can take the ﬂight if and only if you buy a ticket</a:t>
                </a:r>
                <a:r>
                  <a:rPr lang="en-US" sz="2600" dirty="0" smtClean="0"/>
                  <a:t>.</a:t>
                </a:r>
                <a:r>
                  <a:rPr lang="en-US" sz="2200" dirty="0" smtClean="0"/>
                  <a:t>”</a:t>
                </a:r>
                <a:endParaRPr lang="en-US" sz="2900" dirty="0" smtClean="0"/>
              </a:p>
              <a:p>
                <a:r>
                  <a:rPr lang="en-GB" sz="2800" dirty="0" smtClean="0"/>
                  <a:t>Implicit use:</a:t>
                </a:r>
              </a:p>
              <a:p>
                <a:pPr lvl="1"/>
                <a:r>
                  <a:rPr lang="en-US" sz="2500" dirty="0" smtClean="0"/>
                  <a:t>Bi-conditionals </a:t>
                </a:r>
                <a:r>
                  <a:rPr lang="en-US" sz="2500" dirty="0"/>
                  <a:t>are </a:t>
                </a:r>
                <a:r>
                  <a:rPr lang="en-US" sz="2500" dirty="0" smtClean="0"/>
                  <a:t>not always </a:t>
                </a:r>
                <a:r>
                  <a:rPr lang="en-US" sz="2500" dirty="0"/>
                  <a:t>explicit in natural </a:t>
                </a:r>
                <a:r>
                  <a:rPr lang="en-US" sz="2500" dirty="0" smtClean="0"/>
                  <a:t>language</a:t>
                </a:r>
              </a:p>
              <a:p>
                <a:pPr lvl="1"/>
                <a:r>
                  <a:rPr lang="en-US" sz="2500" dirty="0"/>
                  <a:t>“if and only if</a:t>
                </a:r>
                <a:r>
                  <a:rPr lang="en-US" sz="2500" dirty="0" smtClean="0"/>
                  <a:t>” is rarely used in common language.</a:t>
                </a:r>
              </a:p>
              <a:p>
                <a:pPr lvl="1"/>
                <a:r>
                  <a:rPr lang="en-US" sz="2500" dirty="0" smtClean="0"/>
                  <a:t>Often expressed using </a:t>
                </a:r>
                <a:r>
                  <a:rPr lang="en-US" sz="2500" dirty="0"/>
                  <a:t>an “if, then” or an “only if” construction.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The </a:t>
                </a:r>
                <a:r>
                  <a:rPr lang="en-US" sz="2500" dirty="0"/>
                  <a:t>other part of the “if and only if” is implicit.</a:t>
                </a:r>
              </a:p>
              <a:p>
                <a:pPr lvl="1"/>
                <a:r>
                  <a:rPr lang="en-US" sz="2500" dirty="0"/>
                  <a:t>That is, the converse is implied, but not stated. </a:t>
                </a:r>
                <a:endParaRPr lang="en-US" sz="2500" dirty="0" smtClean="0"/>
              </a:p>
              <a:p>
                <a:pPr lvl="1"/>
                <a:r>
                  <a:rPr lang="en-US" sz="2500" dirty="0" smtClean="0"/>
                  <a:t>We </a:t>
                </a:r>
                <a:r>
                  <a:rPr lang="en-US" sz="2500" dirty="0"/>
                  <a:t>need </a:t>
                </a:r>
                <a:r>
                  <a:rPr lang="en-US" sz="2500" dirty="0" smtClean="0"/>
                  <a:t>to make </a:t>
                </a:r>
                <a:r>
                  <a:rPr lang="en-US" sz="2500" dirty="0"/>
                  <a:t>an assumption whether a conditional statement in natural language implicitly includes </a:t>
                </a:r>
                <a:r>
                  <a:rPr lang="en-US" sz="2500" dirty="0" smtClean="0"/>
                  <a:t>its converse</a:t>
                </a:r>
                <a:endParaRPr lang="en-US" sz="6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89" t="-3457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6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Bi-conditionals(Contd.)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 of Implicit Use:</a:t>
            </a:r>
          </a:p>
          <a:p>
            <a:pPr lvl="1"/>
            <a:r>
              <a:rPr lang="en-US" sz="2800" dirty="0"/>
              <a:t>“If you ﬁnish your meal, then you can have dessert.” </a:t>
            </a:r>
            <a:endParaRPr lang="en-US" sz="2800" dirty="0" smtClean="0"/>
          </a:p>
          <a:p>
            <a:r>
              <a:rPr lang="en-GB" sz="3100" dirty="0" smtClean="0"/>
              <a:t>What it really means:</a:t>
            </a:r>
          </a:p>
          <a:p>
            <a:pPr lvl="1"/>
            <a:r>
              <a:rPr lang="en-US" sz="2500" dirty="0"/>
              <a:t>“You can </a:t>
            </a:r>
            <a:r>
              <a:rPr lang="en-US" sz="2500" dirty="0" smtClean="0"/>
              <a:t>have dessert </a:t>
            </a:r>
            <a:r>
              <a:rPr lang="en-US" sz="2500" dirty="0"/>
              <a:t>if and only if you ﬁnish your meal.” </a:t>
            </a:r>
            <a:endParaRPr lang="en-US" sz="2500" dirty="0" smtClean="0"/>
          </a:p>
          <a:p>
            <a:r>
              <a:rPr lang="en-US" sz="2800" dirty="0"/>
              <a:t>This last statement is logically equivalent to </a:t>
            </a:r>
            <a:r>
              <a:rPr lang="en-US" sz="2800" dirty="0" smtClean="0"/>
              <a:t>the two </a:t>
            </a:r>
            <a:r>
              <a:rPr lang="en-US" sz="2800" dirty="0"/>
              <a:t>statements </a:t>
            </a:r>
            <a:endParaRPr lang="en-US" sz="2800" dirty="0" smtClean="0"/>
          </a:p>
          <a:p>
            <a:pPr lvl="1"/>
            <a:r>
              <a:rPr lang="en-US" sz="2500" dirty="0" smtClean="0"/>
              <a:t>“</a:t>
            </a:r>
            <a:r>
              <a:rPr lang="en-US" sz="2500" dirty="0"/>
              <a:t>If you ﬁnish your meal, then you can have dessert</a:t>
            </a:r>
            <a:r>
              <a:rPr lang="en-US" sz="2500" dirty="0" smtClean="0"/>
              <a:t>”   </a:t>
            </a:r>
            <a:r>
              <a:rPr lang="en-US" sz="2500" b="1" dirty="0" smtClean="0"/>
              <a:t>And</a:t>
            </a:r>
            <a:r>
              <a:rPr lang="en-US" sz="2500" dirty="0" smtClean="0"/>
              <a:t>, </a:t>
            </a:r>
          </a:p>
          <a:p>
            <a:pPr lvl="1"/>
            <a:r>
              <a:rPr lang="en-US" sz="2500" dirty="0" smtClean="0"/>
              <a:t>“</a:t>
            </a:r>
            <a:r>
              <a:rPr lang="en-US" sz="2500" dirty="0"/>
              <a:t>You can have </a:t>
            </a:r>
            <a:r>
              <a:rPr lang="en-US" sz="2500" dirty="0" smtClean="0"/>
              <a:t>dessert only </a:t>
            </a:r>
            <a:r>
              <a:rPr lang="en-US" sz="2500" dirty="0"/>
              <a:t>if you ﬁnish your meal.” </a:t>
            </a:r>
          </a:p>
        </p:txBody>
      </p:sp>
    </p:spTree>
    <p:extLst>
      <p:ext uri="{BB962C8B-B14F-4D97-AF65-F5344CB8AC3E}">
        <p14:creationId xmlns:p14="http://schemas.microsoft.com/office/powerpoint/2010/main" val="3996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Truth table of compound propositions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Construct the truth table part by part in terms of logical expressions.</a:t>
                </a:r>
              </a:p>
              <a:p>
                <a:r>
                  <a:rPr lang="en-GB" dirty="0" smtClean="0"/>
                  <a:t>Example:</a:t>
                </a:r>
              </a:p>
              <a:p>
                <a:pPr lvl="1"/>
                <a:r>
                  <a:rPr lang="en-GB" dirty="0" smtClean="0"/>
                  <a:t>Find the truth table of the following compound expression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𝐩</m:t>
                        </m:r>
                        <m:r>
                          <a:rPr lang="en-US" b="1" i="0" dirty="0" smtClean="0">
                            <a:latin typeface="Cambria Math"/>
                          </a:rPr>
                          <m:t> ∨¬</m:t>
                        </m:r>
                        <m:r>
                          <a:rPr lang="en-US" b="1" i="0" dirty="0" smtClean="0">
                            <a:latin typeface="Cambria Math"/>
                          </a:rPr>
                          <m:t>𝐪</m:t>
                        </m:r>
                      </m:e>
                    </m:d>
                    <m:r>
                      <a:rPr lang="en-US" b="1" i="0" dirty="0" smtClean="0">
                        <a:latin typeface="Cambria Math"/>
                      </a:rPr>
                      <m:t>→ 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𝐩</m:t>
                        </m:r>
                        <m:r>
                          <a:rPr lang="en-US" b="1" i="0" dirty="0" smtClean="0">
                            <a:latin typeface="Cambria Math"/>
                          </a:rPr>
                          <m:t> ∧ </m:t>
                        </m:r>
                        <m:r>
                          <a:rPr lang="en-US" b="1" i="0" dirty="0" smtClean="0">
                            <a:latin typeface="Cambria Math"/>
                          </a:rPr>
                          <m:t>𝐪</m:t>
                        </m:r>
                      </m:e>
                    </m:d>
                  </m:oMath>
                </a14:m>
                <a:endParaRPr lang="en-GB" b="1" dirty="0" smtClean="0"/>
              </a:p>
              <a:p>
                <a:r>
                  <a:rPr lang="en-GB" dirty="0" smtClean="0"/>
                  <a:t>Solution:</a:t>
                </a:r>
              </a:p>
              <a:p>
                <a:pPr marL="27432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988376"/>
                  </p:ext>
                </p:extLst>
              </p:nvPr>
            </p:nvGraphicFramePr>
            <p:xfrm>
              <a:off x="1791808" y="4077072"/>
              <a:ext cx="537248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555943"/>
                    <a:gridCol w="933767"/>
                    <a:gridCol w="762317"/>
                    <a:gridCol w="234829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¬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∨¬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𝐩</m:t>
                                    </m:r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 ∨¬</m:t>
                                    </m:r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𝐪</m:t>
                                    </m:r>
                                  </m:e>
                                </m:d>
                                <m:r>
                                  <a:rPr lang="en-US" b="1" i="0" dirty="0" smtClean="0">
                                    <a:latin typeface="Cambria Math"/>
                                  </a:rPr>
                                  <m:t>→ 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𝐩</m:t>
                                    </m:r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 ∧ </m:t>
                                    </m:r>
                                    <m:r>
                                      <a:rPr lang="en-US" b="1" i="0" dirty="0" smtClean="0">
                                        <a:latin typeface="Cambria Math"/>
                                      </a:rPr>
                                      <m:t>𝐪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988376"/>
                  </p:ext>
                </p:extLst>
              </p:nvPr>
            </p:nvGraphicFramePr>
            <p:xfrm>
              <a:off x="1791808" y="4077072"/>
              <a:ext cx="5372480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555943"/>
                    <a:gridCol w="933767"/>
                    <a:gridCol w="762317"/>
                    <a:gridCol w="23482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63" t="-8197" r="-127812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3175" t="-8197" r="-119841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0659" t="-8197" r="-7296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3137" t="-8197" r="-33398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7600" t="-8197" r="-3088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9091" t="-8197" r="-260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72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Precedence of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operators with lower precedence values have higher priorities.</a:t>
            </a:r>
          </a:p>
          <a:p>
            <a:r>
              <a:rPr lang="en-GB" dirty="0" smtClean="0"/>
              <a:t>That means, the operation of those operators must be performed before that of the low priority operators.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1226"/>
                  </p:ext>
                </p:extLst>
              </p:nvPr>
            </p:nvGraphicFramePr>
            <p:xfrm>
              <a:off x="1547664" y="3284984"/>
              <a:ext cx="6096000" cy="22250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Operators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Precedence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dirty="0" smtClean="0"/>
                            <a:t> (Negation)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dirty="0" smtClean="0"/>
                            <a:t>  (Conjunction)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dirty="0" smtClean="0"/>
                            <a:t>  (Disjunction)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/>
                            <a:t> (Implication)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↔</m:t>
                              </m:r>
                            </m:oMath>
                          </a14:m>
                          <a:r>
                            <a:rPr lang="en-US" dirty="0" smtClean="0"/>
                            <a:t> (Bi-conditionals)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1226"/>
                  </p:ext>
                </p:extLst>
              </p:nvPr>
            </p:nvGraphicFramePr>
            <p:xfrm>
              <a:off x="1547664" y="3284984"/>
              <a:ext cx="6096000" cy="222504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Operators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Precedence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108197" r="-1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208197" r="-1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313333" r="-100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40655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" t="-50655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10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Precedence of Logical </a:t>
            </a:r>
            <a:r>
              <a:rPr lang="en-GB" dirty="0" smtClean="0"/>
              <a:t>Operators(Contd.)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Example:</a:t>
                </a:r>
              </a:p>
              <a:p>
                <a:pPr lvl="1"/>
                <a:r>
                  <a:rPr lang="en-US" sz="2500" dirty="0" smtClean="0"/>
                  <a:t>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∧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” is </a:t>
                </a:r>
                <a:r>
                  <a:rPr lang="en-US" sz="2500" dirty="0"/>
                  <a:t>the </a:t>
                </a:r>
                <a:r>
                  <a:rPr lang="en-US" sz="2500" dirty="0" smtClean="0"/>
                  <a:t>conjunction of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, namely,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(¬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) ∧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”, </a:t>
                </a:r>
                <a:r>
                  <a:rPr lang="en-US" sz="2500" b="1" dirty="0" smtClean="0"/>
                  <a:t>NOT</a:t>
                </a:r>
                <a:r>
                  <a:rPr lang="en-US" sz="2500" dirty="0" smtClean="0"/>
                  <a:t> the negation of the conjunction of       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500" dirty="0" smtClean="0"/>
                  <a:t> and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500" dirty="0" smtClean="0"/>
                  <a:t>, namely “</a:t>
                </a:r>
                <a14:m>
                  <m:oMath xmlns:m="http://schemas.openxmlformats.org/officeDocument/2006/math">
                    <m:r>
                      <a:rPr lang="en-US" sz="2500" b="1" i="1" dirty="0" smtClean="0">
                        <a:latin typeface="Cambria Math"/>
                      </a:rPr>
                      <m:t>¬(</m:t>
                    </m:r>
                    <m:r>
                      <a:rPr lang="en-US" sz="2500" b="1" i="1" dirty="0" smtClean="0">
                        <a:latin typeface="Cambria Math"/>
                      </a:rPr>
                      <m:t>𝒑</m:t>
                    </m:r>
                    <m:r>
                      <a:rPr lang="en-US" sz="2500" b="1" i="1" dirty="0" smtClean="0">
                        <a:latin typeface="Cambria Math"/>
                      </a:rPr>
                      <m:t> ∧ </m:t>
                    </m:r>
                    <m:r>
                      <a:rPr lang="en-US" sz="2500" b="1" i="1" dirty="0" smtClean="0">
                        <a:latin typeface="Cambria Math"/>
                      </a:rPr>
                      <m:t>𝒒</m:t>
                    </m:r>
                    <m:r>
                      <a:rPr lang="en-US" sz="25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”.</a:t>
                </a:r>
              </a:p>
              <a:p>
                <a:pPr lvl="1"/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∧ </m:t>
                    </m:r>
                    <m:r>
                      <a:rPr lang="en-US" b="1" i="1" dirty="0">
                        <a:latin typeface="Cambria Math"/>
                      </a:rPr>
                      <m:t>𝒒</m:t>
                    </m:r>
                    <m:r>
                      <a:rPr lang="en-US" b="1" i="1" dirty="0">
                        <a:latin typeface="Cambria Math"/>
                      </a:rPr>
                      <m:t> ∨ </m:t>
                    </m:r>
                    <m:r>
                      <a:rPr lang="en-US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” </a:t>
                </a:r>
                <a:r>
                  <a:rPr lang="en-US" dirty="0"/>
                  <a:t>means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 ∧ </m:t>
                    </m:r>
                    <m:r>
                      <a:rPr lang="en-US" b="1" i="1" dirty="0">
                        <a:latin typeface="Cambria Math"/>
                      </a:rPr>
                      <m:t>𝒒</m:t>
                    </m:r>
                    <m:r>
                      <a:rPr lang="en-US" b="1" i="1" dirty="0">
                        <a:latin typeface="Cambria Math"/>
                      </a:rPr>
                      <m:t>) ∨ </m:t>
                    </m:r>
                    <m:r>
                      <a:rPr lang="en-US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”  and </a:t>
                </a:r>
                <a:r>
                  <a:rPr lang="en-US" b="1" dirty="0" smtClean="0"/>
                  <a:t>NOT 		 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∧ (</m:t>
                    </m:r>
                    <m:r>
                      <a:rPr lang="en-US" b="1" i="1" dirty="0">
                        <a:latin typeface="Cambria Math"/>
                      </a:rPr>
                      <m:t>𝒒</m:t>
                    </m:r>
                    <m:r>
                      <a:rPr lang="en-US" b="1" i="1" dirty="0">
                        <a:latin typeface="Cambria Math"/>
                      </a:rPr>
                      <m:t> ∨ </m:t>
                    </m:r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”. </a:t>
                </a:r>
              </a:p>
              <a:p>
                <a:pPr lvl="1"/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</a:rPr>
                      <m:t> ∨ </m:t>
                    </m:r>
                    <m:r>
                      <a:rPr lang="en-US" b="1" i="1" dirty="0">
                        <a:latin typeface="Cambria Math"/>
                      </a:rPr>
                      <m:t>𝒒</m:t>
                    </m:r>
                    <m:r>
                      <a:rPr lang="en-US" b="1" i="1" dirty="0">
                        <a:latin typeface="Cambria Math"/>
                      </a:rPr>
                      <m:t> → </m:t>
                    </m:r>
                    <m:r>
                      <a:rPr lang="en-US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” </a:t>
                </a:r>
                <a:r>
                  <a:rPr lang="en-US" dirty="0"/>
                  <a:t>is the same as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𝒑</m:t>
                    </m:r>
                    <m:r>
                      <a:rPr lang="en-US" b="1" i="1" dirty="0">
                        <a:latin typeface="Cambria Math"/>
                      </a:rPr>
                      <m:t> ∨ </m:t>
                    </m:r>
                    <m:r>
                      <a:rPr lang="en-US" b="1" i="1" dirty="0">
                        <a:latin typeface="Cambria Math"/>
                      </a:rPr>
                      <m:t>𝒒</m:t>
                    </m:r>
                    <m:r>
                      <a:rPr lang="en-US" b="1" i="1" dirty="0">
                        <a:latin typeface="Cambria Math"/>
                      </a:rPr>
                      <m:t>) → </m:t>
                    </m:r>
                    <m:r>
                      <a:rPr lang="en-US" b="1" i="1" dirty="0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”.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Logic and Bit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bit is a symbol with two possible values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/>
              <a:t>0 (</a:t>
            </a:r>
            <a:r>
              <a:rPr lang="en-US" dirty="0" smtClean="0"/>
              <a:t>zero)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(one</a:t>
            </a:r>
            <a:r>
              <a:rPr lang="en-US" dirty="0" smtClean="0"/>
              <a:t>)</a:t>
            </a:r>
          </a:p>
          <a:p>
            <a:r>
              <a:rPr lang="en-US" dirty="0"/>
              <a:t>A bit can be used to represent a truth value, </a:t>
            </a:r>
            <a:r>
              <a:rPr lang="en-US" dirty="0" smtClean="0"/>
              <a:t>because there </a:t>
            </a:r>
            <a:r>
              <a:rPr lang="en-US" dirty="0"/>
              <a:t>are two truth values,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rue (T)</a:t>
            </a:r>
          </a:p>
          <a:p>
            <a:pPr lvl="1"/>
            <a:r>
              <a:rPr lang="en-US" dirty="0" smtClean="0"/>
              <a:t>False (F)</a:t>
            </a:r>
          </a:p>
          <a:p>
            <a:r>
              <a:rPr lang="en-US" dirty="0"/>
              <a:t>1 </a:t>
            </a:r>
            <a:r>
              <a:rPr lang="en-US" dirty="0" smtClean="0"/>
              <a:t>(one) represents </a:t>
            </a:r>
            <a:r>
              <a:rPr lang="en-US" dirty="0"/>
              <a:t>T (true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0 (zero) represents </a:t>
            </a:r>
            <a:r>
              <a:rPr lang="en-US" dirty="0"/>
              <a:t>F (false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Logic and Bit Operations(Contd.)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Logical operations using 1s (Ones) and 0s (Zeros)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790406"/>
                  </p:ext>
                </p:extLst>
              </p:nvPr>
            </p:nvGraphicFramePr>
            <p:xfrm>
              <a:off x="2146461" y="2204864"/>
              <a:ext cx="4729795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762317"/>
                    <a:gridCol w="762317"/>
                    <a:gridCol w="724217"/>
                    <a:gridCol w="844867"/>
                    <a:gridCol w="8639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∨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∧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⨁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𝒑</m:t>
                                </m:r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↔</m:t>
                                </m:r>
                                <m:r>
                                  <a:rPr lang="en-GB" b="1" i="1" smtClean="0">
                                    <a:latin typeface="Cambria Math"/>
                                    <a:ea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790406"/>
                  </p:ext>
                </p:extLst>
              </p:nvPr>
            </p:nvGraphicFramePr>
            <p:xfrm>
              <a:off x="2146461" y="2204864"/>
              <a:ext cx="4729795" cy="1854200"/>
            </p:xfrm>
            <a:graphic>
              <a:graphicData uri="http://schemas.openxmlformats.org/drawingml/2006/table">
                <a:tbl>
                  <a:tblPr firstRow="1">
                    <a:tableStyleId>{ED083AE6-46FA-4A59-8FB0-9F97EB10719F}</a:tableStyleId>
                  </a:tblPr>
                  <a:tblGrid>
                    <a:gridCol w="387667"/>
                    <a:gridCol w="384493"/>
                    <a:gridCol w="762317"/>
                    <a:gridCol w="762317"/>
                    <a:gridCol w="724217"/>
                    <a:gridCol w="844867"/>
                    <a:gridCol w="86391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1112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587" t="-8197" r="-103015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600" t="-8197" r="-4192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1600" t="-8197" r="-3192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6807" t="-8197" r="-23529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59420" t="-8197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6479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5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Logic and Bit Operations(Contd.)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Bit Strings</a:t>
            </a:r>
          </a:p>
          <a:p>
            <a:pPr lvl="1"/>
            <a:r>
              <a:rPr lang="en-US" sz="2500" dirty="0"/>
              <a:t>A bit string is a sequence of zero or more bits. </a:t>
            </a:r>
            <a:endParaRPr lang="en-US" sz="2500" dirty="0" smtClean="0"/>
          </a:p>
          <a:p>
            <a:pPr lvl="1"/>
            <a:r>
              <a:rPr lang="en-US" sz="2500" dirty="0" smtClean="0"/>
              <a:t>The </a:t>
            </a:r>
            <a:r>
              <a:rPr lang="en-US" sz="2500" dirty="0"/>
              <a:t>length of this string is the number of </a:t>
            </a:r>
            <a:r>
              <a:rPr lang="en-US" sz="2500" dirty="0" smtClean="0"/>
              <a:t>bits in </a:t>
            </a:r>
            <a:r>
              <a:rPr lang="en-US" sz="2500" dirty="0"/>
              <a:t>the string</a:t>
            </a:r>
            <a:r>
              <a:rPr lang="en-US" sz="2500" dirty="0" smtClean="0"/>
              <a:t>.</a:t>
            </a:r>
          </a:p>
          <a:p>
            <a:pPr lvl="1"/>
            <a:r>
              <a:rPr lang="en-US" dirty="0"/>
              <a:t>101010011 is a bit string of length nine. </a:t>
            </a:r>
            <a:endParaRPr lang="en-US" dirty="0" smtClean="0"/>
          </a:p>
          <a:p>
            <a:r>
              <a:rPr lang="en-US" dirty="0"/>
              <a:t>We can extend bit operations to bit strings.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deﬁne the bitwise OR, bitwise AND, </a:t>
            </a:r>
            <a:r>
              <a:rPr lang="en-US" dirty="0" smtClean="0"/>
              <a:t>and bitwise </a:t>
            </a:r>
            <a:r>
              <a:rPr lang="en-US" dirty="0"/>
              <a:t>XOR of two strings of the same length to be the strings that have as their </a:t>
            </a:r>
            <a:r>
              <a:rPr lang="en-US" dirty="0" smtClean="0"/>
              <a:t>bits, </a:t>
            </a:r>
            <a:r>
              <a:rPr lang="en-US" dirty="0"/>
              <a:t>the </a:t>
            </a:r>
            <a:r>
              <a:rPr lang="en-US" dirty="0" smtClean="0"/>
              <a:t>OR,AND</a:t>
            </a:r>
            <a:r>
              <a:rPr lang="en-US" dirty="0"/>
              <a:t>, and XOR of the corresponding bits in the two strings, respectively. </a:t>
            </a:r>
            <a:endParaRPr lang="en-US" dirty="0" smtClean="0"/>
          </a:p>
          <a:p>
            <a:r>
              <a:rPr lang="en-US" dirty="0" smtClean="0"/>
              <a:t>We will split bit </a:t>
            </a:r>
            <a:r>
              <a:rPr lang="en-US" dirty="0"/>
              <a:t>strings </a:t>
            </a:r>
            <a:r>
              <a:rPr lang="en-US" dirty="0" smtClean="0"/>
              <a:t>into </a:t>
            </a:r>
            <a:r>
              <a:rPr lang="en-US" dirty="0"/>
              <a:t>blocks of </a:t>
            </a:r>
            <a:r>
              <a:rPr lang="en-US" dirty="0" smtClean="0"/>
              <a:t>four bits </a:t>
            </a:r>
            <a:r>
              <a:rPr lang="en-US" dirty="0"/>
              <a:t>to make them easier to </a:t>
            </a:r>
            <a:r>
              <a:rPr lang="en-US" dirty="0" smtClean="0"/>
              <a:t>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Logic and Bit Operations(Contd.)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</a:p>
          <a:p>
            <a:pPr lvl="1"/>
            <a:r>
              <a:rPr lang="en-US" sz="2500" dirty="0"/>
              <a:t>Find the bitwise OR, bitwise AND, and bitwise XOR of the bit strings 01 1011 0110 </a:t>
            </a:r>
            <a:r>
              <a:rPr lang="en-US" sz="2500" dirty="0" smtClean="0"/>
              <a:t>and11 </a:t>
            </a:r>
            <a:r>
              <a:rPr lang="en-US" sz="2500" dirty="0"/>
              <a:t>0001 1101. </a:t>
            </a:r>
            <a:endParaRPr lang="en-US" sz="2500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58184"/>
              </p:ext>
            </p:extLst>
          </p:nvPr>
        </p:nvGraphicFramePr>
        <p:xfrm>
          <a:off x="1619672" y="2924944"/>
          <a:ext cx="6096000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95517"/>
                <a:gridCol w="21004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01 1011 0110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String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11 0001 1101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String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11 1011 1111 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Bitwise 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01 0001 0100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Bitwise 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10 1010 1011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Bitwise</a:t>
                      </a:r>
                      <a:r>
                        <a:rPr lang="en-GB" baseline="0" dirty="0" smtClean="0"/>
                        <a:t> XOR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Propositios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 declarative sentence,  i.e. declares a fact</a:t>
            </a:r>
          </a:p>
          <a:p>
            <a:pPr lvl="1"/>
            <a:r>
              <a:rPr lang="en-GB" sz="2900" dirty="0" smtClean="0"/>
              <a:t>Either true</a:t>
            </a:r>
          </a:p>
          <a:p>
            <a:pPr lvl="1"/>
            <a:r>
              <a:rPr lang="en-GB" sz="2900" dirty="0" smtClean="0"/>
              <a:t>Or false</a:t>
            </a:r>
          </a:p>
          <a:p>
            <a:pPr lvl="1"/>
            <a:r>
              <a:rPr lang="en-GB" sz="2900" dirty="0" smtClean="0"/>
              <a:t>But not both</a:t>
            </a:r>
            <a:endParaRPr lang="en-US" sz="2900" dirty="0" smtClean="0"/>
          </a:p>
          <a:p>
            <a:pPr marL="274320" lvl="1" indent="0">
              <a:buNone/>
            </a:pPr>
            <a:endParaRPr lang="en-GB" sz="29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2753"/>
              </p:ext>
            </p:extLst>
          </p:nvPr>
        </p:nvGraphicFramePr>
        <p:xfrm>
          <a:off x="179512" y="3861048"/>
          <a:ext cx="8784976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92488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 propositions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2+2=4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What time is it?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2+2=3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Dhaka is the</a:t>
                      </a:r>
                      <a:r>
                        <a:rPr lang="en-GB" baseline="0" dirty="0" smtClean="0"/>
                        <a:t> capital of Bangladesh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 +</a:t>
                      </a:r>
                      <a:r>
                        <a:rPr lang="en-GB" baseline="0" dirty="0" smtClean="0"/>
                        <a:t> y = z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Toronto</a:t>
                      </a:r>
                      <a:r>
                        <a:rPr lang="en-GB" baseline="0" dirty="0" smtClean="0"/>
                        <a:t> is the capital of 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Read this</a:t>
                      </a:r>
                      <a:r>
                        <a:rPr lang="en-GB" baseline="0" dirty="0" smtClean="0"/>
                        <a:t> carefully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764704"/>
            <a:ext cx="8229600" cy="2808312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Propositional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200" dirty="0" smtClean="0"/>
              <a:t>Variables used to represent propositions</a:t>
            </a:r>
          </a:p>
          <a:p>
            <a:r>
              <a:rPr lang="en-GB" sz="3200" dirty="0" smtClean="0"/>
              <a:t>Example: </a:t>
            </a:r>
          </a:p>
          <a:p>
            <a:pPr lvl="1"/>
            <a:r>
              <a:rPr lang="en-GB" sz="2900" dirty="0" smtClean="0"/>
              <a:t>Donald is a good guy.</a:t>
            </a:r>
          </a:p>
          <a:p>
            <a:pPr lvl="1"/>
            <a:r>
              <a:rPr lang="en-GB" sz="2900" dirty="0" smtClean="0"/>
              <a:t>Rebecca is a talented girl.</a:t>
            </a:r>
            <a:endParaRPr lang="en-US" sz="2900" dirty="0" smtClean="0"/>
          </a:p>
          <a:p>
            <a:r>
              <a:rPr lang="en-GB" sz="3200" dirty="0" smtClean="0"/>
              <a:t>Assigning variables to propositions:</a:t>
            </a:r>
          </a:p>
          <a:p>
            <a:pPr lvl="1"/>
            <a:r>
              <a:rPr lang="en-GB" sz="2900" dirty="0" smtClean="0"/>
              <a:t>p = “Donald is a good guy.”</a:t>
            </a:r>
          </a:p>
          <a:p>
            <a:pPr lvl="1"/>
            <a:r>
              <a:rPr lang="en-GB" sz="2900" dirty="0" smtClean="0"/>
              <a:t>q = “Rebecca is a talented girl.”</a:t>
            </a:r>
          </a:p>
          <a:p>
            <a:r>
              <a:rPr lang="en-GB" sz="3200" dirty="0" smtClean="0"/>
              <a:t>Most commonly used variables are p, q, r, s…</a:t>
            </a:r>
          </a:p>
          <a:p>
            <a:r>
              <a:rPr lang="en-GB" sz="3200" dirty="0" smtClean="0"/>
              <a:t>The truth values of a proposition is denoted by</a:t>
            </a:r>
          </a:p>
          <a:p>
            <a:pPr lvl="1"/>
            <a:r>
              <a:rPr lang="en-GB" sz="2900" dirty="0" smtClean="0"/>
              <a:t>T, if the proposition is true.</a:t>
            </a:r>
          </a:p>
          <a:p>
            <a:pPr lvl="1"/>
            <a:r>
              <a:rPr lang="en-GB" sz="2900" dirty="0" smtClean="0"/>
              <a:t>F, if the proposition is false.</a:t>
            </a:r>
          </a:p>
          <a:p>
            <a:pPr lvl="1"/>
            <a:r>
              <a:rPr lang="en-GB" sz="2900" dirty="0" smtClean="0"/>
              <a:t>We can also use the  following convention</a:t>
            </a:r>
          </a:p>
          <a:p>
            <a:pPr lvl="2"/>
            <a:r>
              <a:rPr lang="en-GB" sz="2600" dirty="0" smtClean="0"/>
              <a:t>1, if the proposition is true.</a:t>
            </a:r>
          </a:p>
          <a:p>
            <a:pPr lvl="2"/>
            <a:r>
              <a:rPr lang="en-GB" sz="2600" dirty="0" smtClean="0"/>
              <a:t>0, if the proposition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10833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Propositional </a:t>
            </a:r>
            <a:r>
              <a:rPr lang="en-GB" dirty="0" smtClean="0"/>
              <a:t>variables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Converting sentences into propositions:</a:t>
            </a:r>
          </a:p>
          <a:p>
            <a:pPr lvl="1"/>
            <a:r>
              <a:rPr lang="en-GB" sz="2900" dirty="0" smtClean="0"/>
              <a:t>Consider the sentence,  X+Y=Z</a:t>
            </a:r>
          </a:p>
          <a:p>
            <a:pPr lvl="1"/>
            <a:r>
              <a:rPr lang="en-GB" sz="2900" dirty="0" smtClean="0"/>
              <a:t>This is not a proposition.</a:t>
            </a:r>
          </a:p>
          <a:p>
            <a:pPr lvl="1"/>
            <a:r>
              <a:rPr lang="en-GB" sz="2900" dirty="0" smtClean="0"/>
              <a:t>The sentence contains variables only.</a:t>
            </a:r>
          </a:p>
          <a:p>
            <a:pPr lvl="1"/>
            <a:r>
              <a:rPr lang="en-GB" sz="2900" dirty="0" smtClean="0"/>
              <a:t>To convert this sentence into a proposition,</a:t>
            </a:r>
            <a:r>
              <a:rPr lang="en-US" sz="2900" dirty="0" smtClean="0"/>
              <a:t> we have to assign values to the variables.</a:t>
            </a:r>
          </a:p>
          <a:p>
            <a:pPr lvl="1"/>
            <a:r>
              <a:rPr lang="en-GB" sz="2900" dirty="0" smtClean="0"/>
              <a:t>Let’s say, X=2, Y=4, Z=6</a:t>
            </a:r>
            <a:endParaRPr lang="en-GB" sz="2900" dirty="0"/>
          </a:p>
          <a:p>
            <a:pPr lvl="2"/>
            <a:r>
              <a:rPr lang="en-GB" sz="2600" dirty="0" smtClean="0"/>
              <a:t>Thus, X+Y=Z or 2+4=6 becomes a proposition as the outcome is true.</a:t>
            </a:r>
          </a:p>
          <a:p>
            <a:pPr lvl="1"/>
            <a:r>
              <a:rPr lang="en-GB" sz="2900" dirty="0" smtClean="0"/>
              <a:t>Again let’s say X=2,Y=4,Z=3</a:t>
            </a:r>
          </a:p>
          <a:p>
            <a:pPr lvl="2"/>
            <a:r>
              <a:rPr lang="en-GB" sz="2600" dirty="0" smtClean="0"/>
              <a:t>Again, X+Y=Z or 2+4=3 becomes a proposition as the outcome is false.</a:t>
            </a:r>
          </a:p>
        </p:txBody>
      </p:sp>
    </p:spTree>
    <p:extLst>
      <p:ext uri="{BB962C8B-B14F-4D97-AF65-F5344CB8AC3E}">
        <p14:creationId xmlns:p14="http://schemas.microsoft.com/office/powerpoint/2010/main" val="42303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Propositional calculus/logic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Area of logic that deals with propositions, is called propositional calculus or propositional logic.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81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Compound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New propositions are formed by combining one or more propositions.</a:t>
            </a:r>
          </a:p>
          <a:p>
            <a:r>
              <a:rPr lang="en-GB" sz="3200" dirty="0" smtClean="0"/>
              <a:t>These are formed from existing propositions using logical operators</a:t>
            </a:r>
          </a:p>
          <a:p>
            <a:r>
              <a:rPr lang="en-GB" sz="3200" dirty="0" smtClean="0"/>
              <a:t>The newly formed propositions are termed as COMPOUND PROPOSITIONS.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5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Logical Operators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11560" y="2161378"/>
            <a:ext cx="8281047" cy="2645066"/>
            <a:chOff x="763248" y="2161378"/>
            <a:chExt cx="8281047" cy="2645066"/>
          </a:xfrm>
        </p:grpSpPr>
        <p:sp>
          <p:nvSpPr>
            <p:cNvPr id="4" name="TextBox 3"/>
            <p:cNvSpPr txBox="1"/>
            <p:nvPr/>
          </p:nvSpPr>
          <p:spPr>
            <a:xfrm>
              <a:off x="3275856" y="2161378"/>
              <a:ext cx="2443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Logical Operators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2996952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Negation ( ¬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79272" y="3707740"/>
                  <a:ext cx="2836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     Conjunction / AND ( </a:t>
                  </a:r>
                  <a14:m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⋀</m:t>
                      </m:r>
                    </m:oMath>
                  </a14:m>
                  <a:r>
                    <a:rPr lang="en-GB" dirty="0" smtClean="0"/>
                    <a:t> 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272" y="3707740"/>
                  <a:ext cx="283699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935" t="-8197" r="-32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719154" y="2996952"/>
                  <a:ext cx="3325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Exclusive Disjunction/ XOR ( </a:t>
                  </a:r>
                  <a14:m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⨁</m:t>
                      </m:r>
                    </m:oMath>
                  </a14:m>
                  <a:r>
                    <a:rPr lang="en-GB" dirty="0" smtClean="0"/>
                    <a:t> 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154" y="2996952"/>
                  <a:ext cx="332514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65" t="-8333" r="-256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stCxn id="4" idx="1"/>
              <a:endCxn id="6" idx="0"/>
            </p:cNvCxnSpPr>
            <p:nvPr/>
          </p:nvCxnSpPr>
          <p:spPr>
            <a:xfrm rot="10800000" flipV="1">
              <a:off x="1586766" y="2392210"/>
              <a:ext cx="1689090" cy="6047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3"/>
              <a:endCxn id="9" idx="0"/>
            </p:cNvCxnSpPr>
            <p:nvPr/>
          </p:nvCxnSpPr>
          <p:spPr>
            <a:xfrm>
              <a:off x="5719154" y="2392211"/>
              <a:ext cx="1662571" cy="6047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4" idx="2"/>
              <a:endCxn id="61" idx="0"/>
            </p:cNvCxnSpPr>
            <p:nvPr/>
          </p:nvCxnSpPr>
          <p:spPr>
            <a:xfrm rot="16200000" flipH="1">
              <a:off x="4976869" y="2143678"/>
              <a:ext cx="1084697" cy="2043425"/>
            </a:xfrm>
            <a:prstGeom prst="bentConnector3">
              <a:avLst>
                <a:gd name="adj1" fmla="val 725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4" idx="2"/>
              <a:endCxn id="7" idx="0"/>
            </p:cNvCxnSpPr>
            <p:nvPr/>
          </p:nvCxnSpPr>
          <p:spPr>
            <a:xfrm rot="5400000">
              <a:off x="2905290" y="2115524"/>
              <a:ext cx="1084697" cy="2099735"/>
            </a:xfrm>
            <a:prstGeom prst="bentConnector3">
              <a:avLst>
                <a:gd name="adj1" fmla="val 7255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3248" y="4437112"/>
                  <a:ext cx="3193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Conditionals / Implications (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 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248" y="4437112"/>
                  <a:ext cx="31935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27" t="-8333" r="-28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011720" y="4437112"/>
                  <a:ext cx="21162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Bi-conditionals (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↔</m:t>
                      </m:r>
                    </m:oMath>
                  </a14:m>
                  <a:r>
                    <a:rPr lang="en-US" dirty="0" smtClean="0"/>
                    <a:t> 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720" y="4437112"/>
                  <a:ext cx="211628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05" t="-8333" r="-489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Elbow Connector 40"/>
            <p:cNvCxnSpPr>
              <a:stCxn id="4" idx="2"/>
              <a:endCxn id="38" idx="3"/>
            </p:cNvCxnSpPr>
            <p:nvPr/>
          </p:nvCxnSpPr>
          <p:spPr>
            <a:xfrm rot="5400000">
              <a:off x="3227761" y="3352033"/>
              <a:ext cx="1998735" cy="5407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4" idx="2"/>
              <a:endCxn id="39" idx="1"/>
            </p:cNvCxnSpPr>
            <p:nvPr/>
          </p:nvCxnSpPr>
          <p:spPr>
            <a:xfrm rot="16200000" flipH="1">
              <a:off x="3755245" y="3365302"/>
              <a:ext cx="1998735" cy="51421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254155" y="3707740"/>
                <a:ext cx="2270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Disjunction / OR (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GB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155" y="3707740"/>
                <a:ext cx="227017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19"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771</TotalTime>
  <Words>2662</Words>
  <Application>Microsoft Office PowerPoint</Application>
  <PresentationFormat>On-screen Show (4:3)</PresentationFormat>
  <Paragraphs>512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Origin</vt:lpstr>
      <vt:lpstr>CSE 4203  DISCRETE MATHEMATICS</vt:lpstr>
      <vt:lpstr>Introduction</vt:lpstr>
      <vt:lpstr>Chapter 1  The Foundations : Logic and Proofs Kenneth H. Rosen 7th edition</vt:lpstr>
      <vt:lpstr>Propositios</vt:lpstr>
      <vt:lpstr>Propositional variables</vt:lpstr>
      <vt:lpstr>Propositional variables (contd.)</vt:lpstr>
      <vt:lpstr>Propositional calculus/logic</vt:lpstr>
      <vt:lpstr>Compound Propositions</vt:lpstr>
      <vt:lpstr>Logical Operators</vt:lpstr>
      <vt:lpstr>Negation Operator (¬)</vt:lpstr>
      <vt:lpstr>Negation Operator (¬) (contd.)</vt:lpstr>
      <vt:lpstr>Conjunction / AND operator ( ⋀ )</vt:lpstr>
      <vt:lpstr>Conjunction / AND operator ( ⋀ )(Contd.)</vt:lpstr>
      <vt:lpstr>Disjunction / OR operator ( ∨ )</vt:lpstr>
      <vt:lpstr>Exclusive OR/ XOR operator ( ⨁ )</vt:lpstr>
      <vt:lpstr>Conditionals/Implications</vt:lpstr>
      <vt:lpstr>Conditionals/Implications(Contd.)</vt:lpstr>
      <vt:lpstr>Conditionals/Implications(Contd.)</vt:lpstr>
      <vt:lpstr>Conditionals/Implications(Contd.)</vt:lpstr>
      <vt:lpstr>Conditionals/Implications(Contd.)</vt:lpstr>
      <vt:lpstr>Conditionals/Implications(Contd.)</vt:lpstr>
      <vt:lpstr>Conditionals/Implications(Contd.)</vt:lpstr>
      <vt:lpstr>Converse, Contrapositive and Inverse</vt:lpstr>
      <vt:lpstr>Converse, Contrapositive and Inverse(Contd.)</vt:lpstr>
      <vt:lpstr>Converse, Contrapositive and Inverse(Contd.)</vt:lpstr>
      <vt:lpstr>Converse, Contrapositive and Inverse(Contd.)</vt:lpstr>
      <vt:lpstr>Converse, Contrapositive and Inverse(Contd.)</vt:lpstr>
      <vt:lpstr>Converse, Contrapositive and Inverse(Contd.)</vt:lpstr>
      <vt:lpstr>Bi-conditionals</vt:lpstr>
      <vt:lpstr>Bi-conditionals(Contd.)</vt:lpstr>
      <vt:lpstr>Bi-conditionals(Contd.)</vt:lpstr>
      <vt:lpstr>Bi-conditionals(Contd.)</vt:lpstr>
      <vt:lpstr>Truth table of compound propositions</vt:lpstr>
      <vt:lpstr>Precedence of Logical Operators</vt:lpstr>
      <vt:lpstr>Precedence of Logical Operators(Contd.)</vt:lpstr>
      <vt:lpstr>Logic and Bit Operations</vt:lpstr>
      <vt:lpstr>Logic and Bit Operations(Contd.)</vt:lpstr>
      <vt:lpstr>Logic and Bit Operations(Contd.)</vt:lpstr>
      <vt:lpstr>Logic and Bit Operations(Contd.)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4203  DISCRETE MATHEMATICS</dc:title>
  <dc:creator>Sunef</dc:creator>
  <cp:lastModifiedBy>Sunef</cp:lastModifiedBy>
  <cp:revision>50</cp:revision>
  <cp:lastPrinted>2018-06-24T17:13:03Z</cp:lastPrinted>
  <dcterms:created xsi:type="dcterms:W3CDTF">2018-06-24T08:43:00Z</dcterms:created>
  <dcterms:modified xsi:type="dcterms:W3CDTF">2018-06-27T05:35:13Z</dcterms:modified>
</cp:coreProperties>
</file>