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1.2]" id="{B336B5A9-C666-4F62-940B-87109455D3F5}">
          <p14:sldIdLst>
            <p14:sldId id="256"/>
          </p14:sldIdLst>
        </p14:section>
        <p14:section name="Translate to Logical Expression" id="{2B0248DC-C4F3-4DD7-8395-BC142339297E}">
          <p14:sldIdLst>
            <p14:sldId id="257"/>
            <p14:sldId id="258"/>
            <p14:sldId id="259"/>
            <p14:sldId id="260"/>
          </p14:sldIdLst>
        </p14:section>
        <p14:section name="Consistent Systems" id="{5AE7B886-61BA-4A74-B27C-247328935272}">
          <p14:sldIdLst>
            <p14:sldId id="261"/>
            <p14:sldId id="262"/>
            <p14:sldId id="263"/>
            <p14:sldId id="264"/>
            <p14:sldId id="265"/>
            <p14:sldId id="266"/>
            <p14:sldId id="271"/>
            <p14:sldId id="267"/>
          </p14:sldIdLst>
        </p14:section>
        <p14:section name="Logic Puzzles" id="{6DCFB870-76C1-4A50-AD59-97B7C4C1AADD}">
          <p14:sldIdLst>
            <p14:sldId id="268"/>
            <p14:sldId id="269"/>
            <p14:sldId id="270"/>
            <p14:sldId id="272"/>
            <p14:sldId id="273"/>
            <p14:sldId id="274"/>
          </p14:sldIdLst>
        </p14:section>
        <p14:section name="Logic Gates" id="{3CDDD51D-BDC8-4F8C-BF0E-6942923C2C00}">
          <p14:sldIdLst>
            <p14:sldId id="275"/>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67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998FCD1-A483-4CC4-A1F4-3510DB1D7D67}" type="datetimeFigureOut">
              <a:rPr lang="en-US" smtClean="0"/>
              <a:t>27/06/2018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870DF5C-1F47-4BD1-858F-F103693D0BF6}"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98FCD1-A483-4CC4-A1F4-3510DB1D7D67}" type="datetimeFigureOut">
              <a:rPr lang="en-US" smtClean="0"/>
              <a:t>27/06/2018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0DF5C-1F47-4BD1-858F-F103693D0B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98FCD1-A483-4CC4-A1F4-3510DB1D7D67}" type="datetimeFigureOut">
              <a:rPr lang="en-US" smtClean="0"/>
              <a:t>27/06/2018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0DF5C-1F47-4BD1-858F-F103693D0BF6}"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998FCD1-A483-4CC4-A1F4-3510DB1D7D67}" type="datetimeFigureOut">
              <a:rPr lang="en-US" smtClean="0"/>
              <a:t>27/06/2018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0DF5C-1F47-4BD1-858F-F103693D0BF6}"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998FCD1-A483-4CC4-A1F4-3510DB1D7D67}" type="datetimeFigureOut">
              <a:rPr lang="en-US" smtClean="0"/>
              <a:t>27/06/2018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870DF5C-1F47-4BD1-858F-F103693D0BF6}"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998FCD1-A483-4CC4-A1F4-3510DB1D7D67}" type="datetimeFigureOut">
              <a:rPr lang="en-US" smtClean="0"/>
              <a:t>27/06/2018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0DF5C-1F47-4BD1-858F-F103693D0BF6}"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998FCD1-A483-4CC4-A1F4-3510DB1D7D67}" type="datetimeFigureOut">
              <a:rPr lang="en-US" smtClean="0"/>
              <a:t>27/06/2018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0DF5C-1F47-4BD1-858F-F103693D0BF6}"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98FCD1-A483-4CC4-A1F4-3510DB1D7D67}" type="datetimeFigureOut">
              <a:rPr lang="en-US" smtClean="0"/>
              <a:t>27/06/2018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0DF5C-1F47-4BD1-858F-F103693D0BF6}"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8FCD1-A483-4CC4-A1F4-3510DB1D7D67}" type="datetimeFigureOut">
              <a:rPr lang="en-US" smtClean="0"/>
              <a:t>27/06/2018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0DF5C-1F47-4BD1-858F-F103693D0BF6}"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98FCD1-A483-4CC4-A1F4-3510DB1D7D67}" type="datetimeFigureOut">
              <a:rPr lang="en-US" smtClean="0"/>
              <a:t>27/06/2018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0DF5C-1F47-4BD1-858F-F103693D0BF6}"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98FCD1-A483-4CC4-A1F4-3510DB1D7D67}" type="datetimeFigureOut">
              <a:rPr lang="en-US" smtClean="0"/>
              <a:t>27/06/2018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0DF5C-1F47-4BD1-858F-F103693D0BF6}"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998FCD1-A483-4CC4-A1F4-3510DB1D7D67}" type="datetimeFigureOut">
              <a:rPr lang="en-US" smtClean="0"/>
              <a:t>27/06/2018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870DF5C-1F47-4BD1-858F-F103693D0BF6}"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ctrTitle"/>
          </p:nvPr>
        </p:nvSpPr>
        <p:spPr>
          <a:xfrm>
            <a:off x="1043608" y="3573016"/>
            <a:ext cx="7177608" cy="1375792"/>
          </a:xfrm>
        </p:spPr>
        <p:txBody>
          <a:bodyPr>
            <a:normAutofit fontScale="90000"/>
          </a:bodyPr>
          <a:lstStyle/>
          <a:p>
            <a:pPr algn="ctr"/>
            <a:r>
              <a:rPr lang="en-GB" b="1" u="sng" dirty="0" smtClean="0"/>
              <a:t>Chapter 1</a:t>
            </a:r>
            <a:r>
              <a:rPr lang="en-GB" dirty="0" smtClean="0"/>
              <a:t> </a:t>
            </a:r>
            <a:br>
              <a:rPr lang="en-GB" dirty="0" smtClean="0"/>
            </a:br>
            <a:r>
              <a:rPr lang="en-GB" b="1" dirty="0" smtClean="0"/>
              <a:t>The Foundations : Logic and Proofs</a:t>
            </a:r>
            <a:br>
              <a:rPr lang="en-GB" b="1" dirty="0" smtClean="0"/>
            </a:br>
            <a:r>
              <a:rPr lang="en-GB" b="1" dirty="0" smtClean="0"/>
              <a:t>Kenneth H. Rosen 7</a:t>
            </a:r>
            <a:r>
              <a:rPr lang="en-GB" b="1" baseline="30000" dirty="0" smtClean="0"/>
              <a:t>th</a:t>
            </a:r>
            <a:r>
              <a:rPr lang="en-GB" b="1" dirty="0" smtClean="0"/>
              <a:t> edition</a:t>
            </a:r>
            <a:endParaRPr lang="en-US" b="1" dirty="0"/>
          </a:p>
        </p:txBody>
      </p:sp>
      <p:sp>
        <p:nvSpPr>
          <p:cNvPr id="9" name="Subtitle 4"/>
          <p:cNvSpPr>
            <a:spLocks noGrp="1"/>
          </p:cNvSpPr>
          <p:nvPr>
            <p:ph type="subTitle" idx="1"/>
          </p:nvPr>
        </p:nvSpPr>
        <p:spPr>
          <a:xfrm>
            <a:off x="1219200" y="5124450"/>
            <a:ext cx="6858000" cy="533400"/>
          </a:xfrm>
        </p:spPr>
        <p:txBody>
          <a:bodyPr>
            <a:normAutofit/>
          </a:bodyPr>
          <a:lstStyle/>
          <a:p>
            <a:r>
              <a:rPr lang="en-GB" dirty="0" smtClean="0"/>
              <a:t>Section 1.2 : Applications of Propositional Logic</a:t>
            </a:r>
          </a:p>
        </p:txBody>
      </p:sp>
    </p:spTree>
    <p:extLst>
      <p:ext uri="{BB962C8B-B14F-4D97-AF65-F5344CB8AC3E}">
        <p14:creationId xmlns:p14="http://schemas.microsoft.com/office/powerpoint/2010/main" val="2105865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System Specifications(Contd.)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0" indent="0" algn="ctr">
                  <a:buNone/>
                </a:pPr>
                <a:r>
                  <a:rPr lang="en-GB" b="1" u="sng" dirty="0" smtClean="0"/>
                  <a:t>APPROACH 2</a:t>
                </a:r>
              </a:p>
              <a:p>
                <a:r>
                  <a:rPr lang="en-GB" dirty="0" smtClean="0"/>
                  <a:t>Solution :</a:t>
                </a:r>
              </a:p>
              <a:p>
                <a:pPr lvl="1"/>
                <a:r>
                  <a:rPr lang="en-GB" dirty="0" smtClean="0"/>
                  <a:t>Let ,</a:t>
                </a:r>
              </a:p>
              <a:p>
                <a:pPr marL="594360" lvl="2" indent="0">
                  <a:buNone/>
                </a:pPr>
                <a14:m>
                  <m:oMath xmlns:m="http://schemas.openxmlformats.org/officeDocument/2006/math">
                    <m:r>
                      <a:rPr lang="en-GB" i="1">
                        <a:latin typeface="Cambria Math"/>
                      </a:rPr>
                      <m:t>𝑝</m:t>
                    </m:r>
                    <m:r>
                      <a:rPr lang="en-GB" i="1">
                        <a:latin typeface="Cambria Math"/>
                      </a:rPr>
                      <m:t> :</m:t>
                    </m:r>
                    <m:r>
                      <m:rPr>
                        <m:nor/>
                      </m:rPr>
                      <a:rPr lang="en-US"/>
                      <m:t>The</m:t>
                    </m:r>
                    <m:r>
                      <m:rPr>
                        <m:nor/>
                      </m:rPr>
                      <a:rPr lang="en-US"/>
                      <m:t> </m:t>
                    </m:r>
                    <m:r>
                      <m:rPr>
                        <m:nor/>
                      </m:rPr>
                      <a:rPr lang="en-US"/>
                      <m:t>diagnostic</m:t>
                    </m:r>
                    <m:r>
                      <m:rPr>
                        <m:nor/>
                      </m:rPr>
                      <a:rPr lang="en-US"/>
                      <m:t> </m:t>
                    </m:r>
                    <m:r>
                      <m:rPr>
                        <m:nor/>
                      </m:rPr>
                      <a:rPr lang="en-US"/>
                      <m:t>message</m:t>
                    </m:r>
                    <m:r>
                      <m:rPr>
                        <m:nor/>
                      </m:rPr>
                      <a:rPr lang="en-US"/>
                      <m:t> </m:t>
                    </m:r>
                    <m:r>
                      <m:rPr>
                        <m:nor/>
                      </m:rPr>
                      <a:rPr lang="en-US"/>
                      <m:t>is</m:t>
                    </m:r>
                    <m:r>
                      <m:rPr>
                        <m:nor/>
                      </m:rPr>
                      <a:rPr lang="en-US"/>
                      <m:t> </m:t>
                    </m:r>
                    <m:r>
                      <m:rPr>
                        <m:nor/>
                      </m:rPr>
                      <a:rPr lang="en-US"/>
                      <m:t>stored</m:t>
                    </m:r>
                    <m:r>
                      <m:rPr>
                        <m:nor/>
                      </m:rPr>
                      <a:rPr lang="en-US"/>
                      <m:t> </m:t>
                    </m:r>
                    <m:r>
                      <m:rPr>
                        <m:nor/>
                      </m:rPr>
                      <a:rPr lang="en-US"/>
                      <m:t>in</m:t>
                    </m:r>
                    <m:r>
                      <m:rPr>
                        <m:nor/>
                      </m:rPr>
                      <a:rPr lang="en-US"/>
                      <m:t> </m:t>
                    </m:r>
                    <m:r>
                      <m:rPr>
                        <m:nor/>
                      </m:rPr>
                      <a:rPr lang="en-US"/>
                      <m:t>the</m:t>
                    </m:r>
                    <m:r>
                      <m:rPr>
                        <m:nor/>
                      </m:rPr>
                      <a:rPr lang="en-US"/>
                      <m:t> </m:t>
                    </m:r>
                    <m:r>
                      <m:rPr>
                        <m:nor/>
                      </m:rPr>
                      <a:rPr lang="en-US"/>
                      <m:t>buffer</m:t>
                    </m:r>
                  </m:oMath>
                </a14:m>
                <a:r>
                  <a:rPr lang="en-US" dirty="0"/>
                  <a:t> .</a:t>
                </a:r>
              </a:p>
              <a:p>
                <a:pPr marL="594360" lvl="2" indent="0">
                  <a:buNone/>
                </a:pPr>
                <a14:m>
                  <m:oMath xmlns:m="http://schemas.openxmlformats.org/officeDocument/2006/math">
                    <m:r>
                      <a:rPr lang="en-GB" i="1">
                        <a:latin typeface="Cambria Math"/>
                      </a:rPr>
                      <m:t>𝑞</m:t>
                    </m:r>
                    <m:r>
                      <a:rPr lang="en-GB" i="1">
                        <a:latin typeface="Cambria Math"/>
                      </a:rPr>
                      <m:t> :</m:t>
                    </m:r>
                    <m:r>
                      <m:rPr>
                        <m:nor/>
                      </m:rPr>
                      <a:rPr lang="en-US"/>
                      <m:t>The</m:t>
                    </m:r>
                    <m:r>
                      <m:rPr>
                        <m:nor/>
                      </m:rPr>
                      <a:rPr lang="en-US"/>
                      <m:t> </m:t>
                    </m:r>
                    <m:r>
                      <m:rPr>
                        <m:nor/>
                      </m:rPr>
                      <a:rPr lang="en-US"/>
                      <m:t>diagnostic</m:t>
                    </m:r>
                    <m:r>
                      <m:rPr>
                        <m:nor/>
                      </m:rPr>
                      <a:rPr lang="en-US"/>
                      <m:t> </m:t>
                    </m:r>
                    <m:r>
                      <m:rPr>
                        <m:nor/>
                      </m:rPr>
                      <a:rPr lang="en-US"/>
                      <m:t>message</m:t>
                    </m:r>
                    <m:r>
                      <m:rPr>
                        <m:nor/>
                      </m:rPr>
                      <a:rPr lang="en-US"/>
                      <m:t> </m:t>
                    </m:r>
                    <m:r>
                      <m:rPr>
                        <m:nor/>
                      </m:rPr>
                      <a:rPr lang="en-US"/>
                      <m:t>is</m:t>
                    </m:r>
                    <m:r>
                      <m:rPr>
                        <m:nor/>
                      </m:rPr>
                      <a:rPr lang="en-US"/>
                      <m:t> </m:t>
                    </m:r>
                    <m:r>
                      <m:rPr>
                        <m:nor/>
                      </m:rPr>
                      <a:rPr lang="en-US"/>
                      <m:t>retransmitted</m:t>
                    </m:r>
                  </m:oMath>
                </a14:m>
                <a:r>
                  <a:rPr lang="en-US" dirty="0"/>
                  <a:t> .</a:t>
                </a:r>
              </a:p>
              <a:p>
                <a:pPr marL="594360" lvl="2" indent="0">
                  <a:buNone/>
                </a:pPr>
                <a:endParaRPr lang="en-GB" dirty="0"/>
              </a:p>
              <a:p>
                <a:pPr marL="594360" lvl="2" indent="0">
                  <a:buNone/>
                </a:pPr>
                <a:r>
                  <a:rPr lang="en-GB" dirty="0"/>
                  <a:t>Thus, the three statements can be represented using the following expressions,</a:t>
                </a:r>
                <a:endParaRPr lang="en-US" dirty="0"/>
              </a:p>
              <a:p>
                <a:pPr marL="1051560" lvl="2" indent="-457200">
                  <a:buFont typeface="+mj-lt"/>
                  <a:buAutoNum type="arabicPeriod"/>
                </a:pPr>
                <a14:m>
                  <m:oMath xmlns:m="http://schemas.openxmlformats.org/officeDocument/2006/math">
                    <m:r>
                      <a:rPr lang="en-GB" i="1">
                        <a:latin typeface="Cambria Math"/>
                      </a:rPr>
                      <m:t>𝑝</m:t>
                    </m:r>
                    <m:r>
                      <a:rPr lang="en-GB" i="1">
                        <a:latin typeface="Cambria Math"/>
                        <a:ea typeface="Cambria Math"/>
                      </a:rPr>
                      <m:t>∨</m:t>
                    </m:r>
                    <m:r>
                      <a:rPr lang="en-GB" i="1">
                        <a:latin typeface="Cambria Math"/>
                        <a:ea typeface="Cambria Math"/>
                      </a:rPr>
                      <m:t>𝑞</m:t>
                    </m:r>
                  </m:oMath>
                </a14:m>
                <a:endParaRPr lang="en-GB" dirty="0">
                  <a:ea typeface="Cambria Math"/>
                </a:endParaRPr>
              </a:p>
              <a:p>
                <a:pPr marL="1051560" lvl="2" indent="-457200">
                  <a:buFont typeface="+mj-lt"/>
                  <a:buAutoNum type="arabicPeriod"/>
                </a:pPr>
                <a14:m>
                  <m:oMath xmlns:m="http://schemas.openxmlformats.org/officeDocument/2006/math">
                    <m:r>
                      <a:rPr lang="en-GB" i="1">
                        <a:latin typeface="Cambria Math"/>
                      </a:rPr>
                      <m:t>¬</m:t>
                    </m:r>
                    <m:r>
                      <a:rPr lang="en-GB" i="1">
                        <a:latin typeface="Cambria Math"/>
                      </a:rPr>
                      <m:t>𝑝</m:t>
                    </m:r>
                  </m:oMath>
                </a14:m>
                <a:endParaRPr lang="en-GB" dirty="0"/>
              </a:p>
              <a:p>
                <a:pPr marL="1051560" lvl="2" indent="-457200">
                  <a:buFont typeface="+mj-lt"/>
                  <a:buAutoNum type="arabicPeriod"/>
                </a:pPr>
                <a14:m>
                  <m:oMath xmlns:m="http://schemas.openxmlformats.org/officeDocument/2006/math">
                    <m:r>
                      <a:rPr lang="en-GB" i="1">
                        <a:latin typeface="Cambria Math"/>
                      </a:rPr>
                      <m:t>𝑝</m:t>
                    </m:r>
                    <m:r>
                      <a:rPr lang="en-GB" i="1">
                        <a:latin typeface="Cambria Math"/>
                        <a:ea typeface="Cambria Math"/>
                      </a:rPr>
                      <m:t>→</m:t>
                    </m:r>
                    <m:r>
                      <a:rPr lang="en-GB" i="1">
                        <a:latin typeface="Cambria Math"/>
                        <a:ea typeface="Cambria Math"/>
                      </a:rPr>
                      <m:t>𝑞</m:t>
                    </m:r>
                  </m:oMath>
                </a14:m>
                <a:endParaRPr lang="en-GB" dirty="0" smtClean="0">
                  <a:ea typeface="Cambria Math"/>
                </a:endParaRPr>
              </a:p>
              <a:p>
                <a:pPr marL="594360" lvl="2" indent="0">
                  <a:buNone/>
                </a:pPr>
                <a:endParaRPr lang="en-GB" dirty="0" smtClean="0">
                  <a:ea typeface="Cambria Math"/>
                </a:endParaRPr>
              </a:p>
              <a:p>
                <a:pPr marL="594360" lvl="2" indent="0">
                  <a:buNone/>
                </a:pPr>
                <a:endParaRPr lang="en-GB" dirty="0">
                  <a:ea typeface="Cambria Math"/>
                </a:endParaRPr>
              </a:p>
              <a:p>
                <a:pPr marL="59436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b="-10864"/>
                </a:stretch>
              </a:blipFill>
            </p:spPr>
            <p:txBody>
              <a:bodyPr/>
              <a:lstStyle/>
              <a:p>
                <a:r>
                  <a:rPr lang="en-US">
                    <a:noFill/>
                  </a:rPr>
                  <a:t> </a:t>
                </a:r>
              </a:p>
            </p:txBody>
          </p:sp>
        </mc:Fallback>
      </mc:AlternateContent>
    </p:spTree>
    <p:extLst>
      <p:ext uri="{BB962C8B-B14F-4D97-AF65-F5344CB8AC3E}">
        <p14:creationId xmlns:p14="http://schemas.microsoft.com/office/powerpoint/2010/main" val="322864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System Specifications(Contd.)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endParaRPr lang="en-GB" dirty="0" smtClean="0"/>
              </a:p>
              <a:p>
                <a:endParaRPr lang="en-GB" dirty="0"/>
              </a:p>
              <a:p>
                <a:endParaRPr lang="en-GB" dirty="0" smtClean="0"/>
              </a:p>
              <a:p>
                <a:endParaRPr lang="en-GB" dirty="0"/>
              </a:p>
              <a:p>
                <a:endParaRPr lang="en-GB" dirty="0" smtClean="0"/>
              </a:p>
              <a:p>
                <a:pPr marL="594360" lvl="2" indent="0">
                  <a:buNone/>
                </a:pPr>
                <a:r>
                  <a:rPr lang="en-GB" dirty="0" smtClean="0"/>
                  <a:t>From the truth table we can see that, all the three expressions </a:t>
                </a:r>
                <a14:m>
                  <m:oMath xmlns:m="http://schemas.openxmlformats.org/officeDocument/2006/math">
                    <m:r>
                      <a:rPr lang="en-GB" b="0" i="1" smtClean="0">
                        <a:latin typeface="Cambria Math"/>
                      </a:rPr>
                      <m:t>𝑝</m:t>
                    </m:r>
                    <m:r>
                      <a:rPr lang="en-GB" b="0" i="1" smtClean="0">
                        <a:latin typeface="Cambria Math"/>
                        <a:ea typeface="Cambria Math"/>
                      </a:rPr>
                      <m:t>→</m:t>
                    </m:r>
                    <m:r>
                      <a:rPr lang="en-GB" b="0" i="1" smtClean="0">
                        <a:latin typeface="Cambria Math"/>
                        <a:ea typeface="Cambria Math"/>
                      </a:rPr>
                      <m:t>𝑞</m:t>
                    </m:r>
                  </m:oMath>
                </a14:m>
                <a:r>
                  <a:rPr lang="en-GB" dirty="0" smtClean="0"/>
                  <a:t>, </a:t>
                </a:r>
                <a14:m>
                  <m:oMath xmlns:m="http://schemas.openxmlformats.org/officeDocument/2006/math">
                    <m:r>
                      <a:rPr lang="en-GB" b="0" i="1" smtClean="0">
                        <a:latin typeface="Cambria Math"/>
                      </a:rPr>
                      <m:t>¬</m:t>
                    </m:r>
                    <m:r>
                      <a:rPr lang="en-GB" b="0" i="1" smtClean="0">
                        <a:latin typeface="Cambria Math"/>
                      </a:rPr>
                      <m:t>𝑝</m:t>
                    </m:r>
                  </m:oMath>
                </a14:m>
                <a:r>
                  <a:rPr lang="en-GB" dirty="0" smtClean="0"/>
                  <a:t> and </a:t>
                </a:r>
                <a14:m>
                  <m:oMath xmlns:m="http://schemas.openxmlformats.org/officeDocument/2006/math">
                    <m:r>
                      <a:rPr lang="en-GB" b="0" i="1" smtClean="0">
                        <a:latin typeface="Cambria Math"/>
                      </a:rPr>
                      <m:t>𝑝</m:t>
                    </m:r>
                    <m:r>
                      <a:rPr lang="en-GB" b="0" i="1" smtClean="0">
                        <a:latin typeface="Cambria Math"/>
                        <a:ea typeface="Cambria Math"/>
                      </a:rPr>
                      <m:t>∨</m:t>
                    </m:r>
                    <m:r>
                      <a:rPr lang="en-GB" b="0" i="1" smtClean="0">
                        <a:latin typeface="Cambria Math"/>
                        <a:ea typeface="Cambria Math"/>
                      </a:rPr>
                      <m:t>𝑞</m:t>
                    </m:r>
                  </m:oMath>
                </a14:m>
                <a:r>
                  <a:rPr lang="en-GB" dirty="0" smtClean="0"/>
                  <a:t> has a truth value of </a:t>
                </a:r>
                <a14:m>
                  <m:oMath xmlns:m="http://schemas.openxmlformats.org/officeDocument/2006/math">
                    <m:r>
                      <a:rPr lang="en-GB" b="0" i="1" smtClean="0">
                        <a:latin typeface="Cambria Math"/>
                      </a:rPr>
                      <m:t>𝑡𝑟𝑢𝑒</m:t>
                    </m:r>
                  </m:oMath>
                </a14:m>
                <a:r>
                  <a:rPr lang="en-GB" dirty="0" smtClean="0"/>
                  <a:t> when </a:t>
                </a:r>
                <a14:m>
                  <m:oMath xmlns:m="http://schemas.openxmlformats.org/officeDocument/2006/math">
                    <m:r>
                      <a:rPr lang="en-GB" i="1">
                        <a:latin typeface="Cambria Math"/>
                      </a:rPr>
                      <m:t>𝑝</m:t>
                    </m:r>
                    <m:r>
                      <a:rPr lang="en-GB" i="1">
                        <a:latin typeface="Cambria Math"/>
                      </a:rPr>
                      <m:t> :</m:t>
                    </m:r>
                    <m:r>
                      <a:rPr lang="en-GB" i="1">
                        <a:latin typeface="Cambria Math"/>
                      </a:rPr>
                      <m:t>𝑓𝑎𝑙𝑠𝑒</m:t>
                    </m:r>
                  </m:oMath>
                </a14:m>
                <a:r>
                  <a:rPr lang="en-US" dirty="0"/>
                  <a:t> and </a:t>
                </a:r>
                <a14:m>
                  <m:oMath xmlns:m="http://schemas.openxmlformats.org/officeDocument/2006/math">
                    <m:r>
                      <a:rPr lang="en-GB" i="1">
                        <a:latin typeface="Cambria Math"/>
                      </a:rPr>
                      <m:t>𝑞</m:t>
                    </m:r>
                    <m:r>
                      <a:rPr lang="en-GB" i="1">
                        <a:latin typeface="Cambria Math"/>
                      </a:rPr>
                      <m:t> :</m:t>
                    </m:r>
                    <m:r>
                      <a:rPr lang="en-GB" i="1">
                        <a:latin typeface="Cambria Math"/>
                      </a:rPr>
                      <m:t>𝑡𝑟𝑢𝑒</m:t>
                    </m:r>
                  </m:oMath>
                </a14:m>
                <a:r>
                  <a:rPr lang="en-GB" dirty="0" smtClean="0"/>
                  <a:t>.</a:t>
                </a:r>
              </a:p>
              <a:p>
                <a:pPr marL="594360" lvl="2" indent="0">
                  <a:buNone/>
                </a:pPr>
                <a:r>
                  <a:rPr lang="en-GB" dirty="0" smtClean="0"/>
                  <a:t>Thus, we can say that the system is consistent.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t="-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473997721"/>
                  </p:ext>
                </p:extLst>
              </p:nvPr>
            </p:nvGraphicFramePr>
            <p:xfrm>
              <a:off x="1524000" y="1397000"/>
              <a:ext cx="6096000" cy="1854200"/>
            </p:xfrm>
            <a:graphic>
              <a:graphicData uri="http://schemas.openxmlformats.org/drawingml/2006/table">
                <a:tbl>
                  <a:tblPr firstRow="1">
                    <a:tableStyleId>{ED083AE6-46FA-4A59-8FB0-9F97EB10719F}</a:tableStyleId>
                  </a:tblPr>
                  <a:tblGrid>
                    <a:gridCol w="1219200"/>
                    <a:gridCol w="1219200"/>
                    <a:gridCol w="1219200"/>
                    <a:gridCol w="1219200"/>
                    <a:gridCol w="1219200"/>
                  </a:tblGrid>
                  <a:tr h="370840">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𝒑</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𝒒</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𝒑</m:t>
                                </m:r>
                                <m:r>
                                  <a:rPr lang="en-GB" b="1" i="1">
                                    <a:latin typeface="Cambria Math"/>
                                    <a:ea typeface="Cambria Math"/>
                                  </a:rPr>
                                  <m:t>→</m:t>
                                </m:r>
                                <m:r>
                                  <a:rPr lang="en-GB" b="1" i="1">
                                    <a:latin typeface="Cambria Math"/>
                                    <a:ea typeface="Cambria Math"/>
                                  </a:rPr>
                                  <m:t>𝒒</m:t>
                                </m:r>
                              </m:oMath>
                            </m:oMathPara>
                          </a14:m>
                          <a:endParaRPr lang="en-US" b="1"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m:t>
                                </m:r>
                                <m:r>
                                  <a:rPr lang="en-GB" b="1" i="1" smtClean="0">
                                    <a:latin typeface="Cambria Math"/>
                                  </a:rPr>
                                  <m:t>𝒑</m:t>
                                </m:r>
                              </m:oMath>
                            </m:oMathPara>
                          </a14:m>
                          <a:endParaRPr lang="en-US" b="1"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𝒑</m:t>
                                </m:r>
                                <m:r>
                                  <a:rPr lang="en-GB" b="1" i="1" smtClean="0">
                                    <a:latin typeface="Cambria Math"/>
                                    <a:ea typeface="Cambria Math"/>
                                  </a:rPr>
                                  <m:t>∨</m:t>
                                </m:r>
                                <m:r>
                                  <a:rPr lang="en-GB" b="1" i="1" smtClean="0">
                                    <a:latin typeface="Cambria Math"/>
                                    <a:ea typeface="Cambria Math"/>
                                  </a:rPr>
                                  <m:t>𝒒</m:t>
                                </m:r>
                              </m:oMath>
                            </m:oMathPara>
                          </a14:m>
                          <a:endParaRPr lang="en-US" b="1" dirty="0"/>
                        </a:p>
                      </a:txBody>
                      <a:tcPr>
                        <a:solidFill>
                          <a:schemeClr val="accent4">
                            <a:lumMod val="20000"/>
                            <a:lumOff val="80000"/>
                          </a:schemeClr>
                        </a:solidFill>
                      </a:tcPr>
                    </a:tc>
                  </a:tr>
                  <a:tr h="370840">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F</a:t>
                          </a:r>
                          <a:endParaRPr lang="en-US" dirty="0"/>
                        </a:p>
                      </a:txBody>
                      <a:tcPr/>
                    </a:tc>
                  </a:tr>
                  <a:tr h="370840">
                    <a:tc>
                      <a:txBody>
                        <a:bodyPr/>
                        <a:lstStyle/>
                        <a:p>
                          <a:pPr algn="ctr"/>
                          <a:r>
                            <a:rPr lang="en-GB" dirty="0" smtClean="0"/>
                            <a:t>F</a:t>
                          </a:r>
                          <a:endParaRPr lang="en-US" dirty="0"/>
                        </a:p>
                      </a:txBody>
                      <a:tcPr>
                        <a:solidFill>
                          <a:schemeClr val="accent3">
                            <a:lumMod val="60000"/>
                            <a:lumOff val="40000"/>
                          </a:schemeClr>
                        </a:solidFill>
                      </a:tcPr>
                    </a:tc>
                    <a:tc>
                      <a:txBody>
                        <a:bodyPr/>
                        <a:lstStyle/>
                        <a:p>
                          <a:pPr algn="ctr"/>
                          <a:r>
                            <a:rPr lang="en-GB" dirty="0" smtClean="0"/>
                            <a:t>T</a:t>
                          </a:r>
                          <a:endParaRPr lang="en-US" dirty="0"/>
                        </a:p>
                      </a:txBody>
                      <a:tcPr>
                        <a:solidFill>
                          <a:schemeClr val="accent3">
                            <a:lumMod val="60000"/>
                            <a:lumOff val="40000"/>
                          </a:schemeClr>
                        </a:solidFill>
                      </a:tcPr>
                    </a:tc>
                    <a:tc>
                      <a:txBody>
                        <a:bodyPr/>
                        <a:lstStyle/>
                        <a:p>
                          <a:pPr algn="ctr"/>
                          <a:r>
                            <a:rPr lang="en-GB" dirty="0" smtClean="0"/>
                            <a:t>T</a:t>
                          </a:r>
                          <a:endParaRPr lang="en-US" dirty="0"/>
                        </a:p>
                      </a:txBody>
                      <a:tcPr>
                        <a:solidFill>
                          <a:schemeClr val="accent3">
                            <a:lumMod val="60000"/>
                            <a:lumOff val="40000"/>
                          </a:schemeClr>
                        </a:solidFill>
                      </a:tcPr>
                    </a:tc>
                    <a:tc>
                      <a:txBody>
                        <a:bodyPr/>
                        <a:lstStyle/>
                        <a:p>
                          <a:pPr algn="ctr"/>
                          <a:r>
                            <a:rPr lang="en-GB" dirty="0" smtClean="0"/>
                            <a:t>T</a:t>
                          </a:r>
                          <a:endParaRPr lang="en-US" dirty="0"/>
                        </a:p>
                      </a:txBody>
                      <a:tcPr>
                        <a:solidFill>
                          <a:schemeClr val="accent3">
                            <a:lumMod val="60000"/>
                            <a:lumOff val="40000"/>
                          </a:schemeClr>
                        </a:solidFill>
                      </a:tcPr>
                    </a:tc>
                    <a:tc>
                      <a:txBody>
                        <a:bodyPr/>
                        <a:lstStyle/>
                        <a:p>
                          <a:pPr algn="ctr"/>
                          <a:r>
                            <a:rPr lang="en-GB" dirty="0" smtClean="0"/>
                            <a:t>T</a:t>
                          </a:r>
                          <a:endParaRPr lang="en-US" dirty="0"/>
                        </a:p>
                      </a:txBody>
                      <a:tcPr>
                        <a:solidFill>
                          <a:schemeClr val="accent3">
                            <a:lumMod val="60000"/>
                            <a:lumOff val="40000"/>
                          </a:schemeClr>
                        </a:solidFill>
                      </a:tcPr>
                    </a:tc>
                  </a:tr>
                  <a:tr h="370840">
                    <a:tc>
                      <a:txBody>
                        <a:bodyPr/>
                        <a:lstStyle/>
                        <a:p>
                          <a:pPr algn="ctr"/>
                          <a:r>
                            <a:rPr lang="en-GB" dirty="0" smtClean="0"/>
                            <a:t>T</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T</a:t>
                          </a:r>
                          <a:endParaRPr lang="en-US" dirty="0"/>
                        </a:p>
                      </a:txBody>
                      <a:tcPr/>
                    </a:tc>
                  </a:tr>
                  <a:tr h="370840">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F</a:t>
                          </a:r>
                          <a:endParaRPr lang="en-US" dirty="0"/>
                        </a:p>
                      </a:txBody>
                      <a:tcPr/>
                    </a:tc>
                    <a:tc>
                      <a:txBody>
                        <a:bodyPr/>
                        <a:lstStyle/>
                        <a:p>
                          <a:pPr algn="ctr"/>
                          <a:r>
                            <a:rPr lang="en-GB" dirty="0" smtClean="0"/>
                            <a:t>T</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473997721"/>
                  </p:ext>
                </p:extLst>
              </p:nvPr>
            </p:nvGraphicFramePr>
            <p:xfrm>
              <a:off x="1524000" y="1397000"/>
              <a:ext cx="6096000" cy="1854200"/>
            </p:xfrm>
            <a:graphic>
              <a:graphicData uri="http://schemas.openxmlformats.org/drawingml/2006/table">
                <a:tbl>
                  <a:tblPr firstRow="1">
                    <a:tableStyleId>{ED083AE6-46FA-4A59-8FB0-9F97EB10719F}</a:tableStyleId>
                  </a:tblPr>
                  <a:tblGrid>
                    <a:gridCol w="1219200"/>
                    <a:gridCol w="1219200"/>
                    <a:gridCol w="1219200"/>
                    <a:gridCol w="1219200"/>
                    <a:gridCol w="1219200"/>
                  </a:tblGrid>
                  <a:tr h="370840">
                    <a:tc>
                      <a:txBody>
                        <a:bodyPr/>
                        <a:lstStyle/>
                        <a:p>
                          <a:endParaRPr lang="en-US"/>
                        </a:p>
                      </a:txBody>
                      <a:tcPr>
                        <a:blipFill rotWithShape="1">
                          <a:blip r:embed="rId3"/>
                          <a:stretch>
                            <a:fillRect t="-8197" r="-400000" b="-422951"/>
                          </a:stretch>
                        </a:blipFill>
                      </a:tcPr>
                    </a:tc>
                    <a:tc>
                      <a:txBody>
                        <a:bodyPr/>
                        <a:lstStyle/>
                        <a:p>
                          <a:endParaRPr lang="en-US"/>
                        </a:p>
                      </a:txBody>
                      <a:tcPr>
                        <a:blipFill rotWithShape="1">
                          <a:blip r:embed="rId3"/>
                          <a:stretch>
                            <a:fillRect l="-100000" t="-8197" r="-300000" b="-422951"/>
                          </a:stretch>
                        </a:blipFill>
                      </a:tcPr>
                    </a:tc>
                    <a:tc>
                      <a:txBody>
                        <a:bodyPr/>
                        <a:lstStyle/>
                        <a:p>
                          <a:endParaRPr lang="en-US"/>
                        </a:p>
                      </a:txBody>
                      <a:tcPr>
                        <a:blipFill rotWithShape="1">
                          <a:blip r:embed="rId3"/>
                          <a:stretch>
                            <a:fillRect l="-200000" t="-8197" r="-200000" b="-422951"/>
                          </a:stretch>
                        </a:blipFill>
                      </a:tcPr>
                    </a:tc>
                    <a:tc>
                      <a:txBody>
                        <a:bodyPr/>
                        <a:lstStyle/>
                        <a:p>
                          <a:endParaRPr lang="en-US"/>
                        </a:p>
                      </a:txBody>
                      <a:tcPr>
                        <a:blipFill rotWithShape="1">
                          <a:blip r:embed="rId3"/>
                          <a:stretch>
                            <a:fillRect l="-300000" t="-8197" r="-100000" b="-422951"/>
                          </a:stretch>
                        </a:blipFill>
                      </a:tcPr>
                    </a:tc>
                    <a:tc>
                      <a:txBody>
                        <a:bodyPr/>
                        <a:lstStyle/>
                        <a:p>
                          <a:endParaRPr lang="en-US"/>
                        </a:p>
                      </a:txBody>
                      <a:tcPr>
                        <a:blipFill rotWithShape="1">
                          <a:blip r:embed="rId3"/>
                          <a:stretch>
                            <a:fillRect l="-400000" t="-8197" b="-422951"/>
                          </a:stretch>
                        </a:blipFill>
                      </a:tcPr>
                    </a:tc>
                  </a:tr>
                  <a:tr h="370840">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F</a:t>
                          </a:r>
                          <a:endParaRPr lang="en-US" dirty="0"/>
                        </a:p>
                      </a:txBody>
                      <a:tcPr/>
                    </a:tc>
                  </a:tr>
                  <a:tr h="370840">
                    <a:tc>
                      <a:txBody>
                        <a:bodyPr/>
                        <a:lstStyle/>
                        <a:p>
                          <a:pPr algn="ctr"/>
                          <a:r>
                            <a:rPr lang="en-GB" dirty="0" smtClean="0"/>
                            <a:t>F</a:t>
                          </a:r>
                          <a:endParaRPr lang="en-US" dirty="0"/>
                        </a:p>
                      </a:txBody>
                      <a:tcPr>
                        <a:solidFill>
                          <a:schemeClr val="accent3">
                            <a:lumMod val="60000"/>
                            <a:lumOff val="40000"/>
                          </a:schemeClr>
                        </a:solidFill>
                      </a:tcPr>
                    </a:tc>
                    <a:tc>
                      <a:txBody>
                        <a:bodyPr/>
                        <a:lstStyle/>
                        <a:p>
                          <a:pPr algn="ctr"/>
                          <a:r>
                            <a:rPr lang="en-GB" dirty="0" smtClean="0"/>
                            <a:t>T</a:t>
                          </a:r>
                          <a:endParaRPr lang="en-US" dirty="0"/>
                        </a:p>
                      </a:txBody>
                      <a:tcPr>
                        <a:solidFill>
                          <a:schemeClr val="accent3">
                            <a:lumMod val="60000"/>
                            <a:lumOff val="40000"/>
                          </a:schemeClr>
                        </a:solidFill>
                      </a:tcPr>
                    </a:tc>
                    <a:tc>
                      <a:txBody>
                        <a:bodyPr/>
                        <a:lstStyle/>
                        <a:p>
                          <a:pPr algn="ctr"/>
                          <a:r>
                            <a:rPr lang="en-GB" dirty="0" smtClean="0"/>
                            <a:t>T</a:t>
                          </a:r>
                          <a:endParaRPr lang="en-US" dirty="0"/>
                        </a:p>
                      </a:txBody>
                      <a:tcPr>
                        <a:solidFill>
                          <a:schemeClr val="accent3">
                            <a:lumMod val="60000"/>
                            <a:lumOff val="40000"/>
                          </a:schemeClr>
                        </a:solidFill>
                      </a:tcPr>
                    </a:tc>
                    <a:tc>
                      <a:txBody>
                        <a:bodyPr/>
                        <a:lstStyle/>
                        <a:p>
                          <a:pPr algn="ctr"/>
                          <a:r>
                            <a:rPr lang="en-GB" dirty="0" smtClean="0"/>
                            <a:t>T</a:t>
                          </a:r>
                          <a:endParaRPr lang="en-US" dirty="0"/>
                        </a:p>
                      </a:txBody>
                      <a:tcPr>
                        <a:solidFill>
                          <a:schemeClr val="accent3">
                            <a:lumMod val="60000"/>
                            <a:lumOff val="40000"/>
                          </a:schemeClr>
                        </a:solidFill>
                      </a:tcPr>
                    </a:tc>
                    <a:tc>
                      <a:txBody>
                        <a:bodyPr/>
                        <a:lstStyle/>
                        <a:p>
                          <a:pPr algn="ctr"/>
                          <a:r>
                            <a:rPr lang="en-GB" dirty="0" smtClean="0"/>
                            <a:t>T</a:t>
                          </a:r>
                          <a:endParaRPr lang="en-US" dirty="0"/>
                        </a:p>
                      </a:txBody>
                      <a:tcPr>
                        <a:solidFill>
                          <a:schemeClr val="accent3">
                            <a:lumMod val="60000"/>
                            <a:lumOff val="40000"/>
                          </a:schemeClr>
                        </a:solidFill>
                      </a:tcPr>
                    </a:tc>
                  </a:tr>
                  <a:tr h="370840">
                    <a:tc>
                      <a:txBody>
                        <a:bodyPr/>
                        <a:lstStyle/>
                        <a:p>
                          <a:pPr algn="ctr"/>
                          <a:r>
                            <a:rPr lang="en-GB" dirty="0" smtClean="0"/>
                            <a:t>T</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T</a:t>
                          </a:r>
                          <a:endParaRPr lang="en-US" dirty="0"/>
                        </a:p>
                      </a:txBody>
                      <a:tcPr/>
                    </a:tc>
                  </a:tr>
                  <a:tr h="370840">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F</a:t>
                          </a:r>
                          <a:endParaRPr lang="en-US" dirty="0"/>
                        </a:p>
                      </a:txBody>
                      <a:tcPr/>
                    </a:tc>
                    <a:tc>
                      <a:txBody>
                        <a:bodyPr/>
                        <a:lstStyle/>
                        <a:p>
                          <a:pPr algn="ctr"/>
                          <a:r>
                            <a:rPr lang="en-GB" dirty="0" smtClean="0"/>
                            <a:t>T</a:t>
                          </a:r>
                          <a:endParaRPr lang="en-US" dirty="0"/>
                        </a:p>
                      </a:txBody>
                      <a:tcPr/>
                    </a:tc>
                  </a:tr>
                </a:tbl>
              </a:graphicData>
            </a:graphic>
          </p:graphicFrame>
        </mc:Fallback>
      </mc:AlternateContent>
    </p:spTree>
    <p:extLst>
      <p:ext uri="{BB962C8B-B14F-4D97-AF65-F5344CB8AC3E}">
        <p14:creationId xmlns:p14="http://schemas.microsoft.com/office/powerpoint/2010/main" val="84996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System Specifications(Contd.)</a:t>
            </a:r>
            <a:endParaRPr lang="en-US" dirty="0"/>
          </a:p>
        </p:txBody>
      </p:sp>
      <p:sp>
        <p:nvSpPr>
          <p:cNvPr id="3" name="Content Placeholder 2"/>
          <p:cNvSpPr>
            <a:spLocks noGrp="1"/>
          </p:cNvSpPr>
          <p:nvPr>
            <p:ph sz="quarter" idx="1"/>
          </p:nvPr>
        </p:nvSpPr>
        <p:spPr/>
        <p:txBody>
          <a:bodyPr/>
          <a:lstStyle/>
          <a:p>
            <a:r>
              <a:rPr lang="en-US" sz="2800" dirty="0"/>
              <a:t>Determine whether these system speciﬁcations are consistent:</a:t>
            </a:r>
          </a:p>
          <a:p>
            <a:pPr marL="731520" lvl="1" indent="-457200">
              <a:buFont typeface="+mj-lt"/>
              <a:buAutoNum type="arabicPeriod"/>
            </a:pPr>
            <a:r>
              <a:rPr lang="en-US" sz="2400" dirty="0"/>
              <a:t>“The diagnostic message is stored in the buffer or it is retransmitted.”</a:t>
            </a:r>
          </a:p>
          <a:p>
            <a:pPr marL="731520" lvl="1" indent="-457200">
              <a:buFont typeface="+mj-lt"/>
              <a:buAutoNum type="arabicPeriod"/>
            </a:pPr>
            <a:r>
              <a:rPr lang="en-US" sz="2400" dirty="0"/>
              <a:t>“The diagnostic message is not stored in the buffer.”</a:t>
            </a:r>
          </a:p>
          <a:p>
            <a:pPr marL="731520" lvl="1" indent="-457200">
              <a:buFont typeface="+mj-lt"/>
              <a:buAutoNum type="arabicPeriod"/>
            </a:pPr>
            <a:r>
              <a:rPr lang="en-US" sz="2400" dirty="0"/>
              <a:t>“If the diagnostic message is stored in the buffer, then it is retransmitted</a:t>
            </a:r>
            <a:r>
              <a:rPr lang="en-US" sz="2400" dirty="0" smtClean="0"/>
              <a:t>.”</a:t>
            </a:r>
          </a:p>
          <a:p>
            <a:pPr marL="731520" lvl="1" indent="-457200">
              <a:buFont typeface="+mj-lt"/>
              <a:buAutoNum type="arabicPeriod"/>
            </a:pPr>
            <a:r>
              <a:rPr lang="en-US" sz="2400" dirty="0" smtClean="0"/>
              <a:t>“</a:t>
            </a:r>
            <a:r>
              <a:rPr lang="en-US" sz="2500" dirty="0" smtClean="0"/>
              <a:t>The diagnostic message </a:t>
            </a:r>
            <a:r>
              <a:rPr lang="en-US" sz="2500" dirty="0"/>
              <a:t>is not </a:t>
            </a:r>
            <a:r>
              <a:rPr lang="en-US" sz="2500" dirty="0" smtClean="0"/>
              <a:t>retransmitted.”</a:t>
            </a:r>
            <a:endParaRPr lang="en-US" sz="6300" dirty="0"/>
          </a:p>
        </p:txBody>
      </p:sp>
    </p:spTree>
    <p:extLst>
      <p:ext uri="{BB962C8B-B14F-4D97-AF65-F5344CB8AC3E}">
        <p14:creationId xmlns:p14="http://schemas.microsoft.com/office/powerpoint/2010/main" val="145807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System Specifications(Contd.)</a:t>
            </a:r>
            <a:endParaRPr lang="en-US" dirty="0"/>
          </a:p>
        </p:txBody>
      </p:sp>
      <p:sp>
        <p:nvSpPr>
          <p:cNvPr id="3" name="Content Placeholder 2"/>
          <p:cNvSpPr>
            <a:spLocks noGrp="1"/>
          </p:cNvSpPr>
          <p:nvPr>
            <p:ph sz="quarter" idx="1"/>
          </p:nvPr>
        </p:nvSpPr>
        <p:spPr/>
        <p:txBody>
          <a:bodyPr/>
          <a:lstStyle/>
          <a:p>
            <a:r>
              <a:rPr lang="en-GB" dirty="0" smtClean="0"/>
              <a:t>Algorithm for checking consistency of a system:</a:t>
            </a:r>
          </a:p>
          <a:p>
            <a:pPr lvl="1"/>
            <a:r>
              <a:rPr lang="en-GB" b="1" u="sng" dirty="0" smtClean="0"/>
              <a:t>Step 1:</a:t>
            </a:r>
            <a:r>
              <a:rPr lang="en-GB" dirty="0" smtClean="0"/>
              <a:t> Assign variables to all bits and pieces of specifications.</a:t>
            </a:r>
          </a:p>
          <a:p>
            <a:pPr lvl="1"/>
            <a:r>
              <a:rPr lang="en-GB" b="1" u="sng" dirty="0" smtClean="0"/>
              <a:t>Step 2:</a:t>
            </a:r>
            <a:r>
              <a:rPr lang="en-GB" b="1" dirty="0" smtClean="0"/>
              <a:t> </a:t>
            </a:r>
            <a:r>
              <a:rPr lang="en-GB" dirty="0" smtClean="0"/>
              <a:t>Convert the specifications into logical expressions.</a:t>
            </a:r>
          </a:p>
          <a:p>
            <a:pPr lvl="1"/>
            <a:r>
              <a:rPr lang="en-GB" b="1" u="sng" dirty="0" smtClean="0"/>
              <a:t>Step 3:</a:t>
            </a:r>
            <a:r>
              <a:rPr lang="en-GB" b="1" dirty="0" smtClean="0"/>
              <a:t> </a:t>
            </a:r>
            <a:r>
              <a:rPr lang="en-GB" dirty="0" smtClean="0"/>
              <a:t>Construct a truth table containing all the possible combination of the truth values of the total number of variables.</a:t>
            </a:r>
          </a:p>
          <a:p>
            <a:pPr lvl="1"/>
            <a:r>
              <a:rPr lang="en-GB" b="1" u="sng" dirty="0" smtClean="0"/>
              <a:t>Step 4:</a:t>
            </a:r>
            <a:r>
              <a:rPr lang="en-GB" dirty="0" smtClean="0"/>
              <a:t> Find if there is at least one combination of truth values of the variables such that, all the system specifications turn out to be true.</a:t>
            </a:r>
          </a:p>
          <a:p>
            <a:pPr lvl="1"/>
            <a:r>
              <a:rPr lang="en-GB" b="1" u="sng" dirty="0" smtClean="0"/>
              <a:t>Step 5:</a:t>
            </a:r>
            <a:r>
              <a:rPr lang="en-GB" dirty="0" smtClean="0"/>
              <a:t> If there is such a combination, the system is consistent, otherwise it is inconsistent.</a:t>
            </a:r>
            <a:endParaRPr lang="en-US" dirty="0"/>
          </a:p>
        </p:txBody>
      </p:sp>
    </p:spTree>
    <p:extLst>
      <p:ext uri="{BB962C8B-B14F-4D97-AF65-F5344CB8AC3E}">
        <p14:creationId xmlns:p14="http://schemas.microsoft.com/office/powerpoint/2010/main" val="214703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Logic Puzzles</a:t>
            </a:r>
            <a:endParaRPr lang="en-US" dirty="0"/>
          </a:p>
        </p:txBody>
      </p:sp>
      <p:sp>
        <p:nvSpPr>
          <p:cNvPr id="3" name="Content Placeholder 2"/>
          <p:cNvSpPr>
            <a:spLocks noGrp="1"/>
          </p:cNvSpPr>
          <p:nvPr>
            <p:ph sz="quarter" idx="1"/>
          </p:nvPr>
        </p:nvSpPr>
        <p:spPr/>
        <p:txBody>
          <a:bodyPr/>
          <a:lstStyle/>
          <a:p>
            <a:r>
              <a:rPr lang="en-GB" dirty="0" smtClean="0"/>
              <a:t>Solve the following puzzle using logical expressions</a:t>
            </a:r>
          </a:p>
          <a:p>
            <a:pPr marL="274320" lvl="1" indent="0">
              <a:buNone/>
            </a:pPr>
            <a:endParaRPr lang="en-US" sz="2500" dirty="0" smtClean="0"/>
          </a:p>
          <a:p>
            <a:pPr marL="274320" lvl="1" indent="0">
              <a:buNone/>
            </a:pPr>
            <a:r>
              <a:rPr lang="en-US" sz="2500" dirty="0" smtClean="0"/>
              <a:t>An island has </a:t>
            </a:r>
            <a:r>
              <a:rPr lang="en-US" sz="2500" dirty="0"/>
              <a:t>two kinds of </a:t>
            </a:r>
            <a:r>
              <a:rPr lang="en-US" sz="2500" dirty="0" smtClean="0"/>
              <a:t>inhabitants, “knights”, </a:t>
            </a:r>
            <a:r>
              <a:rPr lang="en-US" sz="2500" dirty="0"/>
              <a:t>who always tell the truth, and their opposites, </a:t>
            </a:r>
            <a:r>
              <a:rPr lang="en-US" sz="2500" dirty="0" smtClean="0"/>
              <a:t>“knaves”, </a:t>
            </a:r>
            <a:r>
              <a:rPr lang="en-US" sz="2500" dirty="0"/>
              <a:t>who always lie. </a:t>
            </a:r>
            <a:r>
              <a:rPr lang="en-US" sz="2500" dirty="0" smtClean="0"/>
              <a:t> </a:t>
            </a:r>
          </a:p>
          <a:p>
            <a:pPr marL="274320" lvl="1" indent="0">
              <a:buNone/>
            </a:pPr>
            <a:endParaRPr lang="en-US" sz="2500" dirty="0" smtClean="0"/>
          </a:p>
          <a:p>
            <a:pPr marL="274320" lvl="1" indent="0">
              <a:buNone/>
            </a:pPr>
            <a:r>
              <a:rPr lang="en-US" sz="2500" dirty="0" smtClean="0"/>
              <a:t>You encounter two </a:t>
            </a:r>
            <a:r>
              <a:rPr lang="en-US" sz="2500" dirty="0"/>
              <a:t>people A and B. What are A and </a:t>
            </a:r>
            <a:r>
              <a:rPr lang="en-US" sz="2500" dirty="0" smtClean="0"/>
              <a:t>B, if </a:t>
            </a:r>
            <a:r>
              <a:rPr lang="en-US" sz="2500" dirty="0"/>
              <a:t>A </a:t>
            </a:r>
            <a:r>
              <a:rPr lang="en-US" sz="2500" dirty="0" smtClean="0"/>
              <a:t>says </a:t>
            </a:r>
            <a:r>
              <a:rPr lang="en-US" sz="2500" dirty="0"/>
              <a:t>“B is a knight” and B says “The two of us </a:t>
            </a:r>
            <a:r>
              <a:rPr lang="en-US" sz="2500" dirty="0" smtClean="0"/>
              <a:t>are opposite </a:t>
            </a:r>
            <a:r>
              <a:rPr lang="en-US" sz="2500" dirty="0"/>
              <a:t>types?”</a:t>
            </a:r>
            <a:endParaRPr lang="en-US" dirty="0"/>
          </a:p>
        </p:txBody>
      </p:sp>
    </p:spTree>
    <p:extLst>
      <p:ext uri="{BB962C8B-B14F-4D97-AF65-F5344CB8AC3E}">
        <p14:creationId xmlns:p14="http://schemas.microsoft.com/office/powerpoint/2010/main" val="2201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Logic Puzzles(Contd.)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23528" y="1219200"/>
                <a:ext cx="8363272" cy="5378152"/>
              </a:xfrm>
            </p:spPr>
            <p:txBody>
              <a:bodyPr>
                <a:normAutofit fontScale="92500" lnSpcReduction="10000"/>
              </a:bodyPr>
              <a:lstStyle/>
              <a:p>
                <a:r>
                  <a:rPr lang="en-GB" dirty="0" smtClean="0"/>
                  <a:t>Solution:</a:t>
                </a:r>
              </a:p>
              <a:p>
                <a:pPr lvl="1"/>
                <a:r>
                  <a:rPr lang="en-GB" dirty="0" smtClean="0"/>
                  <a:t>Let,</a:t>
                </a:r>
              </a:p>
              <a:p>
                <a:pPr marL="594360" lvl="2" indent="0">
                  <a:buNone/>
                </a:pPr>
                <a14:m>
                  <m:oMath xmlns:m="http://schemas.openxmlformats.org/officeDocument/2006/math">
                    <m:r>
                      <a:rPr lang="en-GB" b="0" i="1" smtClean="0">
                        <a:latin typeface="Cambria Math"/>
                      </a:rPr>
                      <m:t>𝑝</m:t>
                    </m:r>
                    <m:r>
                      <a:rPr lang="en-GB" b="0" i="1" smtClean="0">
                        <a:latin typeface="Cambria Math"/>
                      </a:rPr>
                      <m:t> :</m:t>
                    </m:r>
                    <m:r>
                      <m:rPr>
                        <m:nor/>
                      </m:rPr>
                      <a:rPr lang="en-US"/>
                      <m:t>A</m:t>
                    </m:r>
                    <m:r>
                      <m:rPr>
                        <m:nor/>
                      </m:rPr>
                      <a:rPr lang="en-US"/>
                      <m:t> </m:t>
                    </m:r>
                    <m:r>
                      <m:rPr>
                        <m:nor/>
                      </m:rPr>
                      <a:rPr lang="en-US"/>
                      <m:t>is</m:t>
                    </m:r>
                    <m:r>
                      <m:rPr>
                        <m:nor/>
                      </m:rPr>
                      <a:rPr lang="en-US"/>
                      <m:t> </m:t>
                    </m:r>
                    <m:r>
                      <m:rPr>
                        <m:nor/>
                      </m:rPr>
                      <a:rPr lang="en-US"/>
                      <m:t>a</m:t>
                    </m:r>
                    <m:r>
                      <m:rPr>
                        <m:nor/>
                      </m:rPr>
                      <a:rPr lang="en-US"/>
                      <m:t> </m:t>
                    </m:r>
                    <m:r>
                      <m:rPr>
                        <m:nor/>
                      </m:rPr>
                      <a:rPr lang="en-US"/>
                      <m:t>knight</m:t>
                    </m:r>
                  </m:oMath>
                </a14:m>
                <a:r>
                  <a:rPr lang="en-US" dirty="0" smtClean="0"/>
                  <a:t>.</a:t>
                </a:r>
              </a:p>
              <a:p>
                <a:pPr marL="594360" lvl="2" indent="0">
                  <a:buNone/>
                </a:pPr>
                <a14:m>
                  <m:oMath xmlns:m="http://schemas.openxmlformats.org/officeDocument/2006/math">
                    <m:r>
                      <a:rPr lang="en-GB" b="0" i="1" smtClean="0">
                        <a:latin typeface="Cambria Math"/>
                      </a:rPr>
                      <m:t>𝑞</m:t>
                    </m:r>
                    <m:r>
                      <a:rPr lang="en-GB" b="0" i="1" smtClean="0">
                        <a:latin typeface="Cambria Math"/>
                      </a:rPr>
                      <m:t> :</m:t>
                    </m:r>
                    <m:r>
                      <m:rPr>
                        <m:nor/>
                      </m:rPr>
                      <a:rPr lang="en-GB" b="0" i="0" smtClean="0">
                        <a:latin typeface="Cambria Math"/>
                      </a:rPr>
                      <m:t>B</m:t>
                    </m:r>
                    <m:r>
                      <m:rPr>
                        <m:nor/>
                      </m:rPr>
                      <a:rPr lang="en-US"/>
                      <m:t> </m:t>
                    </m:r>
                    <m:r>
                      <m:rPr>
                        <m:nor/>
                      </m:rPr>
                      <a:rPr lang="en-US"/>
                      <m:t>is</m:t>
                    </m:r>
                    <m:r>
                      <m:rPr>
                        <m:nor/>
                      </m:rPr>
                      <a:rPr lang="en-US"/>
                      <m:t> </m:t>
                    </m:r>
                    <m:r>
                      <m:rPr>
                        <m:nor/>
                      </m:rPr>
                      <a:rPr lang="en-US"/>
                      <m:t>a</m:t>
                    </m:r>
                    <m:r>
                      <m:rPr>
                        <m:nor/>
                      </m:rPr>
                      <a:rPr lang="en-US"/>
                      <m:t> </m:t>
                    </m:r>
                    <m:r>
                      <m:rPr>
                        <m:nor/>
                      </m:rPr>
                      <a:rPr lang="en-US"/>
                      <m:t>knight</m:t>
                    </m:r>
                  </m:oMath>
                </a14:m>
                <a:r>
                  <a:rPr lang="en-US" dirty="0" smtClean="0"/>
                  <a:t>.</a:t>
                </a:r>
              </a:p>
              <a:p>
                <a:pPr marL="594360" lvl="2" indent="0">
                  <a:buNone/>
                </a:pPr>
                <a14:m>
                  <m:oMath xmlns:m="http://schemas.openxmlformats.org/officeDocument/2006/math">
                    <m:r>
                      <a:rPr lang="en-GB" b="0" i="1" smtClean="0">
                        <a:latin typeface="Cambria Math"/>
                      </a:rPr>
                      <m:t>¬</m:t>
                    </m:r>
                    <m:r>
                      <a:rPr lang="en-GB" b="0" i="1" smtClean="0">
                        <a:latin typeface="Cambria Math"/>
                      </a:rPr>
                      <m:t>𝑝</m:t>
                    </m:r>
                    <m:r>
                      <a:rPr lang="en-GB" b="0" i="1" smtClean="0">
                        <a:latin typeface="Cambria Math"/>
                      </a:rPr>
                      <m:t> :</m:t>
                    </m:r>
                    <m:r>
                      <m:rPr>
                        <m:nor/>
                      </m:rPr>
                      <a:rPr lang="en-US"/>
                      <m:t>A</m:t>
                    </m:r>
                    <m:r>
                      <m:rPr>
                        <m:nor/>
                      </m:rPr>
                      <a:rPr lang="en-US"/>
                      <m:t> </m:t>
                    </m:r>
                    <m:r>
                      <m:rPr>
                        <m:nor/>
                      </m:rPr>
                      <a:rPr lang="en-US"/>
                      <m:t>is</m:t>
                    </m:r>
                    <m:r>
                      <m:rPr>
                        <m:nor/>
                      </m:rPr>
                      <a:rPr lang="en-US"/>
                      <m:t> </m:t>
                    </m:r>
                    <m:r>
                      <m:rPr>
                        <m:nor/>
                      </m:rPr>
                      <a:rPr lang="en-US"/>
                      <m:t>a</m:t>
                    </m:r>
                    <m:r>
                      <m:rPr>
                        <m:nor/>
                      </m:rPr>
                      <a:rPr lang="en-US"/>
                      <m:t> </m:t>
                    </m:r>
                    <m:r>
                      <m:rPr>
                        <m:nor/>
                      </m:rPr>
                      <a:rPr lang="en-US"/>
                      <m:t>kn</m:t>
                    </m:r>
                    <m:r>
                      <m:rPr>
                        <m:nor/>
                      </m:rPr>
                      <a:rPr lang="en-GB" b="0" i="0" smtClean="0"/>
                      <m:t>ave</m:t>
                    </m:r>
                  </m:oMath>
                </a14:m>
                <a:r>
                  <a:rPr lang="en-US" dirty="0" smtClean="0"/>
                  <a:t>.</a:t>
                </a:r>
              </a:p>
              <a:p>
                <a:pPr marL="594360" lvl="2" indent="0">
                  <a:buNone/>
                </a:pPr>
                <a14:m>
                  <m:oMath xmlns:m="http://schemas.openxmlformats.org/officeDocument/2006/math">
                    <m:r>
                      <a:rPr lang="en-GB" b="0" i="1" smtClean="0">
                        <a:latin typeface="Cambria Math"/>
                      </a:rPr>
                      <m:t>¬</m:t>
                    </m:r>
                    <m:r>
                      <a:rPr lang="en-GB" b="0" i="1" smtClean="0">
                        <a:latin typeface="Cambria Math"/>
                      </a:rPr>
                      <m:t>𝑞</m:t>
                    </m:r>
                    <m:r>
                      <a:rPr lang="en-GB" b="0" i="1" smtClean="0">
                        <a:latin typeface="Cambria Math"/>
                      </a:rPr>
                      <m:t> :</m:t>
                    </m:r>
                    <m:r>
                      <m:rPr>
                        <m:nor/>
                      </m:rPr>
                      <a:rPr lang="en-US"/>
                      <m:t>A</m:t>
                    </m:r>
                    <m:r>
                      <m:rPr>
                        <m:nor/>
                      </m:rPr>
                      <a:rPr lang="en-US"/>
                      <m:t> </m:t>
                    </m:r>
                    <m:r>
                      <m:rPr>
                        <m:nor/>
                      </m:rPr>
                      <a:rPr lang="en-US"/>
                      <m:t>is</m:t>
                    </m:r>
                    <m:r>
                      <m:rPr>
                        <m:nor/>
                      </m:rPr>
                      <a:rPr lang="en-US"/>
                      <m:t> </m:t>
                    </m:r>
                    <m:r>
                      <m:rPr>
                        <m:nor/>
                      </m:rPr>
                      <a:rPr lang="en-US"/>
                      <m:t>a</m:t>
                    </m:r>
                    <m:r>
                      <m:rPr>
                        <m:nor/>
                      </m:rPr>
                      <a:rPr lang="en-US"/>
                      <m:t> </m:t>
                    </m:r>
                    <m:r>
                      <m:rPr>
                        <m:nor/>
                      </m:rPr>
                      <a:rPr lang="en-US"/>
                      <m:t>kn</m:t>
                    </m:r>
                    <m:r>
                      <m:rPr>
                        <m:nor/>
                      </m:rPr>
                      <a:rPr lang="en-GB" b="0" i="0" smtClean="0"/>
                      <m:t>ave</m:t>
                    </m:r>
                  </m:oMath>
                </a14:m>
                <a:r>
                  <a:rPr lang="en-US" dirty="0" smtClean="0"/>
                  <a:t>.</a:t>
                </a:r>
              </a:p>
              <a:p>
                <a:pPr marL="594360" lvl="2" indent="0">
                  <a:buNone/>
                </a:pPr>
                <a:endParaRPr lang="en-GB" dirty="0"/>
              </a:p>
              <a:p>
                <a:pPr marL="594360" lvl="2" indent="0">
                  <a:buNone/>
                </a:pPr>
                <a:r>
                  <a:rPr lang="en-GB" dirty="0" smtClean="0"/>
                  <a:t>The statements stated in the puzzle can be expressed as,</a:t>
                </a:r>
              </a:p>
              <a:p>
                <a:pPr lvl="2"/>
                <a14:m>
                  <m:oMath xmlns:m="http://schemas.openxmlformats.org/officeDocument/2006/math">
                    <m:r>
                      <a:rPr lang="en-GB" b="0" i="1" smtClean="0">
                        <a:latin typeface="Cambria Math"/>
                      </a:rPr>
                      <m:t>𝑞</m:t>
                    </m:r>
                    <m:r>
                      <a:rPr lang="en-GB" b="0" i="1" smtClean="0">
                        <a:latin typeface="Cambria Math"/>
                      </a:rPr>
                      <m:t> :</m:t>
                    </m:r>
                    <m:r>
                      <m:rPr>
                        <m:nor/>
                      </m:rPr>
                      <a:rPr lang="en-GB" b="0" i="0" smtClean="0">
                        <a:latin typeface="Cambria Math"/>
                      </a:rPr>
                      <m:t>B</m:t>
                    </m:r>
                    <m:r>
                      <m:rPr>
                        <m:nor/>
                      </m:rPr>
                      <a:rPr lang="en-US"/>
                      <m:t> </m:t>
                    </m:r>
                    <m:r>
                      <m:rPr>
                        <m:nor/>
                      </m:rPr>
                      <a:rPr lang="en-US"/>
                      <m:t>is</m:t>
                    </m:r>
                    <m:r>
                      <m:rPr>
                        <m:nor/>
                      </m:rPr>
                      <a:rPr lang="en-US"/>
                      <m:t> </m:t>
                    </m:r>
                    <m:r>
                      <m:rPr>
                        <m:nor/>
                      </m:rPr>
                      <a:rPr lang="en-US"/>
                      <m:t>a</m:t>
                    </m:r>
                    <m:r>
                      <m:rPr>
                        <m:nor/>
                      </m:rPr>
                      <a:rPr lang="en-US"/>
                      <m:t> </m:t>
                    </m:r>
                    <m:r>
                      <m:rPr>
                        <m:nor/>
                      </m:rPr>
                      <a:rPr lang="en-US"/>
                      <m:t>knight</m:t>
                    </m:r>
                  </m:oMath>
                </a14:m>
                <a:r>
                  <a:rPr lang="en-GB" dirty="0" smtClean="0"/>
                  <a:t>.</a:t>
                </a:r>
              </a:p>
              <a:p>
                <a:pPr lvl="2"/>
                <a14:m>
                  <m:oMath xmlns:m="http://schemas.openxmlformats.org/officeDocument/2006/math">
                    <m:d>
                      <m:dPr>
                        <m:ctrlPr>
                          <a:rPr lang="en-GB" b="0" i="1" smtClean="0">
                            <a:latin typeface="Cambria Math"/>
                          </a:rPr>
                        </m:ctrlPr>
                      </m:dPr>
                      <m:e>
                        <m:r>
                          <a:rPr lang="en-GB" b="0" i="1" smtClean="0">
                            <a:latin typeface="Cambria Math"/>
                          </a:rPr>
                          <m:t>𝑝</m:t>
                        </m:r>
                        <m:r>
                          <a:rPr lang="en-GB" b="0" i="1" smtClean="0">
                            <a:latin typeface="Cambria Math"/>
                            <a:ea typeface="Cambria Math"/>
                          </a:rPr>
                          <m:t>∧¬</m:t>
                        </m:r>
                        <m:r>
                          <a:rPr lang="en-GB" b="0" i="1" smtClean="0">
                            <a:latin typeface="Cambria Math"/>
                            <a:ea typeface="Cambria Math"/>
                          </a:rPr>
                          <m:t>𝑞</m:t>
                        </m:r>
                      </m:e>
                    </m:d>
                    <m:r>
                      <a:rPr lang="en-GB" b="0" i="1" smtClean="0">
                        <a:latin typeface="Cambria Math"/>
                        <a:ea typeface="Cambria Math"/>
                      </a:rPr>
                      <m:t>∨</m:t>
                    </m:r>
                    <m:d>
                      <m:dPr>
                        <m:ctrlPr>
                          <a:rPr lang="en-GB" b="0" i="1" smtClean="0">
                            <a:latin typeface="Cambria Math"/>
                            <a:ea typeface="Cambria Math"/>
                          </a:rPr>
                        </m:ctrlPr>
                      </m:dPr>
                      <m:e>
                        <m:r>
                          <a:rPr lang="en-GB" b="0" i="1" smtClean="0">
                            <a:latin typeface="Cambria Math"/>
                            <a:ea typeface="Cambria Math"/>
                          </a:rPr>
                          <m:t>¬</m:t>
                        </m:r>
                        <m:r>
                          <a:rPr lang="en-GB" b="0" i="1" smtClean="0">
                            <a:latin typeface="Cambria Math"/>
                            <a:ea typeface="Cambria Math"/>
                          </a:rPr>
                          <m:t>𝑝</m:t>
                        </m:r>
                        <m:r>
                          <a:rPr lang="en-GB" b="0" i="1" smtClean="0">
                            <a:latin typeface="Cambria Math"/>
                            <a:ea typeface="Cambria Math"/>
                          </a:rPr>
                          <m:t>∧</m:t>
                        </m:r>
                        <m:r>
                          <a:rPr lang="en-GB" b="0" i="1" smtClean="0">
                            <a:latin typeface="Cambria Math"/>
                            <a:ea typeface="Cambria Math"/>
                          </a:rPr>
                          <m:t>𝑞</m:t>
                        </m:r>
                      </m:e>
                    </m:d>
                    <m:r>
                      <a:rPr lang="en-GB" b="0" i="1" smtClean="0">
                        <a:latin typeface="Cambria Math"/>
                        <a:ea typeface="Cambria Math"/>
                      </a:rPr>
                      <m:t> :</m:t>
                    </m:r>
                    <m:r>
                      <m:rPr>
                        <m:sty m:val="p"/>
                      </m:rPr>
                      <a:rPr lang="en-GB" b="0" i="0" smtClean="0">
                        <a:latin typeface="Cambria Math"/>
                        <a:ea typeface="Cambria Math"/>
                      </a:rPr>
                      <m:t>The</m:t>
                    </m:r>
                    <m:r>
                      <a:rPr lang="en-GB" b="0" i="0" smtClean="0">
                        <a:latin typeface="Cambria Math"/>
                        <a:ea typeface="Cambria Math"/>
                      </a:rPr>
                      <m:t> </m:t>
                    </m:r>
                    <m:r>
                      <m:rPr>
                        <m:sty m:val="p"/>
                      </m:rPr>
                      <a:rPr lang="en-GB" b="0" i="0" smtClean="0">
                        <a:latin typeface="Cambria Math"/>
                        <a:ea typeface="Cambria Math"/>
                      </a:rPr>
                      <m:t>two</m:t>
                    </m:r>
                    <m:r>
                      <a:rPr lang="en-GB" b="0" i="0" smtClean="0">
                        <a:latin typeface="Cambria Math"/>
                        <a:ea typeface="Cambria Math"/>
                      </a:rPr>
                      <m:t> </m:t>
                    </m:r>
                    <m:r>
                      <m:rPr>
                        <m:sty m:val="p"/>
                      </m:rPr>
                      <a:rPr lang="en-GB" b="0" i="0" smtClean="0">
                        <a:latin typeface="Cambria Math"/>
                        <a:ea typeface="Cambria Math"/>
                      </a:rPr>
                      <m:t>of</m:t>
                    </m:r>
                    <m:r>
                      <a:rPr lang="en-GB" b="0" i="0" smtClean="0">
                        <a:latin typeface="Cambria Math"/>
                        <a:ea typeface="Cambria Math"/>
                      </a:rPr>
                      <m:t> </m:t>
                    </m:r>
                    <m:r>
                      <m:rPr>
                        <m:sty m:val="p"/>
                      </m:rPr>
                      <a:rPr lang="en-GB" b="0" i="0" smtClean="0">
                        <a:latin typeface="Cambria Math"/>
                        <a:ea typeface="Cambria Math"/>
                      </a:rPr>
                      <m:t>us</m:t>
                    </m:r>
                    <m:r>
                      <a:rPr lang="en-GB" b="0" i="0" smtClean="0">
                        <a:latin typeface="Cambria Math"/>
                        <a:ea typeface="Cambria Math"/>
                      </a:rPr>
                      <m:t> </m:t>
                    </m:r>
                    <m:r>
                      <m:rPr>
                        <m:sty m:val="p"/>
                      </m:rPr>
                      <a:rPr lang="en-GB" b="0" i="0" smtClean="0">
                        <a:latin typeface="Cambria Math"/>
                        <a:ea typeface="Cambria Math"/>
                      </a:rPr>
                      <m:t>are</m:t>
                    </m:r>
                    <m:r>
                      <a:rPr lang="en-GB" b="0" i="0" smtClean="0">
                        <a:latin typeface="Cambria Math"/>
                        <a:ea typeface="Cambria Math"/>
                      </a:rPr>
                      <m:t> </m:t>
                    </m:r>
                    <m:r>
                      <m:rPr>
                        <m:sty m:val="p"/>
                      </m:rPr>
                      <a:rPr lang="en-GB" b="0" i="0" smtClean="0">
                        <a:latin typeface="Cambria Math"/>
                        <a:ea typeface="Cambria Math"/>
                      </a:rPr>
                      <m:t>opposite</m:t>
                    </m:r>
                    <m:r>
                      <a:rPr lang="en-GB" b="0" i="0" smtClean="0">
                        <a:latin typeface="Cambria Math"/>
                        <a:ea typeface="Cambria Math"/>
                      </a:rPr>
                      <m:t> </m:t>
                    </m:r>
                    <m:r>
                      <m:rPr>
                        <m:sty m:val="p"/>
                      </m:rPr>
                      <a:rPr lang="en-GB" b="0" i="0" smtClean="0">
                        <a:latin typeface="Cambria Math"/>
                        <a:ea typeface="Cambria Math"/>
                      </a:rPr>
                      <m:t>types</m:t>
                    </m:r>
                  </m:oMath>
                </a14:m>
                <a:r>
                  <a:rPr lang="en-GB" dirty="0" smtClean="0"/>
                  <a:t>.</a:t>
                </a:r>
              </a:p>
              <a:p>
                <a:pPr lvl="2"/>
                <a:endParaRPr lang="en-GB" dirty="0"/>
              </a:p>
              <a:p>
                <a:pPr marL="594360" lvl="2" indent="0">
                  <a:buNone/>
                </a:pPr>
                <a:r>
                  <a:rPr lang="en-GB" dirty="0" smtClean="0"/>
                  <a:t>Let us first consider that  A is a knight. If so, then whatever A says is true. That means,  the statement “</a:t>
                </a:r>
                <a:r>
                  <a:rPr lang="en-GB" i="1" dirty="0" smtClean="0"/>
                  <a:t>B is a knight</a:t>
                </a:r>
                <a:r>
                  <a:rPr lang="en-GB" dirty="0" smtClean="0"/>
                  <a:t>” is true. Now, as B is a knight, what ever B says is also true. Which makes the statement  “</a:t>
                </a:r>
                <a:r>
                  <a:rPr lang="en-GB" i="1" dirty="0" smtClean="0"/>
                  <a:t>The two of us are opposite types</a:t>
                </a:r>
                <a:r>
                  <a:rPr lang="en-GB" dirty="0" smtClean="0"/>
                  <a:t>” also true. Which is not, as both A and B are knights. Consequently, we can conclude that,  A is a knave and B is a Knight.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23528" y="1219200"/>
                <a:ext cx="8363272" cy="5378152"/>
              </a:xfrm>
              <a:blipFill rotWithShape="1">
                <a:blip r:embed="rId2"/>
                <a:stretch>
                  <a:fillRect l="-437" t="-1587" r="-1458"/>
                </a:stretch>
              </a:blipFill>
            </p:spPr>
            <p:txBody>
              <a:bodyPr/>
              <a:lstStyle/>
              <a:p>
                <a:r>
                  <a:rPr lang="en-US">
                    <a:noFill/>
                  </a:rPr>
                  <a:t> </a:t>
                </a:r>
              </a:p>
            </p:txBody>
          </p:sp>
        </mc:Fallback>
      </mc:AlternateContent>
    </p:spTree>
    <p:extLst>
      <p:ext uri="{BB962C8B-B14F-4D97-AF65-F5344CB8AC3E}">
        <p14:creationId xmlns:p14="http://schemas.microsoft.com/office/powerpoint/2010/main" val="111126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Logic Puzzles(Contd.)</a:t>
            </a:r>
            <a:endParaRPr lang="en-US" dirty="0"/>
          </a:p>
        </p:txBody>
      </p:sp>
      <p:sp>
        <p:nvSpPr>
          <p:cNvPr id="3" name="Content Placeholder 2"/>
          <p:cNvSpPr>
            <a:spLocks noGrp="1"/>
          </p:cNvSpPr>
          <p:nvPr>
            <p:ph sz="quarter" idx="1"/>
          </p:nvPr>
        </p:nvSpPr>
        <p:spPr/>
        <p:txBody>
          <a:bodyPr/>
          <a:lstStyle/>
          <a:p>
            <a:r>
              <a:rPr lang="en-GB" dirty="0" smtClean="0"/>
              <a:t>Solution(Contd.): </a:t>
            </a:r>
          </a:p>
          <a:p>
            <a:pPr marL="594360" lvl="2" indent="0">
              <a:buNone/>
            </a:pPr>
            <a:r>
              <a:rPr lang="en-GB" dirty="0" smtClean="0"/>
              <a:t>Again, let us consider that A is a knave. If so, then whatever A says is a lie. That means the statement “B is a knight” is false. i.e. B is also a knave.</a:t>
            </a:r>
          </a:p>
          <a:p>
            <a:pPr marL="594360" lvl="2" indent="0">
              <a:buNone/>
            </a:pPr>
            <a:r>
              <a:rPr lang="en-GB" dirty="0" smtClean="0"/>
              <a:t>Now, if B is a knave, the statement “The two of us are opposite types” is false. Which is consistent with both A and B being knaves.</a:t>
            </a:r>
          </a:p>
          <a:p>
            <a:pPr marL="594360" lvl="2" indent="0">
              <a:buNone/>
            </a:pPr>
            <a:endParaRPr lang="en-GB" dirty="0"/>
          </a:p>
          <a:p>
            <a:pPr marL="594360" lvl="2" indent="0">
              <a:buNone/>
            </a:pPr>
            <a:r>
              <a:rPr lang="en-GB" dirty="0" smtClean="0"/>
              <a:t>Let us construct the truth table and see for which combinations of the types of A and B, the truth values of the specifications are consistent.</a:t>
            </a:r>
          </a:p>
          <a:p>
            <a:pPr marL="594360" lvl="2" indent="0">
              <a:buNone/>
            </a:pP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9292579"/>
                  </p:ext>
                </p:extLst>
              </p:nvPr>
            </p:nvGraphicFramePr>
            <p:xfrm>
              <a:off x="1619672" y="4293096"/>
              <a:ext cx="6268422" cy="1854200"/>
            </p:xfrm>
            <a:graphic>
              <a:graphicData uri="http://schemas.openxmlformats.org/drawingml/2006/table">
                <a:tbl>
                  <a:tblPr firstRow="1">
                    <a:tableStyleId>{ED083AE6-46FA-4A59-8FB0-9F97EB10719F}</a:tableStyleId>
                  </a:tblPr>
                  <a:tblGrid>
                    <a:gridCol w="286906"/>
                    <a:gridCol w="284557"/>
                    <a:gridCol w="413794"/>
                    <a:gridCol w="411445"/>
                    <a:gridCol w="1124267"/>
                    <a:gridCol w="1124267"/>
                    <a:gridCol w="2238693"/>
                    <a:gridCol w="384493"/>
                  </a:tblGrid>
                  <a:tr h="370840">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𝒑</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𝒒</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m:t>
                                </m:r>
                                <m:r>
                                  <a:rPr lang="en-GB" b="1" i="1" smtClean="0">
                                    <a:latin typeface="Cambria Math"/>
                                  </a:rPr>
                                  <m:t>𝒑</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m:t>
                                </m:r>
                                <m:r>
                                  <a:rPr lang="en-GB" b="1" i="1" smtClean="0">
                                    <a:latin typeface="Cambria Math"/>
                                  </a:rPr>
                                  <m:t>𝒒</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m:t>
                                </m:r>
                                <m:r>
                                  <a:rPr lang="en-GB" b="1" i="1" smtClean="0">
                                    <a:latin typeface="Cambria Math"/>
                                  </a:rPr>
                                  <m:t>𝒑</m:t>
                                </m:r>
                                <m:r>
                                  <a:rPr lang="en-GB" b="1" i="1" smtClean="0">
                                    <a:latin typeface="Cambria Math"/>
                                    <a:ea typeface="Cambria Math"/>
                                  </a:rPr>
                                  <m:t>∧¬</m:t>
                                </m:r>
                                <m:r>
                                  <a:rPr lang="en-GB" b="1" i="1" smtClean="0">
                                    <a:latin typeface="Cambria Math"/>
                                    <a:ea typeface="Cambria Math"/>
                                  </a:rPr>
                                  <m:t>𝒒</m:t>
                                </m:r>
                                <m:r>
                                  <a:rPr lang="en-GB" b="1" i="1" smtClean="0">
                                    <a:latin typeface="Cambria Math"/>
                                    <a:ea typeface="Cambria Math"/>
                                  </a:rPr>
                                  <m:t>)</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m:t>
                                </m:r>
                                <m:r>
                                  <a:rPr lang="en-GB" b="1" i="1" smtClean="0">
                                    <a:latin typeface="Cambria Math"/>
                                  </a:rPr>
                                  <m:t>𝒑</m:t>
                                </m:r>
                                <m:r>
                                  <a:rPr lang="en-GB" b="1" i="1" smtClean="0">
                                    <a:latin typeface="Cambria Math"/>
                                    <a:ea typeface="Cambria Math"/>
                                  </a:rPr>
                                  <m:t>∧</m:t>
                                </m:r>
                                <m:r>
                                  <a:rPr lang="en-GB" b="1" i="1" smtClean="0">
                                    <a:latin typeface="Cambria Math"/>
                                    <a:ea typeface="Cambria Math"/>
                                  </a:rPr>
                                  <m:t>𝒒</m:t>
                                </m:r>
                                <m:r>
                                  <a:rPr lang="en-GB" b="1" i="1" smtClean="0">
                                    <a:latin typeface="Cambria Math"/>
                                    <a:ea typeface="Cambria Math"/>
                                  </a:rPr>
                                  <m:t>)</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m:t>
                                </m:r>
                                <m:r>
                                  <a:rPr lang="en-GB" b="1" i="1" smtClean="0">
                                    <a:latin typeface="Cambria Math"/>
                                  </a:rPr>
                                  <m:t>𝒑</m:t>
                                </m:r>
                                <m:r>
                                  <a:rPr lang="en-GB" b="1" i="1" smtClean="0">
                                    <a:latin typeface="Cambria Math"/>
                                    <a:ea typeface="Cambria Math"/>
                                  </a:rPr>
                                  <m:t>∧¬</m:t>
                                </m:r>
                                <m:r>
                                  <a:rPr lang="en-GB" b="1" i="1" smtClean="0">
                                    <a:latin typeface="Cambria Math"/>
                                    <a:ea typeface="Cambria Math"/>
                                  </a:rPr>
                                  <m:t>𝒒</m:t>
                                </m:r>
                                <m:r>
                                  <a:rPr lang="en-GB" b="1" i="1" smtClean="0">
                                    <a:latin typeface="Cambria Math"/>
                                    <a:ea typeface="Cambria Math"/>
                                  </a:rPr>
                                  <m:t>)∨(¬</m:t>
                                </m:r>
                                <m:r>
                                  <a:rPr lang="en-GB" b="1" i="1" smtClean="0">
                                    <a:latin typeface="Cambria Math"/>
                                    <a:ea typeface="Cambria Math"/>
                                  </a:rPr>
                                  <m:t>𝒑</m:t>
                                </m:r>
                                <m:r>
                                  <a:rPr lang="en-GB" b="1" i="1" smtClean="0">
                                    <a:latin typeface="Cambria Math"/>
                                    <a:ea typeface="Cambria Math"/>
                                  </a:rPr>
                                  <m:t>∧</m:t>
                                </m:r>
                                <m:r>
                                  <a:rPr lang="en-GB" b="1" i="1" smtClean="0">
                                    <a:latin typeface="Cambria Math"/>
                                    <a:ea typeface="Cambria Math"/>
                                  </a:rPr>
                                  <m:t>𝒒</m:t>
                                </m:r>
                                <m:r>
                                  <a:rPr lang="en-GB" b="1" i="1" smtClean="0">
                                    <a:latin typeface="Cambria Math"/>
                                    <a:ea typeface="Cambria Math"/>
                                  </a:rPr>
                                  <m:t>)</m:t>
                                </m:r>
                              </m:oMath>
                            </m:oMathPara>
                          </a14:m>
                          <a:endParaRPr lang="en-US" dirty="0"/>
                        </a:p>
                      </a:txBody>
                      <a:tcPr>
                        <a:solidFill>
                          <a:schemeClr val="accent2">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𝒒</m:t>
                                </m:r>
                              </m:oMath>
                            </m:oMathPara>
                          </a14:m>
                          <a:endParaRPr lang="en-GB" b="1" dirty="0" smtClean="0"/>
                        </a:p>
                      </a:txBody>
                      <a:tcPr>
                        <a:solidFill>
                          <a:schemeClr val="accent2">
                            <a:lumMod val="60000"/>
                            <a:lumOff val="40000"/>
                          </a:schemeClr>
                        </a:solidFill>
                      </a:tcPr>
                    </a:tc>
                  </a:tr>
                  <a:tr h="370840">
                    <a:tc>
                      <a:txBody>
                        <a:bodyPr/>
                        <a:lstStyle/>
                        <a:p>
                          <a:pPr algn="ctr"/>
                          <a:r>
                            <a:rPr lang="en-GB" dirty="0" smtClean="0"/>
                            <a:t>F</a:t>
                          </a:r>
                          <a:endParaRPr lang="en-US" dirty="0"/>
                        </a:p>
                      </a:txBody>
                      <a:tcPr>
                        <a:solidFill>
                          <a:srgbClr val="92D050"/>
                        </a:solidFill>
                      </a:tcPr>
                    </a:tc>
                    <a:tc>
                      <a:txBody>
                        <a:bodyPr/>
                        <a:lstStyle/>
                        <a:p>
                          <a:pPr algn="ctr"/>
                          <a:r>
                            <a:rPr lang="en-GB" dirty="0" smtClean="0"/>
                            <a:t>F</a:t>
                          </a:r>
                          <a:endParaRPr lang="en-US" dirty="0"/>
                        </a:p>
                      </a:txBody>
                      <a:tcPr>
                        <a:solidFill>
                          <a:srgbClr val="92D050"/>
                        </a:solidFill>
                      </a:tcPr>
                    </a:tc>
                    <a:tc>
                      <a:txBody>
                        <a:bodyPr/>
                        <a:lstStyle/>
                        <a:p>
                          <a:pPr algn="ctr"/>
                          <a:r>
                            <a:rPr lang="en-GB" dirty="0" smtClean="0"/>
                            <a:t>T</a:t>
                          </a:r>
                          <a:endParaRPr lang="en-US" dirty="0"/>
                        </a:p>
                      </a:txBody>
                      <a:tcPr>
                        <a:solidFill>
                          <a:srgbClr val="92D050"/>
                        </a:solidFill>
                      </a:tcPr>
                    </a:tc>
                    <a:tc>
                      <a:txBody>
                        <a:bodyPr/>
                        <a:lstStyle/>
                        <a:p>
                          <a:pPr algn="ctr"/>
                          <a:r>
                            <a:rPr lang="en-GB" dirty="0" smtClean="0"/>
                            <a:t>T</a:t>
                          </a:r>
                          <a:endParaRPr lang="en-US" dirty="0"/>
                        </a:p>
                      </a:txBody>
                      <a:tcPr>
                        <a:solidFill>
                          <a:srgbClr val="92D050"/>
                        </a:solidFill>
                      </a:tcPr>
                    </a:tc>
                    <a:tc>
                      <a:txBody>
                        <a:bodyPr/>
                        <a:lstStyle/>
                        <a:p>
                          <a:pPr algn="ctr"/>
                          <a:r>
                            <a:rPr lang="en-GB" dirty="0" smtClean="0"/>
                            <a:t>F</a:t>
                          </a:r>
                          <a:endParaRPr lang="en-US" dirty="0"/>
                        </a:p>
                      </a:txBody>
                      <a:tcPr>
                        <a:solidFill>
                          <a:srgbClr val="92D050"/>
                        </a:solidFill>
                      </a:tcPr>
                    </a:tc>
                    <a:tc>
                      <a:txBody>
                        <a:bodyPr/>
                        <a:lstStyle/>
                        <a:p>
                          <a:pPr algn="ctr"/>
                          <a:r>
                            <a:rPr lang="en-GB" dirty="0" smtClean="0"/>
                            <a:t>F</a:t>
                          </a:r>
                          <a:endParaRPr lang="en-US" dirty="0"/>
                        </a:p>
                      </a:txBody>
                      <a:tcPr>
                        <a:solidFill>
                          <a:srgbClr val="92D050"/>
                        </a:solidFill>
                      </a:tcPr>
                    </a:tc>
                    <a:tc>
                      <a:txBody>
                        <a:bodyPr/>
                        <a:lstStyle/>
                        <a:p>
                          <a:pPr algn="ctr"/>
                          <a:r>
                            <a:rPr lang="en-GB" dirty="0" smtClean="0"/>
                            <a:t>F</a:t>
                          </a:r>
                          <a:endParaRPr lang="en-US" dirty="0"/>
                        </a:p>
                      </a:txBody>
                      <a:tcPr>
                        <a:solidFill>
                          <a:srgbClr val="92D050"/>
                        </a:solidFill>
                      </a:tcPr>
                    </a:tc>
                    <a:tc>
                      <a:txBody>
                        <a:bodyPr/>
                        <a:lstStyle/>
                        <a:p>
                          <a:pPr algn="ctr"/>
                          <a:r>
                            <a:rPr lang="en-GB" dirty="0" smtClean="0"/>
                            <a:t>F</a:t>
                          </a:r>
                          <a:endParaRPr lang="en-US" dirty="0"/>
                        </a:p>
                      </a:txBody>
                      <a:tcPr>
                        <a:solidFill>
                          <a:srgbClr val="92D050"/>
                        </a:solidFill>
                      </a:tcPr>
                    </a:tc>
                  </a:tr>
                  <a:tr h="370840">
                    <a:tc>
                      <a:txBody>
                        <a:bodyPr/>
                        <a:lstStyle/>
                        <a:p>
                          <a:pPr algn="ctr"/>
                          <a:r>
                            <a:rPr lang="en-GB" dirty="0" smtClean="0"/>
                            <a:t>F</a:t>
                          </a:r>
                          <a:endParaRPr lang="en-US" dirty="0"/>
                        </a:p>
                      </a:txBody>
                      <a:tcPr>
                        <a:solidFill>
                          <a:srgbClr val="00B050"/>
                        </a:solidFill>
                      </a:tcPr>
                    </a:tc>
                    <a:tc>
                      <a:txBody>
                        <a:bodyPr/>
                        <a:lstStyle/>
                        <a:p>
                          <a:pPr algn="ctr"/>
                          <a:r>
                            <a:rPr lang="en-GB" dirty="0" smtClean="0"/>
                            <a:t>T</a:t>
                          </a:r>
                          <a:endParaRPr lang="en-US" dirty="0"/>
                        </a:p>
                      </a:txBody>
                      <a:tcPr>
                        <a:solidFill>
                          <a:srgbClr val="00B050"/>
                        </a:solidFill>
                      </a:tcPr>
                    </a:tc>
                    <a:tc>
                      <a:txBody>
                        <a:bodyPr/>
                        <a:lstStyle/>
                        <a:p>
                          <a:pPr algn="ctr"/>
                          <a:r>
                            <a:rPr lang="en-GB" dirty="0" smtClean="0"/>
                            <a:t>T</a:t>
                          </a:r>
                          <a:endParaRPr lang="en-US" dirty="0"/>
                        </a:p>
                      </a:txBody>
                      <a:tcPr>
                        <a:solidFill>
                          <a:srgbClr val="00B050"/>
                        </a:solidFill>
                      </a:tcPr>
                    </a:tc>
                    <a:tc>
                      <a:txBody>
                        <a:bodyPr/>
                        <a:lstStyle/>
                        <a:p>
                          <a:pPr algn="ctr"/>
                          <a:r>
                            <a:rPr lang="en-GB" dirty="0" smtClean="0"/>
                            <a:t>F</a:t>
                          </a:r>
                          <a:endParaRPr lang="en-US" dirty="0"/>
                        </a:p>
                      </a:txBody>
                      <a:tcPr>
                        <a:solidFill>
                          <a:srgbClr val="00B050"/>
                        </a:solidFill>
                      </a:tcPr>
                    </a:tc>
                    <a:tc>
                      <a:txBody>
                        <a:bodyPr/>
                        <a:lstStyle/>
                        <a:p>
                          <a:pPr algn="ctr"/>
                          <a:r>
                            <a:rPr lang="en-GB" dirty="0" smtClean="0"/>
                            <a:t>F</a:t>
                          </a:r>
                          <a:endParaRPr lang="en-US" dirty="0"/>
                        </a:p>
                      </a:txBody>
                      <a:tcPr>
                        <a:solidFill>
                          <a:srgbClr val="00B050"/>
                        </a:solidFill>
                      </a:tcPr>
                    </a:tc>
                    <a:tc>
                      <a:txBody>
                        <a:bodyPr/>
                        <a:lstStyle/>
                        <a:p>
                          <a:pPr algn="ctr"/>
                          <a:r>
                            <a:rPr lang="en-GB" dirty="0" smtClean="0"/>
                            <a:t>T</a:t>
                          </a:r>
                          <a:endParaRPr lang="en-US" dirty="0"/>
                        </a:p>
                      </a:txBody>
                      <a:tcPr>
                        <a:solidFill>
                          <a:srgbClr val="00B050"/>
                        </a:solidFill>
                      </a:tcPr>
                    </a:tc>
                    <a:tc>
                      <a:txBody>
                        <a:bodyPr/>
                        <a:lstStyle/>
                        <a:p>
                          <a:pPr algn="ctr"/>
                          <a:r>
                            <a:rPr lang="en-GB" dirty="0" smtClean="0"/>
                            <a:t>T</a:t>
                          </a:r>
                          <a:endParaRPr lang="en-US" dirty="0"/>
                        </a:p>
                      </a:txBody>
                      <a:tcPr>
                        <a:solidFill>
                          <a:srgbClr val="00B050"/>
                        </a:solidFill>
                      </a:tcPr>
                    </a:tc>
                    <a:tc>
                      <a:txBody>
                        <a:bodyPr/>
                        <a:lstStyle/>
                        <a:p>
                          <a:pPr algn="ctr"/>
                          <a:r>
                            <a:rPr lang="en-GB" dirty="0" smtClean="0"/>
                            <a:t>T</a:t>
                          </a:r>
                          <a:endParaRPr lang="en-US" dirty="0"/>
                        </a:p>
                      </a:txBody>
                      <a:tcPr>
                        <a:solidFill>
                          <a:srgbClr val="00B050"/>
                        </a:solidFill>
                      </a:tcPr>
                    </a:tc>
                  </a:tr>
                  <a:tr h="370840">
                    <a:tc>
                      <a:txBody>
                        <a:bodyPr/>
                        <a:lstStyle/>
                        <a:p>
                          <a:pPr algn="ctr"/>
                          <a:r>
                            <a:rPr lang="en-GB" dirty="0" smtClean="0"/>
                            <a:t>T</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F</a:t>
                          </a:r>
                          <a:endParaRPr lang="en-US" dirty="0"/>
                        </a:p>
                      </a:txBody>
                      <a:tcPr/>
                    </a:tc>
                    <a:tc>
                      <a:txBody>
                        <a:bodyPr/>
                        <a:lstStyle/>
                        <a:p>
                          <a:pPr algn="ctr"/>
                          <a:r>
                            <a:rPr lang="en-GB" dirty="0" smtClean="0"/>
                            <a:t>T</a:t>
                          </a:r>
                          <a:endParaRPr lang="en-US" dirty="0"/>
                        </a:p>
                      </a:txBody>
                      <a:tcPr/>
                    </a:tc>
                    <a:tc>
                      <a:txBody>
                        <a:bodyPr/>
                        <a:lstStyle/>
                        <a:p>
                          <a:pPr algn="ctr"/>
                          <a:r>
                            <a:rPr lang="en-GB" dirty="0" smtClean="0"/>
                            <a:t>F</a:t>
                          </a:r>
                          <a:endParaRPr lang="en-US" dirty="0"/>
                        </a:p>
                      </a:txBody>
                      <a:tcPr/>
                    </a:tc>
                  </a:tr>
                  <a:tr h="370840">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T</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9292579"/>
                  </p:ext>
                </p:extLst>
              </p:nvPr>
            </p:nvGraphicFramePr>
            <p:xfrm>
              <a:off x="1619672" y="4293096"/>
              <a:ext cx="6268422" cy="1854200"/>
            </p:xfrm>
            <a:graphic>
              <a:graphicData uri="http://schemas.openxmlformats.org/drawingml/2006/table">
                <a:tbl>
                  <a:tblPr firstRow="1">
                    <a:tableStyleId>{ED083AE6-46FA-4A59-8FB0-9F97EB10719F}</a:tableStyleId>
                  </a:tblPr>
                  <a:tblGrid>
                    <a:gridCol w="286906"/>
                    <a:gridCol w="284557"/>
                    <a:gridCol w="413794"/>
                    <a:gridCol w="411445"/>
                    <a:gridCol w="1124267"/>
                    <a:gridCol w="1124267"/>
                    <a:gridCol w="2238693"/>
                    <a:gridCol w="384493"/>
                  </a:tblGrid>
                  <a:tr h="370840">
                    <a:tc>
                      <a:txBody>
                        <a:bodyPr/>
                        <a:lstStyle/>
                        <a:p>
                          <a:endParaRPr lang="en-US"/>
                        </a:p>
                      </a:txBody>
                      <a:tcPr>
                        <a:blipFill rotWithShape="1">
                          <a:blip r:embed="rId2"/>
                          <a:stretch>
                            <a:fillRect l="-2128" t="-8197" r="-2087234" b="-424590"/>
                          </a:stretch>
                        </a:blipFill>
                      </a:tcPr>
                    </a:tc>
                    <a:tc>
                      <a:txBody>
                        <a:bodyPr/>
                        <a:lstStyle/>
                        <a:p>
                          <a:endParaRPr lang="en-US"/>
                        </a:p>
                      </a:txBody>
                      <a:tcPr>
                        <a:blipFill rotWithShape="1">
                          <a:blip r:embed="rId2"/>
                          <a:stretch>
                            <a:fillRect l="-102128" t="-8197" r="-1987234" b="-424590"/>
                          </a:stretch>
                        </a:blipFill>
                      </a:tcPr>
                    </a:tc>
                    <a:tc>
                      <a:txBody>
                        <a:bodyPr/>
                        <a:lstStyle/>
                        <a:p>
                          <a:endParaRPr lang="en-US"/>
                        </a:p>
                      </a:txBody>
                      <a:tcPr>
                        <a:blipFill rotWithShape="1">
                          <a:blip r:embed="rId2"/>
                          <a:stretch>
                            <a:fillRect l="-139706" t="-8197" r="-1273529" b="-424590"/>
                          </a:stretch>
                        </a:blipFill>
                      </a:tcPr>
                    </a:tc>
                    <a:tc>
                      <a:txBody>
                        <a:bodyPr/>
                        <a:lstStyle/>
                        <a:p>
                          <a:endParaRPr lang="en-US"/>
                        </a:p>
                      </a:txBody>
                      <a:tcPr>
                        <a:blipFill rotWithShape="1">
                          <a:blip r:embed="rId2"/>
                          <a:stretch>
                            <a:fillRect l="-243284" t="-8197" r="-1192537" b="-424590"/>
                          </a:stretch>
                        </a:blipFill>
                      </a:tcPr>
                    </a:tc>
                    <a:tc>
                      <a:txBody>
                        <a:bodyPr/>
                        <a:lstStyle/>
                        <a:p>
                          <a:endParaRPr lang="en-US"/>
                        </a:p>
                      </a:txBody>
                      <a:tcPr>
                        <a:blipFill rotWithShape="1">
                          <a:blip r:embed="rId2"/>
                          <a:stretch>
                            <a:fillRect l="-125000" t="-8197" r="-334239" b="-424590"/>
                          </a:stretch>
                        </a:blipFill>
                      </a:tcPr>
                    </a:tc>
                    <a:tc>
                      <a:txBody>
                        <a:bodyPr/>
                        <a:lstStyle/>
                        <a:p>
                          <a:endParaRPr lang="en-US"/>
                        </a:p>
                      </a:txBody>
                      <a:tcPr>
                        <a:blipFill rotWithShape="1">
                          <a:blip r:embed="rId2"/>
                          <a:stretch>
                            <a:fillRect l="-223784" t="-8197" r="-232432" b="-424590"/>
                          </a:stretch>
                        </a:blipFill>
                      </a:tcPr>
                    </a:tc>
                    <a:tc>
                      <a:txBody>
                        <a:bodyPr/>
                        <a:lstStyle/>
                        <a:p>
                          <a:endParaRPr lang="en-US"/>
                        </a:p>
                      </a:txBody>
                      <a:tcPr>
                        <a:blipFill rotWithShape="1">
                          <a:blip r:embed="rId2"/>
                          <a:stretch>
                            <a:fillRect l="-163215" t="-8197" r="-17166" b="-424590"/>
                          </a:stretch>
                        </a:blipFill>
                      </a:tcPr>
                    </a:tc>
                    <a:tc>
                      <a:txBody>
                        <a:bodyPr/>
                        <a:lstStyle/>
                        <a:p>
                          <a:endParaRPr lang="en-US"/>
                        </a:p>
                      </a:txBody>
                      <a:tcPr>
                        <a:blipFill rotWithShape="1">
                          <a:blip r:embed="rId2"/>
                          <a:stretch>
                            <a:fillRect l="-1533333" t="-8197" b="-424590"/>
                          </a:stretch>
                        </a:blipFill>
                      </a:tcPr>
                    </a:tc>
                  </a:tr>
                  <a:tr h="370840">
                    <a:tc>
                      <a:txBody>
                        <a:bodyPr/>
                        <a:lstStyle/>
                        <a:p>
                          <a:pPr algn="ctr"/>
                          <a:r>
                            <a:rPr lang="en-GB" dirty="0" smtClean="0"/>
                            <a:t>F</a:t>
                          </a:r>
                          <a:endParaRPr lang="en-US" dirty="0"/>
                        </a:p>
                      </a:txBody>
                      <a:tcPr>
                        <a:solidFill>
                          <a:srgbClr val="92D050"/>
                        </a:solidFill>
                      </a:tcPr>
                    </a:tc>
                    <a:tc>
                      <a:txBody>
                        <a:bodyPr/>
                        <a:lstStyle/>
                        <a:p>
                          <a:pPr algn="ctr"/>
                          <a:r>
                            <a:rPr lang="en-GB" dirty="0" smtClean="0"/>
                            <a:t>F</a:t>
                          </a:r>
                          <a:endParaRPr lang="en-US" dirty="0"/>
                        </a:p>
                      </a:txBody>
                      <a:tcPr>
                        <a:solidFill>
                          <a:srgbClr val="92D050"/>
                        </a:solidFill>
                      </a:tcPr>
                    </a:tc>
                    <a:tc>
                      <a:txBody>
                        <a:bodyPr/>
                        <a:lstStyle/>
                        <a:p>
                          <a:pPr algn="ctr"/>
                          <a:r>
                            <a:rPr lang="en-GB" dirty="0" smtClean="0"/>
                            <a:t>T</a:t>
                          </a:r>
                          <a:endParaRPr lang="en-US" dirty="0"/>
                        </a:p>
                      </a:txBody>
                      <a:tcPr>
                        <a:solidFill>
                          <a:srgbClr val="92D050"/>
                        </a:solidFill>
                      </a:tcPr>
                    </a:tc>
                    <a:tc>
                      <a:txBody>
                        <a:bodyPr/>
                        <a:lstStyle/>
                        <a:p>
                          <a:pPr algn="ctr"/>
                          <a:r>
                            <a:rPr lang="en-GB" dirty="0" smtClean="0"/>
                            <a:t>T</a:t>
                          </a:r>
                          <a:endParaRPr lang="en-US" dirty="0"/>
                        </a:p>
                      </a:txBody>
                      <a:tcPr>
                        <a:solidFill>
                          <a:srgbClr val="92D050"/>
                        </a:solidFill>
                      </a:tcPr>
                    </a:tc>
                    <a:tc>
                      <a:txBody>
                        <a:bodyPr/>
                        <a:lstStyle/>
                        <a:p>
                          <a:pPr algn="ctr"/>
                          <a:r>
                            <a:rPr lang="en-GB" dirty="0" smtClean="0"/>
                            <a:t>F</a:t>
                          </a:r>
                          <a:endParaRPr lang="en-US" dirty="0"/>
                        </a:p>
                      </a:txBody>
                      <a:tcPr>
                        <a:solidFill>
                          <a:srgbClr val="92D050"/>
                        </a:solidFill>
                      </a:tcPr>
                    </a:tc>
                    <a:tc>
                      <a:txBody>
                        <a:bodyPr/>
                        <a:lstStyle/>
                        <a:p>
                          <a:pPr algn="ctr"/>
                          <a:r>
                            <a:rPr lang="en-GB" dirty="0" smtClean="0"/>
                            <a:t>F</a:t>
                          </a:r>
                          <a:endParaRPr lang="en-US" dirty="0"/>
                        </a:p>
                      </a:txBody>
                      <a:tcPr>
                        <a:solidFill>
                          <a:srgbClr val="92D050"/>
                        </a:solidFill>
                      </a:tcPr>
                    </a:tc>
                    <a:tc>
                      <a:txBody>
                        <a:bodyPr/>
                        <a:lstStyle/>
                        <a:p>
                          <a:pPr algn="ctr"/>
                          <a:r>
                            <a:rPr lang="en-GB" dirty="0" smtClean="0"/>
                            <a:t>F</a:t>
                          </a:r>
                          <a:endParaRPr lang="en-US" dirty="0"/>
                        </a:p>
                      </a:txBody>
                      <a:tcPr>
                        <a:solidFill>
                          <a:srgbClr val="92D050"/>
                        </a:solidFill>
                      </a:tcPr>
                    </a:tc>
                    <a:tc>
                      <a:txBody>
                        <a:bodyPr/>
                        <a:lstStyle/>
                        <a:p>
                          <a:pPr algn="ctr"/>
                          <a:r>
                            <a:rPr lang="en-GB" dirty="0" smtClean="0"/>
                            <a:t>F</a:t>
                          </a:r>
                          <a:endParaRPr lang="en-US" dirty="0"/>
                        </a:p>
                      </a:txBody>
                      <a:tcPr>
                        <a:solidFill>
                          <a:srgbClr val="92D050"/>
                        </a:solidFill>
                      </a:tcPr>
                    </a:tc>
                  </a:tr>
                  <a:tr h="370840">
                    <a:tc>
                      <a:txBody>
                        <a:bodyPr/>
                        <a:lstStyle/>
                        <a:p>
                          <a:pPr algn="ctr"/>
                          <a:r>
                            <a:rPr lang="en-GB" dirty="0" smtClean="0"/>
                            <a:t>F</a:t>
                          </a:r>
                          <a:endParaRPr lang="en-US" dirty="0"/>
                        </a:p>
                      </a:txBody>
                      <a:tcPr>
                        <a:solidFill>
                          <a:srgbClr val="00B050"/>
                        </a:solidFill>
                      </a:tcPr>
                    </a:tc>
                    <a:tc>
                      <a:txBody>
                        <a:bodyPr/>
                        <a:lstStyle/>
                        <a:p>
                          <a:pPr algn="ctr"/>
                          <a:r>
                            <a:rPr lang="en-GB" dirty="0" smtClean="0"/>
                            <a:t>T</a:t>
                          </a:r>
                          <a:endParaRPr lang="en-US" dirty="0"/>
                        </a:p>
                      </a:txBody>
                      <a:tcPr>
                        <a:solidFill>
                          <a:srgbClr val="00B050"/>
                        </a:solidFill>
                      </a:tcPr>
                    </a:tc>
                    <a:tc>
                      <a:txBody>
                        <a:bodyPr/>
                        <a:lstStyle/>
                        <a:p>
                          <a:pPr algn="ctr"/>
                          <a:r>
                            <a:rPr lang="en-GB" dirty="0" smtClean="0"/>
                            <a:t>T</a:t>
                          </a:r>
                          <a:endParaRPr lang="en-US" dirty="0"/>
                        </a:p>
                      </a:txBody>
                      <a:tcPr>
                        <a:solidFill>
                          <a:srgbClr val="00B050"/>
                        </a:solidFill>
                      </a:tcPr>
                    </a:tc>
                    <a:tc>
                      <a:txBody>
                        <a:bodyPr/>
                        <a:lstStyle/>
                        <a:p>
                          <a:pPr algn="ctr"/>
                          <a:r>
                            <a:rPr lang="en-GB" dirty="0" smtClean="0"/>
                            <a:t>F</a:t>
                          </a:r>
                          <a:endParaRPr lang="en-US" dirty="0"/>
                        </a:p>
                      </a:txBody>
                      <a:tcPr>
                        <a:solidFill>
                          <a:srgbClr val="00B050"/>
                        </a:solidFill>
                      </a:tcPr>
                    </a:tc>
                    <a:tc>
                      <a:txBody>
                        <a:bodyPr/>
                        <a:lstStyle/>
                        <a:p>
                          <a:pPr algn="ctr"/>
                          <a:r>
                            <a:rPr lang="en-GB" dirty="0" smtClean="0"/>
                            <a:t>F</a:t>
                          </a:r>
                          <a:endParaRPr lang="en-US" dirty="0"/>
                        </a:p>
                      </a:txBody>
                      <a:tcPr>
                        <a:solidFill>
                          <a:srgbClr val="00B050"/>
                        </a:solidFill>
                      </a:tcPr>
                    </a:tc>
                    <a:tc>
                      <a:txBody>
                        <a:bodyPr/>
                        <a:lstStyle/>
                        <a:p>
                          <a:pPr algn="ctr"/>
                          <a:r>
                            <a:rPr lang="en-GB" dirty="0" smtClean="0"/>
                            <a:t>T</a:t>
                          </a:r>
                          <a:endParaRPr lang="en-US" dirty="0"/>
                        </a:p>
                      </a:txBody>
                      <a:tcPr>
                        <a:solidFill>
                          <a:srgbClr val="00B050"/>
                        </a:solidFill>
                      </a:tcPr>
                    </a:tc>
                    <a:tc>
                      <a:txBody>
                        <a:bodyPr/>
                        <a:lstStyle/>
                        <a:p>
                          <a:pPr algn="ctr"/>
                          <a:r>
                            <a:rPr lang="en-GB" dirty="0" smtClean="0"/>
                            <a:t>T</a:t>
                          </a:r>
                          <a:endParaRPr lang="en-US" dirty="0"/>
                        </a:p>
                      </a:txBody>
                      <a:tcPr>
                        <a:solidFill>
                          <a:srgbClr val="00B050"/>
                        </a:solidFill>
                      </a:tcPr>
                    </a:tc>
                    <a:tc>
                      <a:txBody>
                        <a:bodyPr/>
                        <a:lstStyle/>
                        <a:p>
                          <a:pPr algn="ctr"/>
                          <a:r>
                            <a:rPr lang="en-GB" dirty="0" smtClean="0"/>
                            <a:t>T</a:t>
                          </a:r>
                          <a:endParaRPr lang="en-US" dirty="0"/>
                        </a:p>
                      </a:txBody>
                      <a:tcPr>
                        <a:solidFill>
                          <a:srgbClr val="00B050"/>
                        </a:solidFill>
                      </a:tcPr>
                    </a:tc>
                  </a:tr>
                  <a:tr h="370840">
                    <a:tc>
                      <a:txBody>
                        <a:bodyPr/>
                        <a:lstStyle/>
                        <a:p>
                          <a:pPr algn="ctr"/>
                          <a:r>
                            <a:rPr lang="en-GB" dirty="0" smtClean="0"/>
                            <a:t>T</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F</a:t>
                          </a:r>
                          <a:endParaRPr lang="en-US" dirty="0"/>
                        </a:p>
                      </a:txBody>
                      <a:tcPr/>
                    </a:tc>
                    <a:tc>
                      <a:txBody>
                        <a:bodyPr/>
                        <a:lstStyle/>
                        <a:p>
                          <a:pPr algn="ctr"/>
                          <a:r>
                            <a:rPr lang="en-GB" dirty="0" smtClean="0"/>
                            <a:t>T</a:t>
                          </a:r>
                          <a:endParaRPr lang="en-US" dirty="0"/>
                        </a:p>
                      </a:txBody>
                      <a:tcPr/>
                    </a:tc>
                    <a:tc>
                      <a:txBody>
                        <a:bodyPr/>
                        <a:lstStyle/>
                        <a:p>
                          <a:pPr algn="ctr"/>
                          <a:r>
                            <a:rPr lang="en-GB" dirty="0" smtClean="0"/>
                            <a:t>F</a:t>
                          </a:r>
                          <a:endParaRPr lang="en-US" dirty="0"/>
                        </a:p>
                      </a:txBody>
                      <a:tcPr/>
                    </a:tc>
                  </a:tr>
                  <a:tr h="370840">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F</a:t>
                          </a:r>
                          <a:endParaRPr lang="en-US" dirty="0"/>
                        </a:p>
                      </a:txBody>
                      <a:tcPr/>
                    </a:tc>
                    <a:tc>
                      <a:txBody>
                        <a:bodyPr/>
                        <a:lstStyle/>
                        <a:p>
                          <a:pPr algn="ctr"/>
                          <a:r>
                            <a:rPr lang="en-GB" dirty="0" smtClean="0"/>
                            <a:t>T</a:t>
                          </a:r>
                          <a:endParaRPr lang="en-US" dirty="0"/>
                        </a:p>
                      </a:txBody>
                      <a:tcPr/>
                    </a:tc>
                  </a:tr>
                </a:tbl>
              </a:graphicData>
            </a:graphic>
          </p:graphicFrame>
        </mc:Fallback>
      </mc:AlternateContent>
    </p:spTree>
    <p:extLst>
      <p:ext uri="{BB962C8B-B14F-4D97-AF65-F5344CB8AC3E}">
        <p14:creationId xmlns:p14="http://schemas.microsoft.com/office/powerpoint/2010/main" val="89121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Logic Puzzles(Contd.)</a:t>
            </a:r>
            <a:endParaRPr lang="en-US" dirty="0"/>
          </a:p>
        </p:txBody>
      </p:sp>
      <p:sp>
        <p:nvSpPr>
          <p:cNvPr id="3" name="Content Placeholder 2"/>
          <p:cNvSpPr>
            <a:spLocks noGrp="1"/>
          </p:cNvSpPr>
          <p:nvPr>
            <p:ph sz="quarter" idx="1"/>
          </p:nvPr>
        </p:nvSpPr>
        <p:spPr/>
        <p:txBody>
          <a:bodyPr>
            <a:normAutofit fontScale="92500"/>
          </a:bodyPr>
          <a:lstStyle/>
          <a:p>
            <a:r>
              <a:rPr lang="en-GB" dirty="0"/>
              <a:t>Solve the following puzzle using logical expressions</a:t>
            </a:r>
          </a:p>
          <a:p>
            <a:pPr marL="274320" lvl="1" indent="0">
              <a:buNone/>
            </a:pPr>
            <a:r>
              <a:rPr lang="en-US" sz="2500" dirty="0"/>
              <a:t>A father tells his two children, a boy and a girl, to play in their backyard without getting </a:t>
            </a:r>
            <a:r>
              <a:rPr lang="en-US" sz="2500" dirty="0" smtClean="0"/>
              <a:t>dirty. However</a:t>
            </a:r>
            <a:r>
              <a:rPr lang="en-US" sz="2500" dirty="0"/>
              <a:t>, while playing, both children get mud on their foreheads. When the children </a:t>
            </a:r>
            <a:r>
              <a:rPr lang="en-US" sz="2500" dirty="0" smtClean="0"/>
              <a:t>stop playing</a:t>
            </a:r>
            <a:r>
              <a:rPr lang="en-US" sz="2500" dirty="0"/>
              <a:t>, the father says “At least one of you has a muddy forehead,” and then asks the </a:t>
            </a:r>
            <a:r>
              <a:rPr lang="en-US" sz="2500" dirty="0" smtClean="0"/>
              <a:t>children to </a:t>
            </a:r>
            <a:r>
              <a:rPr lang="en-US" sz="2500" dirty="0"/>
              <a:t>answer “Yes” or “No” to the question: “Do you know whether you have a muddy forehead</a:t>
            </a:r>
            <a:r>
              <a:rPr lang="en-US" sz="2500" dirty="0" smtClean="0"/>
              <a:t>?” The </a:t>
            </a:r>
            <a:r>
              <a:rPr lang="en-US" sz="2500" dirty="0"/>
              <a:t>father asks this question twice. What will the children answer each time this question </a:t>
            </a:r>
            <a:r>
              <a:rPr lang="en-US" sz="2500" dirty="0" smtClean="0"/>
              <a:t>is asked</a:t>
            </a:r>
            <a:r>
              <a:rPr lang="en-US" sz="2500" dirty="0"/>
              <a:t>, assuming that a child can see whether his or her sibling has a muddy forehead, but </a:t>
            </a:r>
            <a:r>
              <a:rPr lang="en-US" sz="2500" dirty="0" smtClean="0"/>
              <a:t>cannot see </a:t>
            </a:r>
            <a:r>
              <a:rPr lang="en-US" sz="2500" dirty="0"/>
              <a:t>his or her own forehead? </a:t>
            </a:r>
            <a:endParaRPr lang="en-US" sz="2500" dirty="0" smtClean="0"/>
          </a:p>
          <a:p>
            <a:pPr marL="274320" lvl="1" indent="0">
              <a:buNone/>
            </a:pPr>
            <a:r>
              <a:rPr lang="en-US" sz="2500" dirty="0" smtClean="0"/>
              <a:t>Assume </a:t>
            </a:r>
            <a:r>
              <a:rPr lang="en-US" sz="2500" dirty="0"/>
              <a:t>that both children are honest and that the children </a:t>
            </a:r>
            <a:r>
              <a:rPr lang="en-US" sz="2500" dirty="0" smtClean="0"/>
              <a:t>answer each </a:t>
            </a:r>
            <a:r>
              <a:rPr lang="en-US" sz="2500" dirty="0"/>
              <a:t>question simultaneously.</a:t>
            </a:r>
            <a:endParaRPr lang="en-US" dirty="0"/>
          </a:p>
        </p:txBody>
      </p:sp>
    </p:spTree>
    <p:extLst>
      <p:ext uri="{BB962C8B-B14F-4D97-AF65-F5344CB8AC3E}">
        <p14:creationId xmlns:p14="http://schemas.microsoft.com/office/powerpoint/2010/main" val="1211365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Logic Puzzles(Contd.)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Solution :</a:t>
                </a:r>
              </a:p>
              <a:p>
                <a:pPr lvl="1"/>
                <a:r>
                  <a:rPr lang="en-GB" dirty="0" smtClean="0"/>
                  <a:t>Let, </a:t>
                </a:r>
              </a:p>
              <a:p>
                <a:pPr marL="594360" lvl="2" indent="0">
                  <a:buNone/>
                </a:pPr>
                <a14:m>
                  <m:oMath xmlns:m="http://schemas.openxmlformats.org/officeDocument/2006/math">
                    <m:r>
                      <a:rPr lang="en-GB" b="0" i="1" smtClean="0">
                        <a:latin typeface="Cambria Math"/>
                      </a:rPr>
                      <m:t>𝑠</m:t>
                    </m:r>
                    <m:r>
                      <a:rPr lang="en-GB" b="0" i="1" smtClean="0">
                        <a:latin typeface="Cambria Math"/>
                      </a:rPr>
                      <m:t> :</m:t>
                    </m:r>
                    <m:r>
                      <m:rPr>
                        <m:nor/>
                      </m:rPr>
                      <a:rPr lang="en-GB" b="0" i="0" smtClean="0">
                        <a:latin typeface="Cambria Math"/>
                      </a:rPr>
                      <m:t>T</m:t>
                    </m:r>
                    <m:r>
                      <m:rPr>
                        <m:nor/>
                      </m:rPr>
                      <a:rPr lang="en-US"/>
                      <m:t>he</m:t>
                    </m:r>
                    <m:r>
                      <m:rPr>
                        <m:nor/>
                      </m:rPr>
                      <a:rPr lang="en-US"/>
                      <m:t> </m:t>
                    </m:r>
                    <m:r>
                      <m:rPr>
                        <m:nor/>
                      </m:rPr>
                      <a:rPr lang="en-US"/>
                      <m:t>son</m:t>
                    </m:r>
                    <m:r>
                      <m:rPr>
                        <m:nor/>
                      </m:rPr>
                      <a:rPr lang="en-US"/>
                      <m:t> </m:t>
                    </m:r>
                    <m:r>
                      <m:rPr>
                        <m:nor/>
                      </m:rPr>
                      <a:rPr lang="en-US"/>
                      <m:t>has</m:t>
                    </m:r>
                    <m:r>
                      <m:rPr>
                        <m:nor/>
                      </m:rPr>
                      <a:rPr lang="en-US"/>
                      <m:t> </m:t>
                    </m:r>
                    <m:r>
                      <m:rPr>
                        <m:nor/>
                      </m:rPr>
                      <a:rPr lang="en-US"/>
                      <m:t>a</m:t>
                    </m:r>
                    <m:r>
                      <m:rPr>
                        <m:nor/>
                      </m:rPr>
                      <a:rPr lang="en-US"/>
                      <m:t> </m:t>
                    </m:r>
                    <m:r>
                      <m:rPr>
                        <m:nor/>
                      </m:rPr>
                      <a:rPr lang="en-US"/>
                      <m:t>muddy</m:t>
                    </m:r>
                    <m:r>
                      <m:rPr>
                        <m:nor/>
                      </m:rPr>
                      <a:rPr lang="en-US"/>
                      <m:t> </m:t>
                    </m:r>
                    <m:r>
                      <m:rPr>
                        <m:nor/>
                      </m:rPr>
                      <a:rPr lang="en-US"/>
                      <m:t>forehead</m:t>
                    </m:r>
                  </m:oMath>
                </a14:m>
                <a:r>
                  <a:rPr lang="en-GB" dirty="0" smtClean="0"/>
                  <a:t>.</a:t>
                </a:r>
              </a:p>
              <a:p>
                <a:pPr marL="594360" lvl="2" indent="0">
                  <a:buNone/>
                </a:pPr>
                <a14:m>
                  <m:oMath xmlns:m="http://schemas.openxmlformats.org/officeDocument/2006/math">
                    <m:r>
                      <a:rPr lang="en-GB" b="0" i="1" smtClean="0">
                        <a:latin typeface="Cambria Math"/>
                      </a:rPr>
                      <m:t>𝑑</m:t>
                    </m:r>
                    <m:r>
                      <a:rPr lang="en-GB" b="0" i="1" smtClean="0">
                        <a:latin typeface="Cambria Math"/>
                      </a:rPr>
                      <m:t> :</m:t>
                    </m:r>
                    <m:r>
                      <m:rPr>
                        <m:nor/>
                      </m:rPr>
                      <a:rPr lang="en-US"/>
                      <m:t>the</m:t>
                    </m:r>
                    <m:r>
                      <m:rPr>
                        <m:nor/>
                      </m:rPr>
                      <a:rPr lang="en-US"/>
                      <m:t> </m:t>
                    </m:r>
                    <m:r>
                      <m:rPr>
                        <m:nor/>
                      </m:rPr>
                      <a:rPr lang="en-GB" b="0" i="0" smtClean="0"/>
                      <m:t>daughter</m:t>
                    </m:r>
                    <m:r>
                      <m:rPr>
                        <m:nor/>
                      </m:rPr>
                      <a:rPr lang="en-US"/>
                      <m:t> </m:t>
                    </m:r>
                    <m:r>
                      <m:rPr>
                        <m:nor/>
                      </m:rPr>
                      <a:rPr lang="en-US"/>
                      <m:t>has</m:t>
                    </m:r>
                    <m:r>
                      <m:rPr>
                        <m:nor/>
                      </m:rPr>
                      <a:rPr lang="en-US"/>
                      <m:t> </m:t>
                    </m:r>
                    <m:r>
                      <m:rPr>
                        <m:nor/>
                      </m:rPr>
                      <a:rPr lang="en-US"/>
                      <m:t>a</m:t>
                    </m:r>
                    <m:r>
                      <m:rPr>
                        <m:nor/>
                      </m:rPr>
                      <a:rPr lang="en-US"/>
                      <m:t> </m:t>
                    </m:r>
                    <m:r>
                      <m:rPr>
                        <m:nor/>
                      </m:rPr>
                      <a:rPr lang="en-US"/>
                      <m:t>muddy</m:t>
                    </m:r>
                    <m:r>
                      <m:rPr>
                        <m:nor/>
                      </m:rPr>
                      <a:rPr lang="en-US"/>
                      <m:t> </m:t>
                    </m:r>
                    <m:r>
                      <m:rPr>
                        <m:nor/>
                      </m:rPr>
                      <a:rPr lang="en-US"/>
                      <m:t>forehead</m:t>
                    </m:r>
                  </m:oMath>
                </a14:m>
                <a:r>
                  <a:rPr lang="en-GB" dirty="0" smtClean="0"/>
                  <a:t>.</a:t>
                </a:r>
              </a:p>
              <a:p>
                <a:pPr marL="594360" lvl="2" indent="0">
                  <a:buNone/>
                </a:pPr>
                <a:endParaRPr lang="en-GB" dirty="0"/>
              </a:p>
              <a:p>
                <a:pPr marL="594360" lvl="2" indent="0">
                  <a:buNone/>
                </a:pPr>
                <a:r>
                  <a:rPr lang="en-GB" dirty="0" smtClean="0"/>
                  <a:t>The statement in the puzzle can be stated as,</a:t>
                </a:r>
              </a:p>
              <a:p>
                <a:pPr marL="594360" lvl="2" indent="0">
                  <a:buNone/>
                </a:pPr>
                <a14:m>
                  <m:oMath xmlns:m="http://schemas.openxmlformats.org/officeDocument/2006/math">
                    <m:r>
                      <a:rPr lang="en-GB" b="0" i="1" smtClean="0">
                        <a:latin typeface="Cambria Math"/>
                      </a:rPr>
                      <m:t>𝑠</m:t>
                    </m:r>
                    <m:r>
                      <a:rPr lang="en-GB" b="0" i="1" smtClean="0">
                        <a:latin typeface="Cambria Math"/>
                        <a:ea typeface="Cambria Math"/>
                      </a:rPr>
                      <m:t>∨</m:t>
                    </m:r>
                    <m:r>
                      <a:rPr lang="en-GB" b="0" i="1" smtClean="0">
                        <a:latin typeface="Cambria Math"/>
                        <a:ea typeface="Cambria Math"/>
                      </a:rPr>
                      <m:t>𝑑</m:t>
                    </m:r>
                  </m:oMath>
                </a14:m>
                <a:r>
                  <a:rPr lang="en-GB" dirty="0" smtClean="0"/>
                  <a:t> : At least one of you has a muddy forehead.</a:t>
                </a:r>
              </a:p>
              <a:p>
                <a:pPr marL="594360" lvl="2" indent="0">
                  <a:buNone/>
                </a:pPr>
                <a:endParaRPr lang="en-GB" dirty="0"/>
              </a:p>
              <a:p>
                <a:pPr marL="594360" lvl="2" indent="0">
                  <a:buNone/>
                </a:pPr>
                <a:r>
                  <a:rPr lang="en-GB" dirty="0" smtClean="0"/>
                  <a:t>The statement </a:t>
                </a:r>
                <a14:m>
                  <m:oMath xmlns:m="http://schemas.openxmlformats.org/officeDocument/2006/math">
                    <m:r>
                      <a:rPr lang="en-GB" b="0" i="1" smtClean="0">
                        <a:latin typeface="Cambria Math"/>
                      </a:rPr>
                      <m:t>(</m:t>
                    </m:r>
                    <m:r>
                      <a:rPr lang="en-GB" b="0" i="1" smtClean="0">
                        <a:latin typeface="Cambria Math"/>
                      </a:rPr>
                      <m:t>𝑠</m:t>
                    </m:r>
                    <m:r>
                      <a:rPr lang="en-GB" b="0" i="1" smtClean="0">
                        <a:latin typeface="Cambria Math"/>
                        <a:ea typeface="Cambria Math"/>
                      </a:rPr>
                      <m:t>∨</m:t>
                    </m:r>
                    <m:r>
                      <a:rPr lang="en-GB" b="0" i="1" smtClean="0">
                        <a:latin typeface="Cambria Math"/>
                        <a:ea typeface="Cambria Math"/>
                      </a:rPr>
                      <m:t>𝑑</m:t>
                    </m:r>
                    <m:r>
                      <a:rPr lang="en-GB" b="0" i="1" smtClean="0">
                        <a:latin typeface="Cambria Math"/>
                        <a:ea typeface="Cambria Math"/>
                      </a:rPr>
                      <m:t>)</m:t>
                    </m:r>
                  </m:oMath>
                </a14:m>
                <a:r>
                  <a:rPr lang="en-GB" dirty="0" smtClean="0"/>
                  <a:t> as stated by the father is </a:t>
                </a:r>
                <a14:m>
                  <m:oMath xmlns:m="http://schemas.openxmlformats.org/officeDocument/2006/math">
                    <m:r>
                      <a:rPr lang="en-GB" b="0" i="1" smtClean="0">
                        <a:latin typeface="Cambria Math"/>
                      </a:rPr>
                      <m:t>𝑡𝑟𝑢𝑒</m:t>
                    </m:r>
                  </m:oMath>
                </a14:m>
                <a:r>
                  <a:rPr lang="en-GB" dirty="0" smtClean="0"/>
                  <a:t>.</a:t>
                </a:r>
              </a:p>
              <a:p>
                <a:pPr marL="594360" lvl="2" indent="0">
                  <a:buNone/>
                </a:pPr>
                <a:endParaRPr lang="en-GB" dirty="0"/>
              </a:p>
              <a:p>
                <a:pPr marL="594360" lvl="2" indent="0">
                  <a:buNone/>
                </a:pPr>
                <a:r>
                  <a:rPr lang="en-GB" dirty="0" smtClean="0"/>
                  <a:t>Thus, when the father questions the children first time, both of them answers “NO” as each sees mud on the other child’s forehead, but is not sure of mud on their own forehead.</a:t>
                </a:r>
              </a:p>
              <a:p>
                <a:pPr marL="27432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b="-8765"/>
                </a:stretch>
              </a:blipFill>
            </p:spPr>
            <p:txBody>
              <a:bodyPr/>
              <a:lstStyle/>
              <a:p>
                <a:r>
                  <a:rPr lang="en-US">
                    <a:noFill/>
                  </a:rPr>
                  <a:t> </a:t>
                </a:r>
              </a:p>
            </p:txBody>
          </p:sp>
        </mc:Fallback>
      </mc:AlternateContent>
    </p:spTree>
    <p:extLst>
      <p:ext uri="{BB962C8B-B14F-4D97-AF65-F5344CB8AC3E}">
        <p14:creationId xmlns:p14="http://schemas.microsoft.com/office/powerpoint/2010/main" val="2463668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Logic Puzzles(Contd.)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GB" dirty="0" smtClean="0"/>
                  <a:t>Solution(Contd.): </a:t>
                </a:r>
              </a:p>
              <a:p>
                <a:pPr marL="594360" lvl="2" indent="0">
                  <a:buNone/>
                </a:pPr>
                <a:r>
                  <a:rPr lang="en-US" dirty="0"/>
                  <a:t>That is, the son knows that </a:t>
                </a:r>
                <a14:m>
                  <m:oMath xmlns:m="http://schemas.openxmlformats.org/officeDocument/2006/math">
                    <m:r>
                      <a:rPr lang="en-US" i="1" dirty="0" smtClean="0">
                        <a:latin typeface="Cambria Math"/>
                      </a:rPr>
                      <m:t>𝑑</m:t>
                    </m:r>
                  </m:oMath>
                </a14:m>
                <a:r>
                  <a:rPr lang="en-US" dirty="0"/>
                  <a:t> is true, but does not know whether </a:t>
                </a:r>
                <a14:m>
                  <m:oMath xmlns:m="http://schemas.openxmlformats.org/officeDocument/2006/math">
                    <m:r>
                      <a:rPr lang="en-US" i="1" dirty="0" smtClean="0">
                        <a:latin typeface="Cambria Math"/>
                      </a:rPr>
                      <m:t>𝑠</m:t>
                    </m:r>
                  </m:oMath>
                </a14:m>
                <a:r>
                  <a:rPr lang="en-US" dirty="0"/>
                  <a:t> is true, and the </a:t>
                </a:r>
                <a:r>
                  <a:rPr lang="en-US" dirty="0" smtClean="0"/>
                  <a:t>daughter knows </a:t>
                </a:r>
                <a:r>
                  <a:rPr lang="en-US" dirty="0"/>
                  <a:t>that </a:t>
                </a:r>
                <a14:m>
                  <m:oMath xmlns:m="http://schemas.openxmlformats.org/officeDocument/2006/math">
                    <m:r>
                      <a:rPr lang="en-US" i="1" dirty="0" smtClean="0">
                        <a:latin typeface="Cambria Math"/>
                      </a:rPr>
                      <m:t>𝑠</m:t>
                    </m:r>
                  </m:oMath>
                </a14:m>
                <a:r>
                  <a:rPr lang="en-US" dirty="0"/>
                  <a:t> is true, but does not know whether </a:t>
                </a:r>
                <a14:m>
                  <m:oMath xmlns:m="http://schemas.openxmlformats.org/officeDocument/2006/math">
                    <m:r>
                      <a:rPr lang="en-US" i="1" dirty="0" smtClean="0">
                        <a:latin typeface="Cambria Math"/>
                      </a:rPr>
                      <m:t>𝑑</m:t>
                    </m:r>
                  </m:oMath>
                </a14:m>
                <a:r>
                  <a:rPr lang="en-US" dirty="0"/>
                  <a:t> is </a:t>
                </a:r>
                <a:r>
                  <a:rPr lang="en-US" dirty="0" smtClean="0"/>
                  <a:t>true.</a:t>
                </a:r>
              </a:p>
              <a:p>
                <a:pPr marL="594360" lvl="2" indent="0">
                  <a:buNone/>
                </a:pPr>
                <a:r>
                  <a:rPr lang="en-US" dirty="0" smtClean="0"/>
                  <a:t>After </a:t>
                </a:r>
                <a:r>
                  <a:rPr lang="en-US" dirty="0"/>
                  <a:t>the son has answered </a:t>
                </a:r>
                <a:r>
                  <a:rPr lang="en-US" dirty="0" smtClean="0"/>
                  <a:t>“ No</a:t>
                </a:r>
                <a:r>
                  <a:rPr lang="en-US" dirty="0"/>
                  <a:t>” to the ﬁrst question, </a:t>
                </a:r>
                <a:r>
                  <a:rPr lang="en-US" dirty="0" smtClean="0"/>
                  <a:t> the </a:t>
                </a:r>
                <a:r>
                  <a:rPr lang="en-US" dirty="0"/>
                  <a:t>daughter can determine that </a:t>
                </a:r>
                <a14:m>
                  <m:oMath xmlns:m="http://schemas.openxmlformats.org/officeDocument/2006/math">
                    <m:r>
                      <a:rPr lang="en-US" i="1" dirty="0" smtClean="0">
                        <a:latin typeface="Cambria Math"/>
                      </a:rPr>
                      <m:t>𝑑</m:t>
                    </m:r>
                  </m:oMath>
                </a14:m>
                <a:r>
                  <a:rPr lang="en-US" dirty="0" smtClean="0"/>
                  <a:t> must </a:t>
                </a:r>
                <a:r>
                  <a:rPr lang="en-US" dirty="0"/>
                  <a:t>be true. </a:t>
                </a:r>
                <a:endParaRPr lang="en-US" dirty="0" smtClean="0"/>
              </a:p>
              <a:p>
                <a:pPr marL="594360" lvl="2" indent="0">
                  <a:buNone/>
                </a:pPr>
                <a:r>
                  <a:rPr lang="en-US" dirty="0" smtClean="0"/>
                  <a:t>This </a:t>
                </a:r>
                <a:r>
                  <a:rPr lang="en-US" dirty="0"/>
                  <a:t>follows because when the ﬁrst question is asked, the son knows that </a:t>
                </a:r>
                <a14:m>
                  <m:oMath xmlns:m="http://schemas.openxmlformats.org/officeDocument/2006/math">
                    <m:r>
                      <a:rPr lang="en-GB" b="0" i="0" dirty="0" smtClean="0">
                        <a:latin typeface="Cambria Math"/>
                      </a:rPr>
                      <m:t>(</m:t>
                    </m:r>
                    <m:r>
                      <a:rPr lang="en-US" i="1" dirty="0" smtClean="0">
                        <a:latin typeface="Cambria Math"/>
                      </a:rPr>
                      <m:t>𝑠</m:t>
                    </m:r>
                    <m:r>
                      <a:rPr lang="en-US" i="1" dirty="0" smtClean="0">
                        <a:latin typeface="Cambria Math"/>
                      </a:rPr>
                      <m:t>∨</m:t>
                    </m:r>
                    <m:r>
                      <a:rPr lang="en-US" i="1" dirty="0" smtClean="0">
                        <a:latin typeface="Cambria Math"/>
                      </a:rPr>
                      <m:t>𝑑</m:t>
                    </m:r>
                    <m:r>
                      <a:rPr lang="en-GB" b="0" i="1" dirty="0" smtClean="0">
                        <a:latin typeface="Cambria Math"/>
                      </a:rPr>
                      <m:t>)</m:t>
                    </m:r>
                  </m:oMath>
                </a14:m>
                <a:r>
                  <a:rPr lang="en-US" dirty="0"/>
                  <a:t> </a:t>
                </a:r>
                <a:r>
                  <a:rPr lang="en-US" dirty="0" smtClean="0"/>
                  <a:t>is True, </a:t>
                </a:r>
                <a:r>
                  <a:rPr lang="en-US" dirty="0"/>
                  <a:t>but cannot determine whether </a:t>
                </a:r>
                <a14:m>
                  <m:oMath xmlns:m="http://schemas.openxmlformats.org/officeDocument/2006/math">
                    <m:r>
                      <a:rPr lang="en-US" i="1" dirty="0" smtClean="0">
                        <a:latin typeface="Cambria Math"/>
                      </a:rPr>
                      <m:t>𝑠</m:t>
                    </m:r>
                  </m:oMath>
                </a14:m>
                <a:r>
                  <a:rPr lang="en-US" dirty="0"/>
                  <a:t> is true. </a:t>
                </a:r>
              </a:p>
              <a:p>
                <a:pPr marL="594360" lvl="2" indent="0">
                  <a:buNone/>
                </a:pPr>
                <a:r>
                  <a:rPr lang="en-US" dirty="0" smtClean="0"/>
                  <a:t>Using </a:t>
                </a:r>
                <a:r>
                  <a:rPr lang="en-US" dirty="0"/>
                  <a:t>this information, the daughter can </a:t>
                </a:r>
                <a:r>
                  <a:rPr lang="en-US" dirty="0" smtClean="0"/>
                  <a:t>conclude that </a:t>
                </a:r>
                <a14:m>
                  <m:oMath xmlns:m="http://schemas.openxmlformats.org/officeDocument/2006/math">
                    <m:r>
                      <a:rPr lang="en-US" i="1" dirty="0" smtClean="0">
                        <a:latin typeface="Cambria Math"/>
                      </a:rPr>
                      <m:t>𝑑</m:t>
                    </m:r>
                  </m:oMath>
                </a14:m>
                <a:r>
                  <a:rPr lang="en-US" dirty="0"/>
                  <a:t> must be true, for if </a:t>
                </a:r>
                <a14:m>
                  <m:oMath xmlns:m="http://schemas.openxmlformats.org/officeDocument/2006/math">
                    <m:r>
                      <a:rPr lang="en-US" i="1" dirty="0" smtClean="0">
                        <a:latin typeface="Cambria Math"/>
                      </a:rPr>
                      <m:t>𝑑</m:t>
                    </m:r>
                  </m:oMath>
                </a14:m>
                <a:r>
                  <a:rPr lang="en-US" dirty="0"/>
                  <a:t> were false, the son could have reasoned that because </a:t>
                </a:r>
                <a14:m>
                  <m:oMath xmlns:m="http://schemas.openxmlformats.org/officeDocument/2006/math">
                    <m:r>
                      <a:rPr lang="en-GB" b="0" i="0" dirty="0" smtClean="0">
                        <a:latin typeface="Cambria Math"/>
                      </a:rPr>
                      <m:t>(</m:t>
                    </m:r>
                    <m:r>
                      <a:rPr lang="en-US" i="1" dirty="0" smtClean="0">
                        <a:latin typeface="Cambria Math"/>
                      </a:rPr>
                      <m:t>𝑠</m:t>
                    </m:r>
                    <m:r>
                      <a:rPr lang="en-US" i="1" dirty="0" smtClean="0">
                        <a:latin typeface="Cambria Math"/>
                      </a:rPr>
                      <m:t>∨</m:t>
                    </m:r>
                    <m:r>
                      <a:rPr lang="en-US" i="1" dirty="0" smtClean="0">
                        <a:latin typeface="Cambria Math"/>
                      </a:rPr>
                      <m:t>𝑑</m:t>
                    </m:r>
                    <m:r>
                      <a:rPr lang="en-GB" b="0" i="1" dirty="0" smtClean="0">
                        <a:latin typeface="Cambria Math"/>
                      </a:rPr>
                      <m:t>)</m:t>
                    </m:r>
                  </m:oMath>
                </a14:m>
                <a:r>
                  <a:rPr lang="en-US" dirty="0"/>
                  <a:t> is </a:t>
                </a:r>
                <a:r>
                  <a:rPr lang="en-US" dirty="0" smtClean="0"/>
                  <a:t>true, then </a:t>
                </a:r>
                <a14:m>
                  <m:oMath xmlns:m="http://schemas.openxmlformats.org/officeDocument/2006/math">
                    <m:r>
                      <a:rPr lang="en-US" i="1" dirty="0" smtClean="0">
                        <a:latin typeface="Cambria Math"/>
                      </a:rPr>
                      <m:t>𝑠</m:t>
                    </m:r>
                  </m:oMath>
                </a14:m>
                <a:r>
                  <a:rPr lang="en-US" dirty="0"/>
                  <a:t> must be true, and he would have answered “Yes” to the ﬁrst question. </a:t>
                </a:r>
                <a:endParaRPr lang="en-US" dirty="0" smtClean="0"/>
              </a:p>
              <a:p>
                <a:pPr marL="594360" lvl="2" indent="0">
                  <a:buNone/>
                </a:pPr>
                <a:r>
                  <a:rPr lang="en-US" dirty="0" smtClean="0"/>
                  <a:t>The </a:t>
                </a:r>
                <a:r>
                  <a:rPr lang="en-US" dirty="0"/>
                  <a:t>son can </a:t>
                </a:r>
                <a:r>
                  <a:rPr lang="en-US" dirty="0" smtClean="0"/>
                  <a:t>reason in </a:t>
                </a:r>
                <a:r>
                  <a:rPr lang="en-US" dirty="0"/>
                  <a:t>a similar way to determine that </a:t>
                </a:r>
                <a14:m>
                  <m:oMath xmlns:m="http://schemas.openxmlformats.org/officeDocument/2006/math">
                    <m:r>
                      <a:rPr lang="en-US" i="1" dirty="0" smtClean="0">
                        <a:latin typeface="Cambria Math"/>
                      </a:rPr>
                      <m:t>𝑠</m:t>
                    </m:r>
                  </m:oMath>
                </a14:m>
                <a:r>
                  <a:rPr lang="en-US" dirty="0"/>
                  <a:t> must be true. It follows that both children answer “Yes” </a:t>
                </a:r>
                <a:r>
                  <a:rPr lang="en-US" dirty="0" smtClean="0"/>
                  <a:t>the second </a:t>
                </a:r>
                <a:r>
                  <a:rPr lang="en-US" dirty="0"/>
                  <a:t>time the question is asked.</a:t>
                </a:r>
              </a:p>
              <a:p>
                <a:pPr marL="59436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852" r="-1259" b="-2346"/>
                </a:stretch>
              </a:blipFill>
            </p:spPr>
            <p:txBody>
              <a:bodyPr/>
              <a:lstStyle/>
              <a:p>
                <a:r>
                  <a:rPr lang="en-US">
                    <a:noFill/>
                  </a:rPr>
                  <a:t> </a:t>
                </a:r>
              </a:p>
            </p:txBody>
          </p:sp>
        </mc:Fallback>
      </mc:AlternateContent>
    </p:spTree>
    <p:extLst>
      <p:ext uri="{BB962C8B-B14F-4D97-AF65-F5344CB8AC3E}">
        <p14:creationId xmlns:p14="http://schemas.microsoft.com/office/powerpoint/2010/main" val="212281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Translating Into </a:t>
            </a:r>
            <a:r>
              <a:rPr lang="en-GB" dirty="0"/>
              <a:t>L</a:t>
            </a:r>
            <a:r>
              <a:rPr lang="en-GB" dirty="0" smtClean="0"/>
              <a:t>ogical Expressions</a:t>
            </a:r>
            <a:endParaRPr lang="en-US" dirty="0"/>
          </a:p>
        </p:txBody>
      </p:sp>
      <p:sp>
        <p:nvSpPr>
          <p:cNvPr id="3" name="Content Placeholder 2"/>
          <p:cNvSpPr>
            <a:spLocks noGrp="1"/>
          </p:cNvSpPr>
          <p:nvPr>
            <p:ph sz="quarter" idx="1"/>
          </p:nvPr>
        </p:nvSpPr>
        <p:spPr/>
        <p:txBody>
          <a:bodyPr>
            <a:normAutofit/>
          </a:bodyPr>
          <a:lstStyle/>
          <a:p>
            <a:r>
              <a:rPr lang="en-GB" sz="3200" dirty="0" smtClean="0"/>
              <a:t>Translate the following sentences into logical expressions:</a:t>
            </a:r>
          </a:p>
          <a:p>
            <a:pPr marL="731520" lvl="1" indent="-457200">
              <a:buFont typeface="+mj-lt"/>
              <a:buAutoNum type="arabicPeriod"/>
            </a:pPr>
            <a:r>
              <a:rPr lang="en-US" sz="2500" dirty="0"/>
              <a:t>You can access the Internet from campus only if you are a computer science major or </a:t>
            </a:r>
            <a:r>
              <a:rPr lang="en-US" sz="2500" dirty="0" smtClean="0"/>
              <a:t>you </a:t>
            </a:r>
            <a:r>
              <a:rPr lang="en-US" sz="2800" dirty="0" smtClean="0"/>
              <a:t>are </a:t>
            </a:r>
            <a:r>
              <a:rPr lang="en-US" sz="2800" dirty="0"/>
              <a:t>not a </a:t>
            </a:r>
            <a:r>
              <a:rPr lang="en-US" sz="2800" dirty="0" smtClean="0"/>
              <a:t>freshman.</a:t>
            </a:r>
          </a:p>
          <a:p>
            <a:pPr marL="731520" lvl="1" indent="-457200">
              <a:buFont typeface="+mj-lt"/>
              <a:buAutoNum type="arabicPeriod"/>
            </a:pPr>
            <a:r>
              <a:rPr lang="en-US" sz="2500" dirty="0" smtClean="0"/>
              <a:t>You </a:t>
            </a:r>
            <a:r>
              <a:rPr lang="en-US" sz="2500" dirty="0"/>
              <a:t>cannot ride the roller coaster if you are under 4 feet tall unless you are older than </a:t>
            </a:r>
            <a:r>
              <a:rPr lang="en-US" sz="2500" dirty="0" smtClean="0"/>
              <a:t>16 years </a:t>
            </a:r>
            <a:r>
              <a:rPr lang="en-US" sz="2500" dirty="0"/>
              <a:t>old</a:t>
            </a:r>
            <a:r>
              <a:rPr lang="en-US" sz="2500" dirty="0" smtClean="0"/>
              <a:t>.	</a:t>
            </a:r>
          </a:p>
          <a:p>
            <a:pPr marL="731520" lvl="1" indent="-457200">
              <a:buFont typeface="+mj-lt"/>
              <a:buAutoNum type="arabicPeriod"/>
            </a:pPr>
            <a:r>
              <a:rPr lang="en-US" sz="2400" dirty="0" smtClean="0"/>
              <a:t>The </a:t>
            </a:r>
            <a:r>
              <a:rPr lang="en-US" sz="2400" dirty="0"/>
              <a:t>automated reply cannot be sent when the ﬁle system is </a:t>
            </a:r>
            <a:r>
              <a:rPr lang="en-US" sz="2400" dirty="0" smtClean="0"/>
              <a:t>full.</a:t>
            </a:r>
          </a:p>
          <a:p>
            <a:pPr marL="274320" lvl="1" indent="0">
              <a:buNone/>
            </a:pPr>
            <a:endParaRPr lang="en-US" sz="2400" dirty="0"/>
          </a:p>
        </p:txBody>
      </p:sp>
    </p:spTree>
    <p:extLst>
      <p:ext uri="{BB962C8B-B14F-4D97-AF65-F5344CB8AC3E}">
        <p14:creationId xmlns:p14="http://schemas.microsoft.com/office/powerpoint/2010/main" val="391542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Logic Gates</a:t>
            </a:r>
            <a:endParaRPr lang="en-US" dirty="0"/>
          </a:p>
        </p:txBody>
      </p:sp>
      <p:sp>
        <p:nvSpPr>
          <p:cNvPr id="3" name="Content Placeholder 2"/>
          <p:cNvSpPr>
            <a:spLocks noGrp="1"/>
          </p:cNvSpPr>
          <p:nvPr>
            <p:ph sz="quarter" idx="1"/>
          </p:nvPr>
        </p:nvSpPr>
        <p:spPr/>
        <p:txBody>
          <a:bodyPr/>
          <a:lstStyle/>
          <a:p>
            <a:r>
              <a:rPr lang="en-GB" dirty="0" smtClean="0"/>
              <a:t>Logical operators and basic </a:t>
            </a:r>
            <a:r>
              <a:rPr lang="en-GB" dirty="0"/>
              <a:t>l</a:t>
            </a:r>
            <a:r>
              <a:rPr lang="en-GB" dirty="0" smtClean="0"/>
              <a:t>ogic gates</a:t>
            </a:r>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202429344"/>
                  </p:ext>
                </p:extLst>
              </p:nvPr>
            </p:nvGraphicFramePr>
            <p:xfrm>
              <a:off x="1547664" y="2420888"/>
              <a:ext cx="6096000" cy="2368272"/>
            </p:xfrm>
            <a:graphic>
              <a:graphicData uri="http://schemas.openxmlformats.org/drawingml/2006/table">
                <a:tbl>
                  <a:tblPr firstRow="1">
                    <a:tableStyleId>{ED083AE6-46FA-4A59-8FB0-9F97EB10719F}</a:tableStyleId>
                  </a:tblPr>
                  <a:tblGrid>
                    <a:gridCol w="3048000"/>
                    <a:gridCol w="3048000"/>
                  </a:tblGrid>
                  <a:tr h="370840">
                    <a:tc>
                      <a:txBody>
                        <a:bodyPr/>
                        <a:lstStyle/>
                        <a:p>
                          <a:pPr algn="ctr"/>
                          <a:r>
                            <a:rPr lang="en-GB" dirty="0" smtClean="0"/>
                            <a:t>Logical Operator</a:t>
                          </a:r>
                          <a:endParaRPr lang="en-US" dirty="0"/>
                        </a:p>
                      </a:txBody>
                      <a:tcPr>
                        <a:solidFill>
                          <a:schemeClr val="accent4">
                            <a:lumMod val="20000"/>
                            <a:lumOff val="80000"/>
                          </a:schemeClr>
                        </a:solidFill>
                      </a:tcPr>
                    </a:tc>
                    <a:tc>
                      <a:txBody>
                        <a:bodyPr/>
                        <a:lstStyle/>
                        <a:p>
                          <a:pPr algn="ctr"/>
                          <a:r>
                            <a:rPr lang="en-GB" dirty="0" smtClean="0"/>
                            <a:t>Logic Gate</a:t>
                          </a:r>
                          <a:endParaRPr lang="en-US" dirty="0"/>
                        </a:p>
                      </a:txBody>
                      <a:tcPr>
                        <a:solidFill>
                          <a:schemeClr val="accent4">
                            <a:lumMod val="20000"/>
                            <a:lumOff val="80000"/>
                          </a:schemeClr>
                        </a:solidFill>
                      </a:tcPr>
                    </a:tc>
                  </a:tr>
                  <a:tr h="709280">
                    <a:tc>
                      <a:txBody>
                        <a:bodyPr/>
                        <a:lstStyle/>
                        <a:p>
                          <a:pPr algn="l"/>
                          <a14:m>
                            <m:oMath xmlns:m="http://schemas.openxmlformats.org/officeDocument/2006/math">
                              <m:r>
                                <a:rPr lang="en-US" i="1" smtClean="0">
                                  <a:latin typeface="Cambria Math"/>
                                  <a:ea typeface="Cambria Math"/>
                                </a:rPr>
                                <m:t>∧</m:t>
                              </m:r>
                            </m:oMath>
                          </a14:m>
                          <a:r>
                            <a:rPr lang="en-US" dirty="0" smtClean="0"/>
                            <a:t> (Conjunction</a:t>
                          </a:r>
                          <a:r>
                            <a:rPr lang="en-US" baseline="0" dirty="0" smtClean="0"/>
                            <a:t> / AND)</a:t>
                          </a:r>
                        </a:p>
                        <a:p>
                          <a:pPr algn="l"/>
                          <a:endParaRPr lang="en-US" dirty="0"/>
                        </a:p>
                      </a:txBody>
                      <a:tcPr/>
                    </a:tc>
                    <a:tc>
                      <a:txBody>
                        <a:bodyPr/>
                        <a:lstStyle/>
                        <a:p>
                          <a:pPr algn="ctr"/>
                          <a:endParaRPr lang="en-US" dirty="0"/>
                        </a:p>
                      </a:txBody>
                      <a:tcPr/>
                    </a:tc>
                  </a:tr>
                  <a:tr h="648072">
                    <a:tc>
                      <a:txBody>
                        <a:bodyPr/>
                        <a:lstStyle/>
                        <a:p>
                          <a:pPr algn="l"/>
                          <a14:m>
                            <m:oMath xmlns:m="http://schemas.openxmlformats.org/officeDocument/2006/math">
                              <m:r>
                                <a:rPr lang="en-US" i="1" smtClean="0">
                                  <a:latin typeface="Cambria Math"/>
                                  <a:ea typeface="Cambria Math"/>
                                </a:rPr>
                                <m:t>∨</m:t>
                              </m:r>
                            </m:oMath>
                          </a14:m>
                          <a:r>
                            <a:rPr lang="en-US" dirty="0" smtClean="0"/>
                            <a:t> (Disjunction / OR)</a:t>
                          </a:r>
                        </a:p>
                        <a:p>
                          <a:pPr algn="l"/>
                          <a:endParaRPr lang="en-US" dirty="0"/>
                        </a:p>
                      </a:txBody>
                      <a:tcPr/>
                    </a:tc>
                    <a:tc>
                      <a:txBody>
                        <a:bodyPr/>
                        <a:lstStyle/>
                        <a:p>
                          <a:pPr algn="ctr"/>
                          <a:endParaRPr lang="en-US" dirty="0"/>
                        </a:p>
                      </a:txBody>
                      <a:tcPr/>
                    </a:tc>
                  </a:tr>
                  <a:tr h="370840">
                    <a:tc>
                      <a:txBody>
                        <a:bodyPr/>
                        <a:lstStyle/>
                        <a:p>
                          <a:pPr algn="l"/>
                          <a:r>
                            <a:rPr lang="en-GB" dirty="0" smtClean="0"/>
                            <a:t>¬ (Negation / NOT)</a:t>
                          </a:r>
                        </a:p>
                        <a:p>
                          <a:pPr algn="l"/>
                          <a:endParaRPr lang="en-US" dirty="0"/>
                        </a:p>
                      </a:txBody>
                      <a:tcPr/>
                    </a:tc>
                    <a:tc>
                      <a:txBody>
                        <a:bodyPr/>
                        <a:lstStyle/>
                        <a:p>
                          <a:pPr algn="ct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202429344"/>
                  </p:ext>
                </p:extLst>
              </p:nvPr>
            </p:nvGraphicFramePr>
            <p:xfrm>
              <a:off x="1547664" y="2420888"/>
              <a:ext cx="6096000" cy="2368272"/>
            </p:xfrm>
            <a:graphic>
              <a:graphicData uri="http://schemas.openxmlformats.org/drawingml/2006/table">
                <a:tbl>
                  <a:tblPr firstRow="1">
                    <a:tableStyleId>{ED083AE6-46FA-4A59-8FB0-9F97EB10719F}</a:tableStyleId>
                  </a:tblPr>
                  <a:tblGrid>
                    <a:gridCol w="3048000"/>
                    <a:gridCol w="3048000"/>
                  </a:tblGrid>
                  <a:tr h="370840">
                    <a:tc>
                      <a:txBody>
                        <a:bodyPr/>
                        <a:lstStyle/>
                        <a:p>
                          <a:pPr algn="ctr"/>
                          <a:r>
                            <a:rPr lang="en-GB" dirty="0" smtClean="0"/>
                            <a:t>Logical Operator</a:t>
                          </a:r>
                          <a:endParaRPr lang="en-US" dirty="0"/>
                        </a:p>
                      </a:txBody>
                      <a:tcPr>
                        <a:solidFill>
                          <a:schemeClr val="accent4">
                            <a:lumMod val="20000"/>
                            <a:lumOff val="80000"/>
                          </a:schemeClr>
                        </a:solidFill>
                      </a:tcPr>
                    </a:tc>
                    <a:tc>
                      <a:txBody>
                        <a:bodyPr/>
                        <a:lstStyle/>
                        <a:p>
                          <a:pPr algn="ctr"/>
                          <a:r>
                            <a:rPr lang="en-GB" dirty="0" smtClean="0"/>
                            <a:t>Logic Gate</a:t>
                          </a:r>
                          <a:endParaRPr lang="en-US" dirty="0"/>
                        </a:p>
                      </a:txBody>
                      <a:tcPr>
                        <a:solidFill>
                          <a:schemeClr val="accent4">
                            <a:lumMod val="20000"/>
                            <a:lumOff val="80000"/>
                          </a:schemeClr>
                        </a:solidFill>
                      </a:tcPr>
                    </a:tc>
                  </a:tr>
                  <a:tr h="709280">
                    <a:tc>
                      <a:txBody>
                        <a:bodyPr/>
                        <a:lstStyle/>
                        <a:p>
                          <a:endParaRPr lang="en-US"/>
                        </a:p>
                      </a:txBody>
                      <a:tcPr>
                        <a:blipFill rotWithShape="1">
                          <a:blip r:embed="rId2"/>
                          <a:stretch>
                            <a:fillRect l="-200" t="-56897" r="-100000" b="-196552"/>
                          </a:stretch>
                        </a:blipFill>
                      </a:tcPr>
                    </a:tc>
                    <a:tc>
                      <a:txBody>
                        <a:bodyPr/>
                        <a:lstStyle/>
                        <a:p>
                          <a:pPr algn="ctr"/>
                          <a:endParaRPr lang="en-US" dirty="0"/>
                        </a:p>
                      </a:txBody>
                      <a:tcPr/>
                    </a:tc>
                  </a:tr>
                  <a:tr h="648072">
                    <a:tc>
                      <a:txBody>
                        <a:bodyPr/>
                        <a:lstStyle/>
                        <a:p>
                          <a:endParaRPr lang="en-US"/>
                        </a:p>
                      </a:txBody>
                      <a:tcPr>
                        <a:blipFill rotWithShape="1">
                          <a:blip r:embed="rId2"/>
                          <a:stretch>
                            <a:fillRect l="-200" t="-170093" r="-100000" b="-113084"/>
                          </a:stretch>
                        </a:blipFill>
                      </a:tcPr>
                    </a:tc>
                    <a:tc>
                      <a:txBody>
                        <a:bodyPr/>
                        <a:lstStyle/>
                        <a:p>
                          <a:pPr algn="ctr"/>
                          <a:endParaRPr lang="en-US" dirty="0"/>
                        </a:p>
                      </a:txBody>
                      <a:tcPr/>
                    </a:tc>
                  </a:tr>
                  <a:tr h="640080">
                    <a:tc>
                      <a:txBody>
                        <a:bodyPr/>
                        <a:lstStyle/>
                        <a:p>
                          <a:pPr algn="l"/>
                          <a:r>
                            <a:rPr lang="en-GB" dirty="0" smtClean="0"/>
                            <a:t>¬ (Negation / NOT)</a:t>
                          </a:r>
                        </a:p>
                        <a:p>
                          <a:pPr algn="l"/>
                          <a:endParaRPr lang="en-US" dirty="0"/>
                        </a:p>
                      </a:txBody>
                      <a:tcPr/>
                    </a:tc>
                    <a:tc>
                      <a:txBody>
                        <a:bodyPr/>
                        <a:lstStyle/>
                        <a:p>
                          <a:pPr algn="ctr"/>
                          <a:endParaRPr lang="en-US" dirty="0"/>
                        </a:p>
                      </a:txBody>
                      <a:tcPr/>
                    </a:tc>
                  </a:tr>
                </a:tbl>
              </a:graphicData>
            </a:graphic>
          </p:graphicFrame>
        </mc:Fallback>
      </mc:AlternateContent>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228" y="2855285"/>
            <a:ext cx="961996" cy="645723"/>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741" y="4251909"/>
            <a:ext cx="906475" cy="401227"/>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7034" y="3573016"/>
            <a:ext cx="819182" cy="553814"/>
          </a:xfrm>
          <a:prstGeom prst="rect">
            <a:avLst/>
          </a:prstGeom>
        </p:spPr>
      </p:pic>
    </p:spTree>
    <p:extLst>
      <p:ext uri="{BB962C8B-B14F-4D97-AF65-F5344CB8AC3E}">
        <p14:creationId xmlns:p14="http://schemas.microsoft.com/office/powerpoint/2010/main" val="193279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Logic </a:t>
            </a:r>
            <a:r>
              <a:rPr lang="en-GB" dirty="0" smtClean="0"/>
              <a:t>Gates(Contd.)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Express the following expression using logic gates</a:t>
                </a:r>
              </a:p>
              <a:p>
                <a:pPr lvl="1"/>
                <a14:m>
                  <m:oMath xmlns:m="http://schemas.openxmlformats.org/officeDocument/2006/math">
                    <m:r>
                      <a:rPr lang="pt-BR" b="1" i="1" dirty="0" smtClean="0">
                        <a:latin typeface="Cambria Math"/>
                      </a:rPr>
                      <m:t>(</m:t>
                    </m:r>
                    <m:r>
                      <a:rPr lang="pt-BR" b="1" i="1" dirty="0" smtClean="0">
                        <a:latin typeface="Cambria Math"/>
                      </a:rPr>
                      <m:t>𝒑</m:t>
                    </m:r>
                    <m:r>
                      <a:rPr lang="pt-BR" b="1" i="1" dirty="0" smtClean="0">
                        <a:latin typeface="Cambria Math"/>
                      </a:rPr>
                      <m:t> ∨¬</m:t>
                    </m:r>
                    <m:r>
                      <a:rPr lang="pt-BR" b="1" i="1" dirty="0" smtClean="0">
                        <a:latin typeface="Cambria Math"/>
                      </a:rPr>
                      <m:t>𝒓</m:t>
                    </m:r>
                    <m:r>
                      <a:rPr lang="pt-BR" b="1" i="1" dirty="0" smtClean="0">
                        <a:latin typeface="Cambria Math"/>
                      </a:rPr>
                      <m:t>) ∧ (¬</m:t>
                    </m:r>
                    <m:r>
                      <a:rPr lang="pt-BR" b="1" i="1" dirty="0" smtClean="0">
                        <a:latin typeface="Cambria Math"/>
                      </a:rPr>
                      <m:t>𝒑</m:t>
                    </m:r>
                    <m:r>
                      <a:rPr lang="pt-BR" b="1" i="1" dirty="0" smtClean="0">
                        <a:latin typeface="Cambria Math"/>
                      </a:rPr>
                      <m:t> ∨ (</m:t>
                    </m:r>
                    <m:r>
                      <a:rPr lang="pt-BR" b="1" i="1" dirty="0" smtClean="0">
                        <a:latin typeface="Cambria Math"/>
                      </a:rPr>
                      <m:t>𝒒</m:t>
                    </m:r>
                    <m:r>
                      <a:rPr lang="pt-BR" b="1" i="1" dirty="0" smtClean="0">
                        <a:latin typeface="Cambria Math"/>
                      </a:rPr>
                      <m:t> ∨¬</m:t>
                    </m:r>
                    <m:r>
                      <a:rPr lang="pt-BR" b="1" i="1" dirty="0" smtClean="0">
                        <a:latin typeface="Cambria Math"/>
                      </a:rPr>
                      <m:t>𝒓</m:t>
                    </m:r>
                    <m:r>
                      <a:rPr lang="pt-BR" b="1" i="1" dirty="0"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95536" y="2636912"/>
            <a:ext cx="8398932" cy="3240360"/>
          </a:xfrm>
          <a:prstGeom prst="rect">
            <a:avLst/>
          </a:prstGeom>
        </p:spPr>
      </p:pic>
    </p:spTree>
    <p:extLst>
      <p:ext uri="{BB962C8B-B14F-4D97-AF65-F5344CB8AC3E}">
        <p14:creationId xmlns:p14="http://schemas.microsoft.com/office/powerpoint/2010/main" val="3814139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6856" y="764704"/>
            <a:ext cx="8229600" cy="2808312"/>
          </a:xfrm>
        </p:spPr>
        <p:txBody>
          <a:bodyPr/>
          <a:lstStyle/>
          <a:p>
            <a:pPr algn="ctr"/>
            <a:r>
              <a:rPr lang="en-GB" dirty="0" smtClean="0"/>
              <a:t>THE END</a:t>
            </a:r>
            <a:endParaRPr lang="en-US" dirty="0"/>
          </a:p>
        </p:txBody>
      </p:sp>
    </p:spTree>
    <p:extLst>
      <p:ext uri="{BB962C8B-B14F-4D97-AF65-F5344CB8AC3E}">
        <p14:creationId xmlns:p14="http://schemas.microsoft.com/office/powerpoint/2010/main" val="268748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Translating Into Logical </a:t>
            </a:r>
            <a:r>
              <a:rPr lang="en-GB" dirty="0" smtClean="0"/>
              <a:t>Expressions(Contd.)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Solution 1:</a:t>
                </a:r>
              </a:p>
              <a:p>
                <a:pPr lvl="1"/>
                <a:r>
                  <a:rPr lang="en-GB" dirty="0" smtClean="0"/>
                  <a:t>Let ,</a:t>
                </a:r>
              </a:p>
              <a:p>
                <a:pPr marL="594360" lvl="2" indent="0">
                  <a:buNone/>
                </a:pPr>
                <a14:m>
                  <m:oMath xmlns:m="http://schemas.openxmlformats.org/officeDocument/2006/math">
                    <m:r>
                      <a:rPr lang="en-GB" b="0" i="1" smtClean="0">
                        <a:latin typeface="Cambria Math"/>
                      </a:rPr>
                      <m:t>𝑎</m:t>
                    </m:r>
                    <m:r>
                      <a:rPr lang="en-GB" b="0" i="1" smtClean="0">
                        <a:latin typeface="Cambria Math"/>
                      </a:rPr>
                      <m:t> :</m:t>
                    </m:r>
                    <m:r>
                      <m:rPr>
                        <m:nor/>
                      </m:rPr>
                      <a:rPr lang="en-US" dirty="0"/>
                      <m:t>You</m:t>
                    </m:r>
                    <m:r>
                      <m:rPr>
                        <m:nor/>
                      </m:rPr>
                      <a:rPr lang="en-US" dirty="0"/>
                      <m:t> </m:t>
                    </m:r>
                    <m:r>
                      <m:rPr>
                        <m:nor/>
                      </m:rPr>
                      <a:rPr lang="en-US" dirty="0"/>
                      <m:t>can</m:t>
                    </m:r>
                    <m:r>
                      <m:rPr>
                        <m:nor/>
                      </m:rPr>
                      <a:rPr lang="en-US" dirty="0"/>
                      <m:t> </m:t>
                    </m:r>
                    <m:r>
                      <m:rPr>
                        <m:nor/>
                      </m:rPr>
                      <a:rPr lang="en-US" dirty="0"/>
                      <m:t>access</m:t>
                    </m:r>
                    <m:r>
                      <m:rPr>
                        <m:nor/>
                      </m:rPr>
                      <a:rPr lang="en-US" dirty="0"/>
                      <m:t> </m:t>
                    </m:r>
                    <m:r>
                      <m:rPr>
                        <m:nor/>
                      </m:rPr>
                      <a:rPr lang="en-US" dirty="0"/>
                      <m:t>the</m:t>
                    </m:r>
                    <m:r>
                      <m:rPr>
                        <m:nor/>
                      </m:rPr>
                      <a:rPr lang="en-US" dirty="0"/>
                      <m:t> </m:t>
                    </m:r>
                    <m:r>
                      <m:rPr>
                        <m:nor/>
                      </m:rPr>
                      <a:rPr lang="en-US" dirty="0"/>
                      <m:t>Internet</m:t>
                    </m:r>
                    <m:r>
                      <m:rPr>
                        <m:nor/>
                      </m:rPr>
                      <a:rPr lang="en-US" dirty="0"/>
                      <m:t> </m:t>
                    </m:r>
                    <m:r>
                      <m:rPr>
                        <m:nor/>
                      </m:rPr>
                      <a:rPr lang="en-US" dirty="0"/>
                      <m:t>from</m:t>
                    </m:r>
                    <m:r>
                      <m:rPr>
                        <m:nor/>
                      </m:rPr>
                      <a:rPr lang="en-US" dirty="0"/>
                      <m:t> </m:t>
                    </m:r>
                    <m:r>
                      <m:rPr>
                        <m:nor/>
                      </m:rPr>
                      <a:rPr lang="en-US" dirty="0"/>
                      <m:t>campus</m:t>
                    </m:r>
                  </m:oMath>
                </a14:m>
                <a:r>
                  <a:rPr lang="en-GB" dirty="0" smtClean="0"/>
                  <a:t>.</a:t>
                </a:r>
              </a:p>
              <a:p>
                <a:pPr marL="594360" lvl="2" indent="0">
                  <a:buNone/>
                </a:pPr>
                <a14:m>
                  <m:oMath xmlns:m="http://schemas.openxmlformats.org/officeDocument/2006/math">
                    <m:r>
                      <a:rPr lang="en-GB" b="0" i="1" smtClean="0">
                        <a:latin typeface="Cambria Math"/>
                      </a:rPr>
                      <m:t>𝑐</m:t>
                    </m:r>
                    <m:r>
                      <a:rPr lang="en-GB" b="0" i="1" smtClean="0">
                        <a:latin typeface="Cambria Math"/>
                      </a:rPr>
                      <m:t> :</m:t>
                    </m:r>
                    <m:r>
                      <m:rPr>
                        <m:nor/>
                      </m:rPr>
                      <a:rPr lang="en-US"/>
                      <m:t>You</m:t>
                    </m:r>
                    <m:r>
                      <m:rPr>
                        <m:nor/>
                      </m:rPr>
                      <a:rPr lang="en-US"/>
                      <m:t> </m:t>
                    </m:r>
                    <m:r>
                      <m:rPr>
                        <m:nor/>
                      </m:rPr>
                      <a:rPr lang="en-US"/>
                      <m:t>are</m:t>
                    </m:r>
                    <m:r>
                      <m:rPr>
                        <m:nor/>
                      </m:rPr>
                      <a:rPr lang="en-US"/>
                      <m:t> </m:t>
                    </m:r>
                    <m:r>
                      <m:rPr>
                        <m:nor/>
                      </m:rPr>
                      <a:rPr lang="en-US"/>
                      <m:t>a</m:t>
                    </m:r>
                    <m:r>
                      <m:rPr>
                        <m:nor/>
                      </m:rPr>
                      <a:rPr lang="en-US"/>
                      <m:t> </m:t>
                    </m:r>
                    <m:r>
                      <m:rPr>
                        <m:nor/>
                      </m:rPr>
                      <a:rPr lang="en-US"/>
                      <m:t>computer</m:t>
                    </m:r>
                    <m:r>
                      <m:rPr>
                        <m:nor/>
                      </m:rPr>
                      <a:rPr lang="en-US"/>
                      <m:t> </m:t>
                    </m:r>
                    <m:r>
                      <m:rPr>
                        <m:nor/>
                      </m:rPr>
                      <a:rPr lang="en-US"/>
                      <m:t>science</m:t>
                    </m:r>
                    <m:r>
                      <m:rPr>
                        <m:nor/>
                      </m:rPr>
                      <a:rPr lang="en-US"/>
                      <m:t> </m:t>
                    </m:r>
                    <m:r>
                      <m:rPr>
                        <m:nor/>
                      </m:rPr>
                      <a:rPr lang="en-US"/>
                      <m:t>major</m:t>
                    </m:r>
                  </m:oMath>
                </a14:m>
                <a:r>
                  <a:rPr lang="en-GB" dirty="0" smtClean="0"/>
                  <a:t>.</a:t>
                </a:r>
              </a:p>
              <a:p>
                <a:pPr marL="594360" lvl="2" indent="0">
                  <a:buNone/>
                </a:pPr>
                <a14:m>
                  <m:oMath xmlns:m="http://schemas.openxmlformats.org/officeDocument/2006/math">
                    <m:r>
                      <a:rPr lang="en-GB" b="0" i="1" smtClean="0">
                        <a:latin typeface="Cambria Math"/>
                      </a:rPr>
                      <m:t>𝑓</m:t>
                    </m:r>
                    <m:r>
                      <a:rPr lang="en-GB" b="0" i="1" smtClean="0">
                        <a:latin typeface="Cambria Math"/>
                      </a:rPr>
                      <m:t>:</m:t>
                    </m:r>
                    <m:r>
                      <m:rPr>
                        <m:nor/>
                      </m:rPr>
                      <a:rPr lang="en-US"/>
                      <m:t>You</m:t>
                    </m:r>
                    <m:r>
                      <m:rPr>
                        <m:nor/>
                      </m:rPr>
                      <a:rPr lang="en-US"/>
                      <m:t> </m:t>
                    </m:r>
                    <m:r>
                      <m:rPr>
                        <m:nor/>
                      </m:rPr>
                      <a:rPr lang="en-US"/>
                      <m:t>are</m:t>
                    </m:r>
                    <m:r>
                      <m:rPr>
                        <m:nor/>
                      </m:rPr>
                      <a:rPr lang="en-US"/>
                      <m:t> </m:t>
                    </m:r>
                    <m:r>
                      <m:rPr>
                        <m:nor/>
                      </m:rPr>
                      <a:rPr lang="en-US"/>
                      <m:t>a</m:t>
                    </m:r>
                    <m:r>
                      <m:rPr>
                        <m:nor/>
                      </m:rPr>
                      <a:rPr lang="en-US"/>
                      <m:t> </m:t>
                    </m:r>
                    <m:r>
                      <m:rPr>
                        <m:nor/>
                      </m:rPr>
                      <a:rPr lang="en-US"/>
                      <m:t>freshman</m:t>
                    </m:r>
                  </m:oMath>
                </a14:m>
                <a:r>
                  <a:rPr lang="en-GB" dirty="0" smtClean="0"/>
                  <a:t>.</a:t>
                </a:r>
              </a:p>
              <a:p>
                <a:pPr marL="594360" lvl="2" indent="0">
                  <a:buNone/>
                </a:pPr>
                <a:endParaRPr lang="en-GB" dirty="0"/>
              </a:p>
              <a:p>
                <a:pPr marL="594360" lvl="2" indent="0">
                  <a:buNone/>
                </a:pPr>
                <a:r>
                  <a:rPr lang="en-GB" dirty="0" smtClean="0"/>
                  <a:t>The original statement is a conditional.</a:t>
                </a:r>
                <a:endParaRPr lang="en-GB" dirty="0"/>
              </a:p>
              <a:p>
                <a:pPr marL="594360" lvl="2" indent="0">
                  <a:buNone/>
                </a:pPr>
                <a:r>
                  <a:rPr lang="en-GB" dirty="0" smtClean="0"/>
                  <a:t>Thus, the statement can be represented as,</a:t>
                </a:r>
              </a:p>
              <a:p>
                <a:pPr marL="594360" lvl="2" indent="0">
                  <a:buNone/>
                </a:pPr>
                <a:endParaRPr lang="en-GB" dirty="0" smtClean="0"/>
              </a:p>
              <a:p>
                <a:pPr marL="594360" lvl="2" indent="0">
                  <a:buNone/>
                </a:pPr>
                <a14:m>
                  <m:oMathPara xmlns:m="http://schemas.openxmlformats.org/officeDocument/2006/math">
                    <m:oMathParaPr>
                      <m:jc m:val="centerGroup"/>
                    </m:oMathParaPr>
                    <m:oMath xmlns:m="http://schemas.openxmlformats.org/officeDocument/2006/math">
                      <m:r>
                        <a:rPr lang="en-GB" b="0" i="1" smtClean="0">
                          <a:latin typeface="Cambria Math"/>
                        </a:rPr>
                        <m:t>𝑎</m:t>
                      </m:r>
                      <m:r>
                        <a:rPr lang="en-GB" b="0" i="1" smtClean="0">
                          <a:latin typeface="Cambria Math"/>
                        </a:rPr>
                        <m:t> →(</m:t>
                      </m:r>
                      <m:r>
                        <a:rPr lang="en-GB" b="0" i="1" smtClean="0">
                          <a:latin typeface="Cambria Math"/>
                          <a:ea typeface="Cambria Math"/>
                        </a:rPr>
                        <m:t>𝑐</m:t>
                      </m:r>
                      <m:r>
                        <a:rPr lang="en-GB" b="0" i="1" smtClean="0">
                          <a:latin typeface="Cambria Math"/>
                          <a:ea typeface="Cambria Math"/>
                        </a:rPr>
                        <m:t>∨¬</m:t>
                      </m:r>
                      <m:r>
                        <a:rPr lang="en-GB" b="0" i="1" smtClean="0">
                          <a:latin typeface="Cambria Math"/>
                          <a:ea typeface="Cambria Math"/>
                        </a:rPr>
                        <m:t>𝑓</m:t>
                      </m:r>
                      <m:r>
                        <a:rPr lang="en-GB" b="0" i="1" smtClean="0">
                          <a:latin typeface="Cambria Math"/>
                          <a:ea typeface="Cambria Math"/>
                        </a:rPr>
                        <m:t>)</m:t>
                      </m:r>
                    </m:oMath>
                  </m:oMathPara>
                </a14:m>
                <a:endParaRPr lang="en-GB"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en-US">
                    <a:noFill/>
                  </a:rPr>
                  <a:t> </a:t>
                </a:r>
              </a:p>
            </p:txBody>
          </p:sp>
        </mc:Fallback>
      </mc:AlternateContent>
    </p:spTree>
    <p:extLst>
      <p:ext uri="{BB962C8B-B14F-4D97-AF65-F5344CB8AC3E}">
        <p14:creationId xmlns:p14="http://schemas.microsoft.com/office/powerpoint/2010/main" val="189452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Translating Into Logical Expressions(Contd.)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Solution 2:</a:t>
                </a:r>
              </a:p>
              <a:p>
                <a:pPr lvl="1"/>
                <a:r>
                  <a:rPr lang="en-GB" dirty="0" smtClean="0"/>
                  <a:t>Let ,</a:t>
                </a:r>
              </a:p>
              <a:p>
                <a:pPr marL="594360" lvl="2" indent="0">
                  <a:buNone/>
                </a:pPr>
                <a14:m>
                  <m:oMath xmlns:m="http://schemas.openxmlformats.org/officeDocument/2006/math">
                    <m:r>
                      <a:rPr lang="en-GB" b="0" i="1" smtClean="0">
                        <a:latin typeface="Cambria Math"/>
                      </a:rPr>
                      <m:t>𝑟</m:t>
                    </m:r>
                    <m:r>
                      <a:rPr lang="en-GB" b="0" i="1" smtClean="0">
                        <a:latin typeface="Cambria Math"/>
                      </a:rPr>
                      <m:t> :</m:t>
                    </m:r>
                    <m:r>
                      <m:rPr>
                        <m:nor/>
                      </m:rPr>
                      <a:rPr lang="en-US"/>
                      <m:t>You</m:t>
                    </m:r>
                    <m:r>
                      <m:rPr>
                        <m:nor/>
                      </m:rPr>
                      <a:rPr lang="en-US"/>
                      <m:t> </m:t>
                    </m:r>
                    <m:r>
                      <m:rPr>
                        <m:nor/>
                      </m:rPr>
                      <a:rPr lang="en-US"/>
                      <m:t>can</m:t>
                    </m:r>
                    <m:r>
                      <m:rPr>
                        <m:nor/>
                      </m:rPr>
                      <a:rPr lang="en-US"/>
                      <m:t> </m:t>
                    </m:r>
                    <m:r>
                      <m:rPr>
                        <m:nor/>
                      </m:rPr>
                      <a:rPr lang="en-US"/>
                      <m:t>ride</m:t>
                    </m:r>
                    <m:r>
                      <m:rPr>
                        <m:nor/>
                      </m:rPr>
                      <a:rPr lang="en-US"/>
                      <m:t> </m:t>
                    </m:r>
                    <m:r>
                      <m:rPr>
                        <m:nor/>
                      </m:rPr>
                      <a:rPr lang="en-US"/>
                      <m:t>the</m:t>
                    </m:r>
                    <m:r>
                      <m:rPr>
                        <m:nor/>
                      </m:rPr>
                      <a:rPr lang="en-US"/>
                      <m:t> </m:t>
                    </m:r>
                    <m:r>
                      <m:rPr>
                        <m:nor/>
                      </m:rPr>
                      <a:rPr lang="en-US"/>
                      <m:t>roller</m:t>
                    </m:r>
                    <m:r>
                      <m:rPr>
                        <m:nor/>
                      </m:rPr>
                      <a:rPr lang="en-US"/>
                      <m:t> </m:t>
                    </m:r>
                    <m:r>
                      <m:rPr>
                        <m:nor/>
                      </m:rPr>
                      <a:rPr lang="en-US"/>
                      <m:t>coaster</m:t>
                    </m:r>
                  </m:oMath>
                </a14:m>
                <a:r>
                  <a:rPr lang="en-US" dirty="0" smtClean="0"/>
                  <a:t>.</a:t>
                </a:r>
              </a:p>
              <a:p>
                <a:pPr marL="594360" lvl="2" indent="0">
                  <a:buNone/>
                </a:pPr>
                <a14:m>
                  <m:oMath xmlns:m="http://schemas.openxmlformats.org/officeDocument/2006/math">
                    <m:r>
                      <a:rPr lang="en-GB" b="0" i="1" smtClean="0">
                        <a:latin typeface="Cambria Math"/>
                      </a:rPr>
                      <m:t>𝑡</m:t>
                    </m:r>
                    <m:r>
                      <a:rPr lang="en-GB" b="0" i="1" smtClean="0">
                        <a:latin typeface="Cambria Math"/>
                      </a:rPr>
                      <m:t> :</m:t>
                    </m:r>
                    <m:r>
                      <m:rPr>
                        <m:nor/>
                      </m:rPr>
                      <a:rPr lang="en-GB" b="0" i="0" smtClean="0">
                        <a:latin typeface="Cambria Math"/>
                      </a:rPr>
                      <m:t> </m:t>
                    </m:r>
                    <m:r>
                      <m:rPr>
                        <m:nor/>
                      </m:rPr>
                      <a:rPr lang="en-GB" b="0" i="0" smtClean="0">
                        <a:latin typeface="Cambria Math"/>
                      </a:rPr>
                      <m:t>Y</m:t>
                    </m:r>
                    <m:r>
                      <m:rPr>
                        <m:nor/>
                      </m:rPr>
                      <a:rPr lang="en-US"/>
                      <m:t>ou</m:t>
                    </m:r>
                    <m:r>
                      <m:rPr>
                        <m:nor/>
                      </m:rPr>
                      <a:rPr lang="en-US"/>
                      <m:t> </m:t>
                    </m:r>
                    <m:r>
                      <m:rPr>
                        <m:nor/>
                      </m:rPr>
                      <a:rPr lang="en-US"/>
                      <m:t>are</m:t>
                    </m:r>
                    <m:r>
                      <m:rPr>
                        <m:nor/>
                      </m:rPr>
                      <a:rPr lang="en-US"/>
                      <m:t> </m:t>
                    </m:r>
                    <m:r>
                      <m:rPr>
                        <m:nor/>
                      </m:rPr>
                      <a:rPr lang="en-US"/>
                      <m:t>under</m:t>
                    </m:r>
                    <m:r>
                      <m:rPr>
                        <m:nor/>
                      </m:rPr>
                      <a:rPr lang="en-US"/>
                      <m:t> 4 </m:t>
                    </m:r>
                    <m:r>
                      <m:rPr>
                        <m:nor/>
                      </m:rPr>
                      <a:rPr lang="en-US"/>
                      <m:t>feet</m:t>
                    </m:r>
                    <m:r>
                      <m:rPr>
                        <m:nor/>
                      </m:rPr>
                      <a:rPr lang="en-US"/>
                      <m:t> </m:t>
                    </m:r>
                    <m:r>
                      <m:rPr>
                        <m:nor/>
                      </m:rPr>
                      <a:rPr lang="en-US"/>
                      <m:t>tall</m:t>
                    </m:r>
                  </m:oMath>
                </a14:m>
                <a:r>
                  <a:rPr lang="en-US" dirty="0" smtClean="0"/>
                  <a:t> .</a:t>
                </a:r>
              </a:p>
              <a:p>
                <a:pPr marL="594360" lvl="2" indent="0">
                  <a:buNone/>
                </a:pPr>
                <a14:m>
                  <m:oMath xmlns:m="http://schemas.openxmlformats.org/officeDocument/2006/math">
                    <m:r>
                      <a:rPr lang="en-GB" b="0" i="1" smtClean="0">
                        <a:latin typeface="Cambria Math"/>
                      </a:rPr>
                      <m:t>𝑜</m:t>
                    </m:r>
                    <m:r>
                      <a:rPr lang="en-GB" b="0" i="1" smtClean="0">
                        <a:latin typeface="Cambria Math"/>
                      </a:rPr>
                      <m:t> :</m:t>
                    </m:r>
                    <m:r>
                      <m:rPr>
                        <m:nor/>
                      </m:rPr>
                      <a:rPr lang="en-US"/>
                      <m:t>You</m:t>
                    </m:r>
                    <m:r>
                      <m:rPr>
                        <m:nor/>
                      </m:rPr>
                      <a:rPr lang="en-US"/>
                      <m:t> </m:t>
                    </m:r>
                    <m:r>
                      <m:rPr>
                        <m:nor/>
                      </m:rPr>
                      <a:rPr lang="en-US"/>
                      <m:t>are</m:t>
                    </m:r>
                    <m:r>
                      <m:rPr>
                        <m:nor/>
                      </m:rPr>
                      <a:rPr lang="en-US"/>
                      <m:t> </m:t>
                    </m:r>
                    <m:r>
                      <m:rPr>
                        <m:nor/>
                      </m:rPr>
                      <a:rPr lang="en-US"/>
                      <m:t>older</m:t>
                    </m:r>
                    <m:r>
                      <m:rPr>
                        <m:nor/>
                      </m:rPr>
                      <a:rPr lang="en-US"/>
                      <m:t> </m:t>
                    </m:r>
                    <m:r>
                      <m:rPr>
                        <m:nor/>
                      </m:rPr>
                      <a:rPr lang="en-US"/>
                      <m:t>than</m:t>
                    </m:r>
                    <m:r>
                      <m:rPr>
                        <m:nor/>
                      </m:rPr>
                      <a:rPr lang="en-US"/>
                      <m:t> 16 </m:t>
                    </m:r>
                    <m:r>
                      <m:rPr>
                        <m:nor/>
                      </m:rPr>
                      <a:rPr lang="en-US"/>
                      <m:t>years</m:t>
                    </m:r>
                    <m:r>
                      <m:rPr>
                        <m:nor/>
                      </m:rPr>
                      <a:rPr lang="en-US"/>
                      <m:t> </m:t>
                    </m:r>
                    <m:r>
                      <m:rPr>
                        <m:nor/>
                      </m:rPr>
                      <a:rPr lang="en-US"/>
                      <m:t>old</m:t>
                    </m:r>
                  </m:oMath>
                </a14:m>
                <a:r>
                  <a:rPr lang="en-US" dirty="0" smtClean="0"/>
                  <a:t> .</a:t>
                </a:r>
              </a:p>
              <a:p>
                <a:pPr marL="594360" lvl="2" indent="0">
                  <a:buNone/>
                </a:pPr>
                <a:endParaRPr lang="en-GB" dirty="0"/>
              </a:p>
              <a:p>
                <a:pPr marL="594360" lvl="2" indent="0">
                  <a:buNone/>
                </a:pPr>
                <a:r>
                  <a:rPr lang="en-GB" dirty="0" smtClean="0"/>
                  <a:t>The original statement is a conditional.</a:t>
                </a:r>
              </a:p>
              <a:p>
                <a:pPr marL="594360" lvl="2" indent="0">
                  <a:buNone/>
                </a:pPr>
                <a:r>
                  <a:rPr lang="en-GB" dirty="0" smtClean="0"/>
                  <a:t>Thus, the statement can be represented as,</a:t>
                </a:r>
              </a:p>
              <a:p>
                <a:pPr marL="594360" lvl="2" indent="0">
                  <a:buNone/>
                </a:pPr>
                <a:endParaRPr lang="en-GB" dirty="0"/>
              </a:p>
              <a:p>
                <a:pPr marL="594360" lvl="2" indent="0">
                  <a:buNone/>
                </a:pPr>
                <a14:m>
                  <m:oMathPara xmlns:m="http://schemas.openxmlformats.org/officeDocument/2006/math">
                    <m:oMathParaPr>
                      <m:jc m:val="centerGroup"/>
                    </m:oMathParaPr>
                    <m:oMath xmlns:m="http://schemas.openxmlformats.org/officeDocument/2006/math">
                      <m:d>
                        <m:dPr>
                          <m:ctrlPr>
                            <a:rPr lang="en-GB" b="0" i="1" smtClean="0">
                              <a:latin typeface="Cambria Math"/>
                            </a:rPr>
                          </m:ctrlPr>
                        </m:dPr>
                        <m:e>
                          <m:r>
                            <a:rPr lang="en-GB" b="0" i="1" smtClean="0">
                              <a:latin typeface="Cambria Math"/>
                            </a:rPr>
                            <m:t>𝑡</m:t>
                          </m:r>
                          <m:r>
                            <a:rPr lang="en-GB" b="0" i="1" smtClean="0">
                              <a:latin typeface="Cambria Math"/>
                            </a:rPr>
                            <m:t> ∧¬</m:t>
                          </m:r>
                          <m:r>
                            <a:rPr lang="en-GB" b="0" i="1" smtClean="0">
                              <a:latin typeface="Cambria Math"/>
                              <a:ea typeface="Cambria Math"/>
                            </a:rPr>
                            <m:t>𝑜</m:t>
                          </m:r>
                        </m:e>
                      </m:d>
                      <m:r>
                        <a:rPr lang="en-GB" b="0" i="1" smtClean="0">
                          <a:latin typeface="Cambria Math"/>
                          <a:ea typeface="Cambria Math"/>
                        </a:rPr>
                        <m:t>→¬</m:t>
                      </m:r>
                      <m:r>
                        <a:rPr lang="en-GB" b="0" i="1" smtClean="0">
                          <a:latin typeface="Cambria Math"/>
                          <a:ea typeface="Cambria Math"/>
                        </a:rPr>
                        <m:t>𝑟</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en-US">
                    <a:noFill/>
                  </a:rPr>
                  <a:t> </a:t>
                </a:r>
              </a:p>
            </p:txBody>
          </p:sp>
        </mc:Fallback>
      </mc:AlternateContent>
    </p:spTree>
    <p:extLst>
      <p:ext uri="{BB962C8B-B14F-4D97-AF65-F5344CB8AC3E}">
        <p14:creationId xmlns:p14="http://schemas.microsoft.com/office/powerpoint/2010/main" val="117943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Translating Into Logical Expressions(Contd.)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Solution 3:</a:t>
                </a:r>
              </a:p>
              <a:p>
                <a:pPr lvl="1"/>
                <a:r>
                  <a:rPr lang="en-GB" dirty="0" smtClean="0"/>
                  <a:t>Let,</a:t>
                </a:r>
                <a:endParaRPr lang="en-US" dirty="0" smtClean="0"/>
              </a:p>
              <a:p>
                <a:pPr marL="594360" lvl="2" indent="0">
                  <a:buNone/>
                </a:pPr>
                <a14:m>
                  <m:oMath xmlns:m="http://schemas.openxmlformats.org/officeDocument/2006/math">
                    <m:r>
                      <a:rPr lang="en-GB" b="0" i="1" smtClean="0">
                        <a:latin typeface="Cambria Math"/>
                      </a:rPr>
                      <m:t>𝑓</m:t>
                    </m:r>
                    <m:r>
                      <a:rPr lang="en-GB" b="0" i="1" smtClean="0">
                        <a:latin typeface="Cambria Math"/>
                      </a:rPr>
                      <m:t> :</m:t>
                    </m:r>
                    <m:r>
                      <m:rPr>
                        <m:nor/>
                      </m:rPr>
                      <a:rPr lang="en-US"/>
                      <m:t>The</m:t>
                    </m:r>
                    <m:r>
                      <m:rPr>
                        <m:nor/>
                      </m:rPr>
                      <a:rPr lang="en-US"/>
                      <m:t> ﬁ</m:t>
                    </m:r>
                    <m:r>
                      <m:rPr>
                        <m:nor/>
                      </m:rPr>
                      <a:rPr lang="en-US"/>
                      <m:t>le</m:t>
                    </m:r>
                    <m:r>
                      <m:rPr>
                        <m:nor/>
                      </m:rPr>
                      <a:rPr lang="en-US"/>
                      <m:t> </m:t>
                    </m:r>
                    <m:r>
                      <m:rPr>
                        <m:nor/>
                      </m:rPr>
                      <a:rPr lang="en-US"/>
                      <m:t>system</m:t>
                    </m:r>
                    <m:r>
                      <m:rPr>
                        <m:nor/>
                      </m:rPr>
                      <a:rPr lang="en-US"/>
                      <m:t> </m:t>
                    </m:r>
                    <m:r>
                      <m:rPr>
                        <m:nor/>
                      </m:rPr>
                      <a:rPr lang="en-US"/>
                      <m:t>is</m:t>
                    </m:r>
                    <m:r>
                      <m:rPr>
                        <m:nor/>
                      </m:rPr>
                      <a:rPr lang="en-US"/>
                      <m:t> </m:t>
                    </m:r>
                    <m:r>
                      <m:rPr>
                        <m:nor/>
                      </m:rPr>
                      <a:rPr lang="en-US"/>
                      <m:t>full</m:t>
                    </m:r>
                  </m:oMath>
                </a14:m>
                <a:r>
                  <a:rPr lang="en-GB" dirty="0" smtClean="0"/>
                  <a:t> .</a:t>
                </a:r>
              </a:p>
              <a:p>
                <a:pPr marL="594360" lvl="2" indent="0">
                  <a:buNone/>
                </a:pPr>
                <a14:m>
                  <m:oMath xmlns:m="http://schemas.openxmlformats.org/officeDocument/2006/math">
                    <m:r>
                      <a:rPr lang="en-GB" b="0" i="1" smtClean="0">
                        <a:latin typeface="Cambria Math"/>
                      </a:rPr>
                      <m:t>𝑟</m:t>
                    </m:r>
                    <m:r>
                      <a:rPr lang="en-GB" b="0" i="1" smtClean="0">
                        <a:latin typeface="Cambria Math"/>
                      </a:rPr>
                      <m:t> :</m:t>
                    </m:r>
                    <m:r>
                      <m:rPr>
                        <m:nor/>
                      </m:rPr>
                      <a:rPr lang="en-US"/>
                      <m:t>The</m:t>
                    </m:r>
                    <m:r>
                      <m:rPr>
                        <m:nor/>
                      </m:rPr>
                      <a:rPr lang="en-US"/>
                      <m:t> </m:t>
                    </m:r>
                    <m:r>
                      <m:rPr>
                        <m:nor/>
                      </m:rPr>
                      <a:rPr lang="en-US"/>
                      <m:t>automated</m:t>
                    </m:r>
                    <m:r>
                      <m:rPr>
                        <m:nor/>
                      </m:rPr>
                      <a:rPr lang="en-US"/>
                      <m:t> </m:t>
                    </m:r>
                    <m:r>
                      <m:rPr>
                        <m:nor/>
                      </m:rPr>
                      <a:rPr lang="en-US"/>
                      <m:t>reply</m:t>
                    </m:r>
                    <m:r>
                      <m:rPr>
                        <m:nor/>
                      </m:rPr>
                      <a:rPr lang="en-US"/>
                      <m:t> </m:t>
                    </m:r>
                    <m:r>
                      <m:rPr>
                        <m:nor/>
                      </m:rPr>
                      <a:rPr lang="en-US"/>
                      <m:t>can</m:t>
                    </m:r>
                    <m:r>
                      <m:rPr>
                        <m:nor/>
                      </m:rPr>
                      <a:rPr lang="en-US"/>
                      <m:t> </m:t>
                    </m:r>
                    <m:r>
                      <m:rPr>
                        <m:nor/>
                      </m:rPr>
                      <a:rPr lang="en-US"/>
                      <m:t>be</m:t>
                    </m:r>
                    <m:r>
                      <m:rPr>
                        <m:nor/>
                      </m:rPr>
                      <a:rPr lang="en-US"/>
                      <m:t> </m:t>
                    </m:r>
                    <m:r>
                      <m:rPr>
                        <m:nor/>
                      </m:rPr>
                      <a:rPr lang="en-US"/>
                      <m:t>sent</m:t>
                    </m:r>
                  </m:oMath>
                </a14:m>
                <a:r>
                  <a:rPr lang="en-GB" dirty="0" smtClean="0"/>
                  <a:t> .</a:t>
                </a:r>
              </a:p>
              <a:p>
                <a:pPr marL="594360" lvl="2" indent="0">
                  <a:buNone/>
                </a:pPr>
                <a:endParaRPr lang="en-GB" dirty="0"/>
              </a:p>
              <a:p>
                <a:pPr marL="594360" lvl="2" indent="0">
                  <a:buNone/>
                </a:pPr>
                <a:endParaRPr lang="en-GB" dirty="0"/>
              </a:p>
              <a:p>
                <a:pPr marL="594360" lvl="2" indent="0">
                  <a:buNone/>
                </a:pPr>
                <a:r>
                  <a:rPr lang="en-GB" dirty="0" smtClean="0"/>
                  <a:t>The original statement is a conditional.</a:t>
                </a:r>
              </a:p>
              <a:p>
                <a:pPr marL="594360" lvl="2" indent="0">
                  <a:buNone/>
                </a:pPr>
                <a:r>
                  <a:rPr lang="en-GB" dirty="0" smtClean="0"/>
                  <a:t>Thus, the statement can be represented as,</a:t>
                </a:r>
              </a:p>
              <a:p>
                <a:pPr marL="594360" lvl="2" indent="0">
                  <a:buNone/>
                </a:pPr>
                <a:endParaRPr lang="en-GB" dirty="0"/>
              </a:p>
              <a:p>
                <a:pPr marL="594360" lvl="2" indent="0">
                  <a:buNone/>
                </a:pPr>
                <a14:m>
                  <m:oMathPara xmlns:m="http://schemas.openxmlformats.org/officeDocument/2006/math">
                    <m:oMathParaPr>
                      <m:jc m:val="centerGroup"/>
                    </m:oMathParaPr>
                    <m:oMath xmlns:m="http://schemas.openxmlformats.org/officeDocument/2006/math">
                      <m:r>
                        <a:rPr lang="en-GB" b="0" i="1" smtClean="0">
                          <a:latin typeface="Cambria Math"/>
                        </a:rPr>
                        <m:t>𝑓</m:t>
                      </m:r>
                      <m:r>
                        <a:rPr lang="en-GB" b="0" i="1" smtClean="0">
                          <a:latin typeface="Cambria Math"/>
                        </a:rPr>
                        <m:t> →¬</m:t>
                      </m:r>
                      <m:r>
                        <a:rPr lang="en-GB" b="0" i="1" smtClean="0">
                          <a:latin typeface="Cambria Math"/>
                          <a:ea typeface="Cambria Math"/>
                        </a:rPr>
                        <m:t>𝑟</m:t>
                      </m:r>
                    </m:oMath>
                  </m:oMathPara>
                </a14:m>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en-US">
                    <a:noFill/>
                  </a:rPr>
                  <a:t> </a:t>
                </a:r>
              </a:p>
            </p:txBody>
          </p:sp>
        </mc:Fallback>
      </mc:AlternateContent>
    </p:spTree>
    <p:extLst>
      <p:ext uri="{BB962C8B-B14F-4D97-AF65-F5344CB8AC3E}">
        <p14:creationId xmlns:p14="http://schemas.microsoft.com/office/powerpoint/2010/main" val="28166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System specifications</a:t>
            </a:r>
            <a:endParaRPr lang="en-US" dirty="0"/>
          </a:p>
        </p:txBody>
      </p:sp>
      <p:sp>
        <p:nvSpPr>
          <p:cNvPr id="3" name="Content Placeholder 2"/>
          <p:cNvSpPr>
            <a:spLocks noGrp="1"/>
          </p:cNvSpPr>
          <p:nvPr>
            <p:ph sz="quarter" idx="1"/>
          </p:nvPr>
        </p:nvSpPr>
        <p:spPr/>
        <p:txBody>
          <a:bodyPr>
            <a:normAutofit/>
          </a:bodyPr>
          <a:lstStyle/>
          <a:p>
            <a:r>
              <a:rPr lang="en-GB" sz="3200" dirty="0" smtClean="0"/>
              <a:t>Consistent systems </a:t>
            </a:r>
          </a:p>
          <a:p>
            <a:pPr lvl="1"/>
            <a:r>
              <a:rPr lang="en-US" sz="3200" dirty="0" smtClean="0"/>
              <a:t>Should not </a:t>
            </a:r>
            <a:r>
              <a:rPr lang="en-US" sz="3200" dirty="0"/>
              <a:t>contain </a:t>
            </a:r>
            <a:r>
              <a:rPr lang="en-US" sz="3200" dirty="0" smtClean="0"/>
              <a:t>conﬂicting requirements </a:t>
            </a:r>
            <a:r>
              <a:rPr lang="en-US" sz="3200" dirty="0"/>
              <a:t>that could be used to derive a contradiction</a:t>
            </a:r>
            <a:r>
              <a:rPr lang="en-US" sz="3200" dirty="0" smtClean="0"/>
              <a:t>.</a:t>
            </a:r>
          </a:p>
          <a:p>
            <a:pPr lvl="1"/>
            <a:r>
              <a:rPr lang="en-US" sz="3200" dirty="0" smtClean="0"/>
              <a:t>A system cannot be developed using inconsistent specifications. </a:t>
            </a:r>
          </a:p>
        </p:txBody>
      </p:sp>
    </p:spTree>
    <p:extLst>
      <p:ext uri="{BB962C8B-B14F-4D97-AF65-F5344CB8AC3E}">
        <p14:creationId xmlns:p14="http://schemas.microsoft.com/office/powerpoint/2010/main" val="15012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System Specifications(Contd.)</a:t>
            </a:r>
            <a:endParaRPr lang="en-US" dirty="0"/>
          </a:p>
        </p:txBody>
      </p:sp>
      <p:sp>
        <p:nvSpPr>
          <p:cNvPr id="3" name="Content Placeholder 2"/>
          <p:cNvSpPr>
            <a:spLocks noGrp="1"/>
          </p:cNvSpPr>
          <p:nvPr>
            <p:ph sz="quarter" idx="1"/>
          </p:nvPr>
        </p:nvSpPr>
        <p:spPr/>
        <p:txBody>
          <a:bodyPr>
            <a:normAutofit/>
          </a:bodyPr>
          <a:lstStyle/>
          <a:p>
            <a:r>
              <a:rPr lang="en-US" sz="2800" dirty="0"/>
              <a:t>Determine whether these system speciﬁcations are consistent:</a:t>
            </a:r>
          </a:p>
          <a:p>
            <a:pPr marL="731520" lvl="1" indent="-457200">
              <a:buFont typeface="+mj-lt"/>
              <a:buAutoNum type="arabicPeriod"/>
            </a:pPr>
            <a:r>
              <a:rPr lang="en-US" sz="2400" dirty="0"/>
              <a:t>“The diagnostic message is stored in the buffer or it is retransmitted.”</a:t>
            </a:r>
          </a:p>
          <a:p>
            <a:pPr marL="731520" lvl="1" indent="-457200">
              <a:buFont typeface="+mj-lt"/>
              <a:buAutoNum type="arabicPeriod"/>
            </a:pPr>
            <a:r>
              <a:rPr lang="en-US" sz="2400" dirty="0"/>
              <a:t>“The diagnostic message is not stored in the buffer.”</a:t>
            </a:r>
          </a:p>
          <a:p>
            <a:pPr marL="731520" lvl="1" indent="-457200">
              <a:buFont typeface="+mj-lt"/>
              <a:buAutoNum type="arabicPeriod"/>
            </a:pPr>
            <a:r>
              <a:rPr lang="en-US" sz="2400" dirty="0"/>
              <a:t>“If the diagnostic message is stored in the buffer, then it is retransmitted.”</a:t>
            </a:r>
          </a:p>
        </p:txBody>
      </p:sp>
    </p:spTree>
    <p:extLst>
      <p:ext uri="{BB962C8B-B14F-4D97-AF65-F5344CB8AC3E}">
        <p14:creationId xmlns:p14="http://schemas.microsoft.com/office/powerpoint/2010/main" val="228524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System Specifications(Contd.)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pPr marL="0" indent="0" algn="ctr">
                  <a:buNone/>
                </a:pPr>
                <a:r>
                  <a:rPr lang="en-GB" b="1" u="sng" dirty="0" smtClean="0"/>
                  <a:t>APPROACH 1</a:t>
                </a:r>
              </a:p>
              <a:p>
                <a:r>
                  <a:rPr lang="en-GB" dirty="0" smtClean="0"/>
                  <a:t>Solution :</a:t>
                </a:r>
              </a:p>
              <a:p>
                <a:pPr lvl="1"/>
                <a:r>
                  <a:rPr lang="en-GB" dirty="0" smtClean="0"/>
                  <a:t>Let ,</a:t>
                </a:r>
              </a:p>
              <a:p>
                <a:pPr marL="594360" lvl="2" indent="0">
                  <a:buNone/>
                </a:pPr>
                <a14:m>
                  <m:oMath xmlns:m="http://schemas.openxmlformats.org/officeDocument/2006/math">
                    <m:r>
                      <a:rPr lang="en-GB" b="0" i="1" smtClean="0">
                        <a:latin typeface="Cambria Math"/>
                      </a:rPr>
                      <m:t>𝑝</m:t>
                    </m:r>
                    <m:r>
                      <a:rPr lang="en-GB" b="0" i="1" smtClean="0">
                        <a:latin typeface="Cambria Math"/>
                      </a:rPr>
                      <m:t> :</m:t>
                    </m:r>
                    <m:r>
                      <m:rPr>
                        <m:nor/>
                      </m:rPr>
                      <a:rPr lang="en-US"/>
                      <m:t>The</m:t>
                    </m:r>
                    <m:r>
                      <m:rPr>
                        <m:nor/>
                      </m:rPr>
                      <a:rPr lang="en-US"/>
                      <m:t> </m:t>
                    </m:r>
                    <m:r>
                      <m:rPr>
                        <m:nor/>
                      </m:rPr>
                      <a:rPr lang="en-US"/>
                      <m:t>diagnostic</m:t>
                    </m:r>
                    <m:r>
                      <m:rPr>
                        <m:nor/>
                      </m:rPr>
                      <a:rPr lang="en-US"/>
                      <m:t> </m:t>
                    </m:r>
                    <m:r>
                      <m:rPr>
                        <m:nor/>
                      </m:rPr>
                      <a:rPr lang="en-US"/>
                      <m:t>message</m:t>
                    </m:r>
                    <m:r>
                      <m:rPr>
                        <m:nor/>
                      </m:rPr>
                      <a:rPr lang="en-US"/>
                      <m:t> </m:t>
                    </m:r>
                    <m:r>
                      <m:rPr>
                        <m:nor/>
                      </m:rPr>
                      <a:rPr lang="en-US"/>
                      <m:t>is</m:t>
                    </m:r>
                    <m:r>
                      <m:rPr>
                        <m:nor/>
                      </m:rPr>
                      <a:rPr lang="en-US"/>
                      <m:t> </m:t>
                    </m:r>
                    <m:r>
                      <m:rPr>
                        <m:nor/>
                      </m:rPr>
                      <a:rPr lang="en-US"/>
                      <m:t>stored</m:t>
                    </m:r>
                    <m:r>
                      <m:rPr>
                        <m:nor/>
                      </m:rPr>
                      <a:rPr lang="en-US"/>
                      <m:t> </m:t>
                    </m:r>
                    <m:r>
                      <m:rPr>
                        <m:nor/>
                      </m:rPr>
                      <a:rPr lang="en-US"/>
                      <m:t>in</m:t>
                    </m:r>
                    <m:r>
                      <m:rPr>
                        <m:nor/>
                      </m:rPr>
                      <a:rPr lang="en-US"/>
                      <m:t> </m:t>
                    </m:r>
                    <m:r>
                      <m:rPr>
                        <m:nor/>
                      </m:rPr>
                      <a:rPr lang="en-US"/>
                      <m:t>the</m:t>
                    </m:r>
                    <m:r>
                      <m:rPr>
                        <m:nor/>
                      </m:rPr>
                      <a:rPr lang="en-US"/>
                      <m:t> </m:t>
                    </m:r>
                    <m:r>
                      <m:rPr>
                        <m:nor/>
                      </m:rPr>
                      <a:rPr lang="en-US"/>
                      <m:t>buffer</m:t>
                    </m:r>
                  </m:oMath>
                </a14:m>
                <a:r>
                  <a:rPr lang="en-US" dirty="0" smtClean="0"/>
                  <a:t> .</a:t>
                </a:r>
              </a:p>
              <a:p>
                <a:pPr marL="594360" lvl="2" indent="0">
                  <a:buNone/>
                </a:pPr>
                <a14:m>
                  <m:oMath xmlns:m="http://schemas.openxmlformats.org/officeDocument/2006/math">
                    <m:r>
                      <a:rPr lang="en-GB" b="0" i="1" smtClean="0">
                        <a:latin typeface="Cambria Math"/>
                      </a:rPr>
                      <m:t>𝑞</m:t>
                    </m:r>
                    <m:r>
                      <a:rPr lang="en-GB" b="0" i="1" smtClean="0">
                        <a:latin typeface="Cambria Math"/>
                      </a:rPr>
                      <m:t> :</m:t>
                    </m:r>
                    <m:r>
                      <m:rPr>
                        <m:nor/>
                      </m:rPr>
                      <a:rPr lang="en-US"/>
                      <m:t>The</m:t>
                    </m:r>
                    <m:r>
                      <m:rPr>
                        <m:nor/>
                      </m:rPr>
                      <a:rPr lang="en-US"/>
                      <m:t> </m:t>
                    </m:r>
                    <m:r>
                      <m:rPr>
                        <m:nor/>
                      </m:rPr>
                      <a:rPr lang="en-US"/>
                      <m:t>diagnostic</m:t>
                    </m:r>
                    <m:r>
                      <m:rPr>
                        <m:nor/>
                      </m:rPr>
                      <a:rPr lang="en-US"/>
                      <m:t> </m:t>
                    </m:r>
                    <m:r>
                      <m:rPr>
                        <m:nor/>
                      </m:rPr>
                      <a:rPr lang="en-US"/>
                      <m:t>message</m:t>
                    </m:r>
                    <m:r>
                      <m:rPr>
                        <m:nor/>
                      </m:rPr>
                      <a:rPr lang="en-US"/>
                      <m:t> </m:t>
                    </m:r>
                    <m:r>
                      <m:rPr>
                        <m:nor/>
                      </m:rPr>
                      <a:rPr lang="en-US"/>
                      <m:t>is</m:t>
                    </m:r>
                    <m:r>
                      <m:rPr>
                        <m:nor/>
                      </m:rPr>
                      <a:rPr lang="en-US"/>
                      <m:t> </m:t>
                    </m:r>
                    <m:r>
                      <m:rPr>
                        <m:nor/>
                      </m:rPr>
                      <a:rPr lang="en-US"/>
                      <m:t>retransmitted</m:t>
                    </m:r>
                  </m:oMath>
                </a14:m>
                <a:r>
                  <a:rPr lang="en-US" dirty="0" smtClean="0"/>
                  <a:t> .</a:t>
                </a:r>
              </a:p>
              <a:p>
                <a:pPr marL="594360" lvl="2" indent="0">
                  <a:buNone/>
                </a:pPr>
                <a:endParaRPr lang="en-GB" dirty="0"/>
              </a:p>
              <a:p>
                <a:pPr marL="594360" lvl="2" indent="0">
                  <a:buNone/>
                </a:pPr>
                <a:r>
                  <a:rPr lang="en-GB" dirty="0" smtClean="0"/>
                  <a:t>Thus, the three statements can be represented using the following expressions,</a:t>
                </a:r>
                <a:endParaRPr lang="en-US" dirty="0" smtClean="0"/>
              </a:p>
              <a:p>
                <a:pPr marL="1051560" lvl="2" indent="-457200">
                  <a:buFont typeface="+mj-lt"/>
                  <a:buAutoNum type="arabicPeriod"/>
                </a:pPr>
                <a14:m>
                  <m:oMath xmlns:m="http://schemas.openxmlformats.org/officeDocument/2006/math">
                    <m:r>
                      <a:rPr lang="en-GB" b="0" i="1" smtClean="0">
                        <a:latin typeface="Cambria Math"/>
                      </a:rPr>
                      <m:t>𝑝</m:t>
                    </m:r>
                    <m:r>
                      <a:rPr lang="en-GB" b="0" i="1" smtClean="0">
                        <a:latin typeface="Cambria Math"/>
                        <a:ea typeface="Cambria Math"/>
                      </a:rPr>
                      <m:t>∨</m:t>
                    </m:r>
                    <m:r>
                      <a:rPr lang="en-GB" b="0" i="1" smtClean="0">
                        <a:latin typeface="Cambria Math"/>
                        <a:ea typeface="Cambria Math"/>
                      </a:rPr>
                      <m:t>𝑞</m:t>
                    </m:r>
                  </m:oMath>
                </a14:m>
                <a:endParaRPr lang="en-GB" b="0" dirty="0" smtClean="0">
                  <a:ea typeface="Cambria Math"/>
                </a:endParaRPr>
              </a:p>
              <a:p>
                <a:pPr marL="1051560" lvl="2" indent="-457200">
                  <a:buFont typeface="+mj-lt"/>
                  <a:buAutoNum type="arabicPeriod"/>
                </a:pPr>
                <a14:m>
                  <m:oMath xmlns:m="http://schemas.openxmlformats.org/officeDocument/2006/math">
                    <m:r>
                      <a:rPr lang="en-GB" b="0" i="1" smtClean="0">
                        <a:latin typeface="Cambria Math"/>
                      </a:rPr>
                      <m:t>¬</m:t>
                    </m:r>
                    <m:r>
                      <a:rPr lang="en-GB" b="0" i="1" smtClean="0">
                        <a:latin typeface="Cambria Math"/>
                      </a:rPr>
                      <m:t>𝑝</m:t>
                    </m:r>
                  </m:oMath>
                </a14:m>
                <a:endParaRPr lang="en-GB" b="0" dirty="0" smtClean="0"/>
              </a:p>
              <a:p>
                <a:pPr marL="1051560" lvl="2" indent="-457200">
                  <a:buFont typeface="+mj-lt"/>
                  <a:buAutoNum type="arabicPeriod"/>
                </a:pPr>
                <a14:m>
                  <m:oMath xmlns:m="http://schemas.openxmlformats.org/officeDocument/2006/math">
                    <m:r>
                      <a:rPr lang="en-GB" b="0" i="1" smtClean="0">
                        <a:latin typeface="Cambria Math"/>
                      </a:rPr>
                      <m:t>𝑝</m:t>
                    </m:r>
                    <m:r>
                      <a:rPr lang="en-GB" b="0" i="1" smtClean="0">
                        <a:latin typeface="Cambria Math"/>
                        <a:ea typeface="Cambria Math"/>
                      </a:rPr>
                      <m:t>→</m:t>
                    </m:r>
                    <m:r>
                      <a:rPr lang="en-GB" b="0" i="1" smtClean="0">
                        <a:latin typeface="Cambria Math"/>
                        <a:ea typeface="Cambria Math"/>
                      </a:rPr>
                      <m:t>𝑞</m:t>
                    </m:r>
                  </m:oMath>
                </a14:m>
                <a:endParaRPr lang="en-GB" b="0" dirty="0" smtClean="0">
                  <a:ea typeface="Cambria Math"/>
                </a:endParaRPr>
              </a:p>
              <a:p>
                <a:pPr marL="594360" lvl="2" indent="0">
                  <a:buNone/>
                </a:pPr>
                <a:endParaRPr lang="en-GB" dirty="0"/>
              </a:p>
              <a:p>
                <a:pPr marL="594360" lvl="2" indent="0">
                  <a:buNone/>
                </a:pPr>
                <a:r>
                  <a:rPr lang="en-GB" dirty="0" smtClean="0"/>
                  <a:t>A system is said to be consistent when all the specifications are true.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852"/>
                </a:stretch>
              </a:blipFill>
            </p:spPr>
            <p:txBody>
              <a:bodyPr/>
              <a:lstStyle/>
              <a:p>
                <a:r>
                  <a:rPr lang="en-US">
                    <a:noFill/>
                  </a:rPr>
                  <a:t> </a:t>
                </a:r>
              </a:p>
            </p:txBody>
          </p:sp>
        </mc:Fallback>
      </mc:AlternateContent>
    </p:spTree>
    <p:extLst>
      <p:ext uri="{BB962C8B-B14F-4D97-AF65-F5344CB8AC3E}">
        <p14:creationId xmlns:p14="http://schemas.microsoft.com/office/powerpoint/2010/main" val="150230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System Specifications(Contd.)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Solution(Contd.) :</a:t>
                </a:r>
              </a:p>
              <a:p>
                <a:pPr marL="594360" lvl="2" indent="0">
                  <a:buNone/>
                </a:pPr>
                <a:r>
                  <a:rPr lang="en-GB" dirty="0" smtClean="0"/>
                  <a:t>In order to make the second expression </a:t>
                </a:r>
                <a14:m>
                  <m:oMath xmlns:m="http://schemas.openxmlformats.org/officeDocument/2006/math">
                    <m:r>
                      <a:rPr lang="en-GB" b="0" i="1" smtClean="0">
                        <a:latin typeface="Cambria Math"/>
                      </a:rPr>
                      <m:t>¬</m:t>
                    </m:r>
                    <m:r>
                      <a:rPr lang="en-GB" b="0" i="1" smtClean="0">
                        <a:latin typeface="Cambria Math"/>
                      </a:rPr>
                      <m:t>𝑝</m:t>
                    </m:r>
                  </m:oMath>
                </a14:m>
                <a:r>
                  <a:rPr lang="en-US" dirty="0" smtClean="0"/>
                  <a:t> true,  </a:t>
                </a:r>
                <a14:m>
                  <m:oMath xmlns:m="http://schemas.openxmlformats.org/officeDocument/2006/math">
                    <m:r>
                      <a:rPr lang="en-GB" b="0" i="1" smtClean="0">
                        <a:latin typeface="Cambria Math"/>
                      </a:rPr>
                      <m:t>𝑝</m:t>
                    </m:r>
                  </m:oMath>
                </a14:m>
                <a:r>
                  <a:rPr lang="en-US" dirty="0" smtClean="0"/>
                  <a:t> must be false.</a:t>
                </a:r>
              </a:p>
              <a:p>
                <a:pPr marL="594360" lvl="2" indent="0">
                  <a:buNone/>
                </a:pPr>
                <a:r>
                  <a:rPr lang="en-GB" dirty="0" smtClean="0"/>
                  <a:t>Now, considering </a:t>
                </a:r>
                <a14:m>
                  <m:oMath xmlns:m="http://schemas.openxmlformats.org/officeDocument/2006/math">
                    <m:r>
                      <a:rPr lang="en-GB" b="0" i="1" smtClean="0">
                        <a:latin typeface="Cambria Math"/>
                      </a:rPr>
                      <m:t>𝑝</m:t>
                    </m:r>
                  </m:oMath>
                </a14:m>
                <a:r>
                  <a:rPr lang="en-US" dirty="0" smtClean="0"/>
                  <a:t> as false,  the expression </a:t>
                </a:r>
                <a14:m>
                  <m:oMath xmlns:m="http://schemas.openxmlformats.org/officeDocument/2006/math">
                    <m:r>
                      <a:rPr lang="en-GB" b="0" i="1" smtClean="0">
                        <a:latin typeface="Cambria Math"/>
                      </a:rPr>
                      <m:t>𝑝</m:t>
                    </m:r>
                    <m:r>
                      <a:rPr lang="en-GB" b="0" i="1" smtClean="0">
                        <a:latin typeface="Cambria Math"/>
                        <a:ea typeface="Cambria Math"/>
                      </a:rPr>
                      <m:t>∨</m:t>
                    </m:r>
                    <m:r>
                      <a:rPr lang="en-GB" b="0" i="1" smtClean="0">
                        <a:latin typeface="Cambria Math"/>
                        <a:ea typeface="Cambria Math"/>
                      </a:rPr>
                      <m:t>𝑞</m:t>
                    </m:r>
                  </m:oMath>
                </a14:m>
                <a:r>
                  <a:rPr lang="en-US" dirty="0" smtClean="0"/>
                  <a:t> will be true only if </a:t>
                </a:r>
                <a14:m>
                  <m:oMath xmlns:m="http://schemas.openxmlformats.org/officeDocument/2006/math">
                    <m:r>
                      <a:rPr lang="en-GB" b="0" i="1" smtClean="0">
                        <a:latin typeface="Cambria Math"/>
                      </a:rPr>
                      <m:t>𝑞</m:t>
                    </m:r>
                  </m:oMath>
                </a14:m>
                <a:r>
                  <a:rPr lang="en-US" dirty="0" smtClean="0"/>
                  <a:t> is true.</a:t>
                </a:r>
              </a:p>
              <a:p>
                <a:pPr marL="594360" lvl="2" indent="0">
                  <a:buNone/>
                </a:pPr>
                <a:r>
                  <a:rPr lang="en-GB" dirty="0" smtClean="0"/>
                  <a:t>Now, since the expressions, </a:t>
                </a:r>
                <a14:m>
                  <m:oMath xmlns:m="http://schemas.openxmlformats.org/officeDocument/2006/math">
                    <m:r>
                      <a:rPr lang="en-GB" b="0" i="1" smtClean="0">
                        <a:latin typeface="Cambria Math"/>
                      </a:rPr>
                      <m:t>¬</m:t>
                    </m:r>
                    <m:r>
                      <a:rPr lang="en-GB" b="0" i="1" smtClean="0">
                        <a:latin typeface="Cambria Math"/>
                      </a:rPr>
                      <m:t>𝑝</m:t>
                    </m:r>
                  </m:oMath>
                </a14:m>
                <a:r>
                  <a:rPr lang="en-US" dirty="0" smtClean="0"/>
                  <a:t> and </a:t>
                </a:r>
                <a14:m>
                  <m:oMath xmlns:m="http://schemas.openxmlformats.org/officeDocument/2006/math">
                    <m:r>
                      <a:rPr lang="en-GB" i="1">
                        <a:latin typeface="Cambria Math"/>
                      </a:rPr>
                      <m:t>𝑝</m:t>
                    </m:r>
                    <m:r>
                      <a:rPr lang="en-GB" i="1">
                        <a:latin typeface="Cambria Math"/>
                        <a:ea typeface="Cambria Math"/>
                      </a:rPr>
                      <m:t>∨</m:t>
                    </m:r>
                    <m:r>
                      <a:rPr lang="en-GB" i="1">
                        <a:latin typeface="Cambria Math"/>
                        <a:ea typeface="Cambria Math"/>
                      </a:rPr>
                      <m:t>𝑞</m:t>
                    </m:r>
                  </m:oMath>
                </a14:m>
                <a:r>
                  <a:rPr lang="en-US" dirty="0" smtClean="0"/>
                  <a:t> are </a:t>
                </a:r>
                <a14:m>
                  <m:oMath xmlns:m="http://schemas.openxmlformats.org/officeDocument/2006/math">
                    <m:r>
                      <a:rPr lang="en-US" i="1" dirty="0" smtClean="0">
                        <a:latin typeface="Cambria Math"/>
                      </a:rPr>
                      <m:t>𝑡𝑟𝑢𝑒</m:t>
                    </m:r>
                  </m:oMath>
                </a14:m>
                <a:r>
                  <a:rPr lang="en-US" dirty="0" smtClean="0"/>
                  <a:t> for </a:t>
                </a:r>
                <a14:m>
                  <m:oMath xmlns:m="http://schemas.openxmlformats.org/officeDocument/2006/math">
                    <m:r>
                      <a:rPr lang="en-GB" b="0" i="1" smtClean="0">
                        <a:latin typeface="Cambria Math"/>
                      </a:rPr>
                      <m:t>𝑝</m:t>
                    </m:r>
                    <m:r>
                      <a:rPr lang="en-GB" b="0" i="1" smtClean="0">
                        <a:latin typeface="Cambria Math"/>
                      </a:rPr>
                      <m:t> :</m:t>
                    </m:r>
                    <m:r>
                      <a:rPr lang="en-GB" b="0" i="1" smtClean="0">
                        <a:latin typeface="Cambria Math"/>
                      </a:rPr>
                      <m:t>𝑓𝑎𝑙𝑠𝑒</m:t>
                    </m:r>
                  </m:oMath>
                </a14:m>
                <a:r>
                  <a:rPr lang="en-US" dirty="0" smtClean="0"/>
                  <a:t> and </a:t>
                </a:r>
                <a14:m>
                  <m:oMath xmlns:m="http://schemas.openxmlformats.org/officeDocument/2006/math">
                    <m:r>
                      <a:rPr lang="en-GB" b="0" i="1" smtClean="0">
                        <a:latin typeface="Cambria Math"/>
                      </a:rPr>
                      <m:t>𝑞</m:t>
                    </m:r>
                    <m:r>
                      <a:rPr lang="en-GB" b="0" i="1" smtClean="0">
                        <a:latin typeface="Cambria Math"/>
                      </a:rPr>
                      <m:t> :</m:t>
                    </m:r>
                    <m:r>
                      <a:rPr lang="en-GB" b="0" i="1" smtClean="0">
                        <a:latin typeface="Cambria Math"/>
                      </a:rPr>
                      <m:t>𝑡𝑟𝑢𝑒</m:t>
                    </m:r>
                  </m:oMath>
                </a14:m>
                <a:r>
                  <a:rPr lang="en-US" dirty="0" smtClean="0"/>
                  <a:t>, the expression </a:t>
                </a:r>
                <a14:m>
                  <m:oMath xmlns:m="http://schemas.openxmlformats.org/officeDocument/2006/math">
                    <m:r>
                      <a:rPr lang="en-GB" b="0" i="1" smtClean="0">
                        <a:latin typeface="Cambria Math"/>
                      </a:rPr>
                      <m:t>𝑝</m:t>
                    </m:r>
                    <m:r>
                      <a:rPr lang="en-GB" b="0" i="1" smtClean="0">
                        <a:latin typeface="Cambria Math"/>
                        <a:ea typeface="Cambria Math"/>
                      </a:rPr>
                      <m:t>→</m:t>
                    </m:r>
                    <m:r>
                      <a:rPr lang="en-GB" b="0" i="1" smtClean="0">
                        <a:latin typeface="Cambria Math"/>
                        <a:ea typeface="Cambria Math"/>
                      </a:rPr>
                      <m:t>𝑞</m:t>
                    </m:r>
                  </m:oMath>
                </a14:m>
                <a:r>
                  <a:rPr lang="en-US" dirty="0" smtClean="0"/>
                  <a:t> must also be true for the same values of  </a:t>
                </a:r>
                <a14:m>
                  <m:oMath xmlns:m="http://schemas.openxmlformats.org/officeDocument/2006/math">
                    <m:r>
                      <a:rPr lang="en-GB" b="0" i="1" smtClean="0">
                        <a:latin typeface="Cambria Math"/>
                      </a:rPr>
                      <m:t>𝑝</m:t>
                    </m:r>
                  </m:oMath>
                </a14:m>
                <a:r>
                  <a:rPr lang="en-US" dirty="0" smtClean="0"/>
                  <a:t> and </a:t>
                </a:r>
                <a14:m>
                  <m:oMath xmlns:m="http://schemas.openxmlformats.org/officeDocument/2006/math">
                    <m:r>
                      <a:rPr lang="en-GB" b="0" i="1" smtClean="0">
                        <a:latin typeface="Cambria Math"/>
                      </a:rPr>
                      <m:t>𝑞</m:t>
                    </m:r>
                  </m:oMath>
                </a14:m>
                <a:r>
                  <a:rPr lang="en-US" dirty="0" smtClean="0"/>
                  <a:t>.</a:t>
                </a:r>
              </a:p>
              <a:p>
                <a:pPr marL="594360" lvl="2" indent="0">
                  <a:buNone/>
                </a:pPr>
                <a:endParaRPr lang="en-GB" dirty="0"/>
              </a:p>
              <a:p>
                <a:pPr marL="594360" lvl="2" indent="0">
                  <a:buNone/>
                </a:pPr>
                <a:endParaRPr lang="en-GB" dirty="0" smtClean="0"/>
              </a:p>
              <a:p>
                <a:pPr marL="594360" lvl="2" indent="0">
                  <a:buNone/>
                </a:pPr>
                <a:endParaRPr lang="en-GB" dirty="0"/>
              </a:p>
              <a:p>
                <a:pPr marL="594360" lvl="2" indent="0">
                  <a:buNone/>
                </a:pPr>
                <a:r>
                  <a:rPr lang="en-GB" dirty="0" smtClean="0"/>
                  <a:t>As we can see that, the expression </a:t>
                </a:r>
                <a14:m>
                  <m:oMath xmlns:m="http://schemas.openxmlformats.org/officeDocument/2006/math">
                    <m:r>
                      <a:rPr lang="en-GB" i="1">
                        <a:latin typeface="Cambria Math"/>
                      </a:rPr>
                      <m:t>𝑝</m:t>
                    </m:r>
                    <m:r>
                      <a:rPr lang="en-GB" i="1">
                        <a:latin typeface="Cambria Math"/>
                        <a:ea typeface="Cambria Math"/>
                      </a:rPr>
                      <m:t>→</m:t>
                    </m:r>
                    <m:r>
                      <a:rPr lang="en-GB" i="1">
                        <a:latin typeface="Cambria Math"/>
                        <a:ea typeface="Cambria Math"/>
                      </a:rPr>
                      <m:t>𝑞</m:t>
                    </m:r>
                  </m:oMath>
                </a14:m>
                <a:r>
                  <a:rPr lang="en-US" dirty="0"/>
                  <a:t> </a:t>
                </a:r>
                <a:r>
                  <a:rPr lang="en-US" dirty="0" smtClean="0"/>
                  <a:t>is true for the same values of </a:t>
                </a:r>
                <a14:m>
                  <m:oMath xmlns:m="http://schemas.openxmlformats.org/officeDocument/2006/math">
                    <m:r>
                      <a:rPr lang="en-GB" i="1">
                        <a:latin typeface="Cambria Math"/>
                      </a:rPr>
                      <m:t>𝑝</m:t>
                    </m:r>
                  </m:oMath>
                </a14:m>
                <a:r>
                  <a:rPr lang="en-US" dirty="0"/>
                  <a:t> and </a:t>
                </a:r>
                <a14:m>
                  <m:oMath xmlns:m="http://schemas.openxmlformats.org/officeDocument/2006/math">
                    <m:r>
                      <a:rPr lang="en-GB" i="1">
                        <a:latin typeface="Cambria Math"/>
                      </a:rPr>
                      <m:t>𝑞</m:t>
                    </m:r>
                  </m:oMath>
                </a14:m>
                <a:r>
                  <a:rPr lang="en-US" dirty="0" smtClean="0"/>
                  <a:t>, we can say that the system is consistent as all the statement give the value as </a:t>
                </a:r>
                <a14:m>
                  <m:oMath xmlns:m="http://schemas.openxmlformats.org/officeDocument/2006/math">
                    <m:r>
                      <a:rPr lang="en-GB" b="0" i="1" smtClean="0">
                        <a:latin typeface="Cambria Math"/>
                      </a:rPr>
                      <m:t>𝑡𝑟𝑢𝑒</m:t>
                    </m:r>
                  </m:oMath>
                </a14:m>
                <a:r>
                  <a:rPr lang="en-US" dirty="0" smtClean="0"/>
                  <a:t> for </a:t>
                </a:r>
                <a14:m>
                  <m:oMath xmlns:m="http://schemas.openxmlformats.org/officeDocument/2006/math">
                    <m:r>
                      <a:rPr lang="en-GB" i="1">
                        <a:latin typeface="Cambria Math"/>
                      </a:rPr>
                      <m:t>𝑝</m:t>
                    </m:r>
                    <m:r>
                      <a:rPr lang="en-GB" i="1">
                        <a:latin typeface="Cambria Math"/>
                      </a:rPr>
                      <m:t> :</m:t>
                    </m:r>
                    <m:r>
                      <a:rPr lang="en-GB" i="1">
                        <a:latin typeface="Cambria Math"/>
                      </a:rPr>
                      <m:t>𝑓𝑎𝑙𝑠𝑒</m:t>
                    </m:r>
                  </m:oMath>
                </a14:m>
                <a:r>
                  <a:rPr lang="en-US" dirty="0"/>
                  <a:t> and </a:t>
                </a:r>
                <a14:m>
                  <m:oMath xmlns:m="http://schemas.openxmlformats.org/officeDocument/2006/math">
                    <m:r>
                      <a:rPr lang="en-GB" i="1">
                        <a:latin typeface="Cambria Math"/>
                      </a:rPr>
                      <m:t>𝑞</m:t>
                    </m:r>
                    <m:r>
                      <a:rPr lang="en-GB" i="1">
                        <a:latin typeface="Cambria Math"/>
                      </a:rPr>
                      <m:t> :</m:t>
                    </m:r>
                    <m:r>
                      <a:rPr lang="en-GB" i="1">
                        <a:latin typeface="Cambria Math"/>
                      </a:rPr>
                      <m:t>𝑡𝑟𝑢𝑒</m:t>
                    </m:r>
                  </m:oMath>
                </a14:m>
                <a:r>
                  <a:rPr lang="en-US" dirty="0" smtClean="0"/>
                  <a:t>.</a:t>
                </a:r>
                <a:endParaRPr lang="en-US" dirty="0"/>
              </a:p>
              <a:p>
                <a:pPr marL="59436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r="-1704" b="-25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39258910"/>
                  </p:ext>
                </p:extLst>
              </p:nvPr>
            </p:nvGraphicFramePr>
            <p:xfrm>
              <a:off x="1835696" y="3861048"/>
              <a:ext cx="6096000" cy="741680"/>
            </p:xfrm>
            <a:graphic>
              <a:graphicData uri="http://schemas.openxmlformats.org/drawingml/2006/table">
                <a:tbl>
                  <a:tblPr firstRow="1">
                    <a:tableStyleId>{ED083AE6-46FA-4A59-8FB0-9F97EB10719F}</a:tableStyleId>
                  </a:tblPr>
                  <a:tblGrid>
                    <a:gridCol w="1219200"/>
                    <a:gridCol w="1219200"/>
                    <a:gridCol w="1219200"/>
                    <a:gridCol w="1219200"/>
                    <a:gridCol w="1219200"/>
                  </a:tblGrid>
                  <a:tr h="370840">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𝒑</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𝒒</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𝒑</m:t>
                                </m:r>
                                <m:r>
                                  <a:rPr lang="en-GB" b="1" i="1">
                                    <a:latin typeface="Cambria Math"/>
                                    <a:ea typeface="Cambria Math"/>
                                  </a:rPr>
                                  <m:t>→</m:t>
                                </m:r>
                                <m:r>
                                  <a:rPr lang="en-GB" b="1" i="1">
                                    <a:latin typeface="Cambria Math"/>
                                    <a:ea typeface="Cambria Math"/>
                                  </a:rPr>
                                  <m:t>𝒒</m:t>
                                </m:r>
                              </m:oMath>
                            </m:oMathPara>
                          </a14:m>
                          <a:endParaRPr lang="en-US" b="1"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m:t>
                                </m:r>
                                <m:r>
                                  <a:rPr lang="en-GB" b="1" i="1" smtClean="0">
                                    <a:latin typeface="Cambria Math"/>
                                  </a:rPr>
                                  <m:t>𝒑</m:t>
                                </m:r>
                              </m:oMath>
                            </m:oMathPara>
                          </a14:m>
                          <a:endParaRPr lang="en-US" b="1"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𝒑</m:t>
                                </m:r>
                                <m:r>
                                  <a:rPr lang="en-GB" b="1" i="1" smtClean="0">
                                    <a:latin typeface="Cambria Math"/>
                                    <a:ea typeface="Cambria Math"/>
                                  </a:rPr>
                                  <m:t>∨</m:t>
                                </m:r>
                                <m:r>
                                  <a:rPr lang="en-GB" b="1" i="1" smtClean="0">
                                    <a:latin typeface="Cambria Math"/>
                                    <a:ea typeface="Cambria Math"/>
                                  </a:rPr>
                                  <m:t>𝒒</m:t>
                                </m:r>
                              </m:oMath>
                            </m:oMathPara>
                          </a14:m>
                          <a:endParaRPr lang="en-US" b="1" dirty="0"/>
                        </a:p>
                      </a:txBody>
                      <a:tcPr>
                        <a:solidFill>
                          <a:schemeClr val="accent4">
                            <a:lumMod val="20000"/>
                            <a:lumOff val="80000"/>
                          </a:schemeClr>
                        </a:solidFill>
                      </a:tcPr>
                    </a:tc>
                  </a:tr>
                  <a:tr h="370840">
                    <a:tc>
                      <a:txBody>
                        <a:bodyPr/>
                        <a:lstStyle/>
                        <a:p>
                          <a:pPr algn="ctr"/>
                          <a:r>
                            <a:rPr lang="en-GB" dirty="0" smtClean="0"/>
                            <a:t>F</a:t>
                          </a:r>
                          <a:endParaRPr lang="en-US" dirty="0"/>
                        </a:p>
                      </a:txBody>
                      <a:tcPr/>
                    </a:tc>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T</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39258910"/>
                  </p:ext>
                </p:extLst>
              </p:nvPr>
            </p:nvGraphicFramePr>
            <p:xfrm>
              <a:off x="1835696" y="3861048"/>
              <a:ext cx="6096000" cy="741680"/>
            </p:xfrm>
            <a:graphic>
              <a:graphicData uri="http://schemas.openxmlformats.org/drawingml/2006/table">
                <a:tbl>
                  <a:tblPr firstRow="1">
                    <a:tableStyleId>{ED083AE6-46FA-4A59-8FB0-9F97EB10719F}</a:tableStyleId>
                  </a:tblPr>
                  <a:tblGrid>
                    <a:gridCol w="1219200"/>
                    <a:gridCol w="1219200"/>
                    <a:gridCol w="1219200"/>
                    <a:gridCol w="1219200"/>
                    <a:gridCol w="1219200"/>
                  </a:tblGrid>
                  <a:tr h="370840">
                    <a:tc>
                      <a:txBody>
                        <a:bodyPr/>
                        <a:lstStyle/>
                        <a:p>
                          <a:endParaRPr lang="en-US"/>
                        </a:p>
                      </a:txBody>
                      <a:tcPr>
                        <a:blipFill rotWithShape="1">
                          <a:blip r:embed="rId3"/>
                          <a:stretch>
                            <a:fillRect t="-8197" r="-400500" b="-124590"/>
                          </a:stretch>
                        </a:blipFill>
                      </a:tcPr>
                    </a:tc>
                    <a:tc>
                      <a:txBody>
                        <a:bodyPr/>
                        <a:lstStyle/>
                        <a:p>
                          <a:endParaRPr lang="en-US"/>
                        </a:p>
                      </a:txBody>
                      <a:tcPr>
                        <a:blipFill rotWithShape="1">
                          <a:blip r:embed="rId3"/>
                          <a:stretch>
                            <a:fillRect l="-100000" t="-8197" r="-300500" b="-124590"/>
                          </a:stretch>
                        </a:blipFill>
                      </a:tcPr>
                    </a:tc>
                    <a:tc>
                      <a:txBody>
                        <a:bodyPr/>
                        <a:lstStyle/>
                        <a:p>
                          <a:endParaRPr lang="en-US"/>
                        </a:p>
                      </a:txBody>
                      <a:tcPr>
                        <a:blipFill rotWithShape="1">
                          <a:blip r:embed="rId3"/>
                          <a:stretch>
                            <a:fillRect l="-200000" t="-8197" r="-200500" b="-124590"/>
                          </a:stretch>
                        </a:blipFill>
                      </a:tcPr>
                    </a:tc>
                    <a:tc>
                      <a:txBody>
                        <a:bodyPr/>
                        <a:lstStyle/>
                        <a:p>
                          <a:endParaRPr lang="en-US"/>
                        </a:p>
                      </a:txBody>
                      <a:tcPr>
                        <a:blipFill rotWithShape="1">
                          <a:blip r:embed="rId3"/>
                          <a:stretch>
                            <a:fillRect l="-300000" t="-8197" r="-100500" b="-124590"/>
                          </a:stretch>
                        </a:blipFill>
                      </a:tcPr>
                    </a:tc>
                    <a:tc>
                      <a:txBody>
                        <a:bodyPr/>
                        <a:lstStyle/>
                        <a:p>
                          <a:endParaRPr lang="en-US"/>
                        </a:p>
                      </a:txBody>
                      <a:tcPr>
                        <a:blipFill rotWithShape="1">
                          <a:blip r:embed="rId3"/>
                          <a:stretch>
                            <a:fillRect l="-400000" t="-8197" r="-500" b="-124590"/>
                          </a:stretch>
                        </a:blipFill>
                      </a:tcPr>
                    </a:tc>
                  </a:tr>
                  <a:tr h="370840">
                    <a:tc>
                      <a:txBody>
                        <a:bodyPr/>
                        <a:lstStyle/>
                        <a:p>
                          <a:pPr algn="ctr"/>
                          <a:r>
                            <a:rPr lang="en-GB" dirty="0" smtClean="0"/>
                            <a:t>F</a:t>
                          </a:r>
                          <a:endParaRPr lang="en-US" dirty="0"/>
                        </a:p>
                      </a:txBody>
                      <a:tcPr/>
                    </a:tc>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T</a:t>
                          </a:r>
                          <a:endParaRPr lang="en-US" dirty="0"/>
                        </a:p>
                      </a:txBody>
                      <a:tcPr/>
                    </a:tc>
                    <a:tc>
                      <a:txBody>
                        <a:bodyPr/>
                        <a:lstStyle/>
                        <a:p>
                          <a:pPr algn="ctr"/>
                          <a:r>
                            <a:rPr lang="en-GB" dirty="0" smtClean="0"/>
                            <a:t>T</a:t>
                          </a:r>
                          <a:endParaRPr lang="en-US" dirty="0"/>
                        </a:p>
                      </a:txBody>
                      <a:tcPr/>
                    </a:tc>
                  </a:tr>
                </a:tbl>
              </a:graphicData>
            </a:graphic>
          </p:graphicFrame>
        </mc:Fallback>
      </mc:AlternateContent>
    </p:spTree>
    <p:extLst>
      <p:ext uri="{BB962C8B-B14F-4D97-AF65-F5344CB8AC3E}">
        <p14:creationId xmlns:p14="http://schemas.microsoft.com/office/powerpoint/2010/main" val="3300606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301</TotalTime>
  <Words>1737</Words>
  <Application>Microsoft Office PowerPoint</Application>
  <PresentationFormat>On-screen Show (4:3)</PresentationFormat>
  <Paragraphs>238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Origin</vt:lpstr>
      <vt:lpstr>Chapter 1  The Foundations : Logic and Proofs Kenneth H. Rosen 7th edition</vt:lpstr>
      <vt:lpstr>Translating Into Logical Expressions</vt:lpstr>
      <vt:lpstr>Translating Into Logical Expressions(Contd.)</vt:lpstr>
      <vt:lpstr>Translating Into Logical Expressions(Contd.)</vt:lpstr>
      <vt:lpstr>Translating Into Logical Expressions(Contd.)</vt:lpstr>
      <vt:lpstr>System specifications</vt:lpstr>
      <vt:lpstr>System Specifications(Contd.)</vt:lpstr>
      <vt:lpstr>System Specifications(Contd.)</vt:lpstr>
      <vt:lpstr>System Specifications(Contd.)</vt:lpstr>
      <vt:lpstr>System Specifications(Contd.)</vt:lpstr>
      <vt:lpstr>System Specifications(Contd.)</vt:lpstr>
      <vt:lpstr>System Specifications(Contd.)</vt:lpstr>
      <vt:lpstr>System Specifications(Contd.)</vt:lpstr>
      <vt:lpstr>Logic Puzzles</vt:lpstr>
      <vt:lpstr>Logic Puzzles(Contd.)</vt:lpstr>
      <vt:lpstr>Logic Puzzles(Contd.)</vt:lpstr>
      <vt:lpstr>Logic Puzzles(Contd.)</vt:lpstr>
      <vt:lpstr>Logic Puzzles(Contd.)</vt:lpstr>
      <vt:lpstr>Logic Puzzles(Contd.)</vt:lpstr>
      <vt:lpstr>Logic Gates</vt:lpstr>
      <vt:lpstr>Logic Gates(Contd.)</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Foundations : Logic and Proofs Kenneth H. Rosen 7th edition</dc:title>
  <dc:creator>Sunef</dc:creator>
  <cp:lastModifiedBy>Sunef</cp:lastModifiedBy>
  <cp:revision>20</cp:revision>
  <dcterms:created xsi:type="dcterms:W3CDTF">2018-06-26T08:09:29Z</dcterms:created>
  <dcterms:modified xsi:type="dcterms:W3CDTF">2018-06-27T02:51:56Z</dcterms:modified>
</cp:coreProperties>
</file>