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[1.3]" id="{42B928C2-429A-49D2-BD36-67A728D66D05}">
          <p14:sldIdLst>
            <p14:sldId id="256"/>
          </p14:sldIdLst>
        </p14:section>
        <p14:section name="Tautology, Contradiction &amp; Contingency" id="{D2883293-1DD9-4818-909B-9B95280D2221}">
          <p14:sldIdLst>
            <p14:sldId id="257"/>
            <p14:sldId id="258"/>
          </p14:sldIdLst>
        </p14:section>
        <p14:section name="Logical Equivalences" id="{56B108E2-69CB-4D7C-A34B-DF6C7997DBAE}">
          <p14:sldIdLst>
            <p14:sldId id="259"/>
            <p14:sldId id="260"/>
            <p14:sldId id="261"/>
          </p14:sldIdLst>
        </p14:section>
        <p14:section name="Logical Equivalence Rules" id="{9B985704-4544-4840-B7BE-27B8298BF94D}">
          <p14:sldIdLst>
            <p14:sldId id="262"/>
            <p14:sldId id="263"/>
          </p14:sldIdLst>
        </p14:section>
        <p14:section name="Constructing New Logical Equivalences" id="{A54ADD5B-EDAB-4478-97A1-B2A7A5D0E23C}">
          <p14:sldIdLst>
            <p14:sldId id="264"/>
            <p14:sldId id="265"/>
            <p14:sldId id="266"/>
          </p14:sldIdLst>
        </p14:section>
        <p14:section name="Propositional Satisfiability" id="{5A82B88F-398D-4335-94D6-647678D35186}">
          <p14:sldIdLst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9466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6C6261-CD1B-4CE8-B12F-97E962EF6FA4}" type="datetimeFigureOut">
              <a:rPr lang="en-US" smtClean="0"/>
              <a:t>03/08/2018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F38103-7F17-4832-804F-4194889A870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1043608" y="3573016"/>
            <a:ext cx="7177608" cy="13757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Chapter 1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b="1" dirty="0" smtClean="0"/>
              <a:t>The Foundations : Logic and Proofs</a:t>
            </a:r>
            <a:br>
              <a:rPr lang="en-GB" b="1" dirty="0" smtClean="0"/>
            </a:br>
            <a:r>
              <a:rPr lang="en-GB" b="1" dirty="0" smtClean="0"/>
              <a:t>Kenneth H. Rosen 7</a:t>
            </a:r>
            <a:r>
              <a:rPr lang="en-GB" b="1" baseline="30000" dirty="0" smtClean="0"/>
              <a:t>th</a:t>
            </a:r>
            <a:r>
              <a:rPr lang="en-GB" b="1" dirty="0" smtClean="0"/>
              <a:t> edition</a:t>
            </a:r>
            <a:endParaRPr lang="en-US" b="1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Section 1.3 :  Propositional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82518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Constructing New Logical </a:t>
            </a:r>
            <a:r>
              <a:rPr lang="en-GB" dirty="0" smtClean="0"/>
              <a:t>Equivalences(Contd.)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2: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Show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¬(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∨ (¬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∧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¬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∧¬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are logically equivalent by developing a series </a:t>
                </a:r>
                <a:r>
                  <a:rPr lang="en-US" dirty="0" smtClean="0"/>
                  <a:t>of logical </a:t>
                </a:r>
                <a:r>
                  <a:rPr lang="en-US" dirty="0"/>
                  <a:t>equivalences</a:t>
                </a:r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006580"/>
                  </p:ext>
                </p:extLst>
              </p:nvPr>
            </p:nvGraphicFramePr>
            <p:xfrm>
              <a:off x="190246" y="3356992"/>
              <a:ext cx="8846250" cy="25958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87689"/>
                    <a:gridCol w="379730"/>
                    <a:gridCol w="2676271"/>
                    <a:gridCol w="370256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 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≡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second De Morgan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∧[¬(¬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∨¬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]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ﬁrst De Morgan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 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double negation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∨ 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second distributive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 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because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 ∧ </m:t>
                              </m:r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 ≡ </m:t>
                              </m:r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oMath>
                          </a14:m>
                          <a:endParaRPr lang="en-US" dirty="0" smtClean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∨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commutative law of disjunction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identity law 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oMath>
                          </a14:m>
                          <a:endParaRPr lang="en-US" dirty="0" smtClean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006580"/>
                  </p:ext>
                </p:extLst>
              </p:nvPr>
            </p:nvGraphicFramePr>
            <p:xfrm>
              <a:off x="190246" y="3356992"/>
              <a:ext cx="8846250" cy="25958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87689"/>
                    <a:gridCol w="379730"/>
                    <a:gridCol w="2676271"/>
                    <a:gridCol w="37025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197" r="-32456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≡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8197" r="-13849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second De Morgan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108197" r="-13849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ﬁrst De Morgan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208197" r="-13849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double negation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313333" r="-13849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second distributive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406557" r="-1384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9044" t="-406557" r="-16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506557" r="-1384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commutative law of disjunction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55" t="-606557" r="-1384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9044" t="-606557" r="-165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37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Constructing New Logical Equivalences(Contd.)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 smtClean="0"/>
                  <a:t>Example 3: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Show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∧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 → 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∨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is a tautology</a:t>
                </a:r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161229"/>
                  </p:ext>
                </p:extLst>
              </p:nvPr>
            </p:nvGraphicFramePr>
            <p:xfrm>
              <a:off x="167896" y="3212976"/>
              <a:ext cx="8868600" cy="2392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96223"/>
                    <a:gridCol w="379730"/>
                    <a:gridCol w="2505773"/>
                    <a:gridCol w="368687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∧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 → (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¬(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∧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 ∨ (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rgbClr val="00B0F0"/>
                              </a:solidFill>
                            </a:rPr>
                            <a:t>by law of conditional</a:t>
                          </a:r>
                          <a:endParaRPr 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(¬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 ∨ (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rgbClr val="00B0F0"/>
                              </a:solidFill>
                            </a:rPr>
                            <a:t>by the ﬁrst De Morgan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(¬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 ∨ (¬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B0F0"/>
                              </a:solidFill>
                            </a:rPr>
                            <a:t>by the associative and commutative</a:t>
                          </a:r>
                        </a:p>
                        <a:p>
                          <a:r>
                            <a:rPr lang="en-US" sz="1800" dirty="0" smtClean="0">
                              <a:solidFill>
                                <a:srgbClr val="00B0F0"/>
                              </a:solidFill>
                            </a:rPr>
                            <a:t>laws of disjunction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∨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negation law and the commutative</a:t>
                          </a:r>
                        </a:p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law of disjunction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domination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161229"/>
                  </p:ext>
                </p:extLst>
              </p:nvPr>
            </p:nvGraphicFramePr>
            <p:xfrm>
              <a:off x="167896" y="3212976"/>
              <a:ext cx="8868600" cy="2392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96223"/>
                    <a:gridCol w="379730"/>
                    <a:gridCol w="2505773"/>
                    <a:gridCol w="368687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66" t="-8197" r="-286968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7056" t="-8197" r="-147202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rgbClr val="00B0F0"/>
                              </a:solidFill>
                            </a:rPr>
                            <a:t>by law of conditional</a:t>
                          </a:r>
                          <a:endParaRPr 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7056" t="-108197" r="-147202" b="-4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rgbClr val="00B0F0"/>
                              </a:solidFill>
                            </a:rPr>
                            <a:t>by the ﬁrst De Morgan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7056" t="-120952" r="-147202" b="-1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B0F0"/>
                              </a:solidFill>
                            </a:rPr>
                            <a:t>by the associative and commutative</a:t>
                          </a:r>
                        </a:p>
                        <a:p>
                          <a:r>
                            <a:rPr lang="en-US" sz="1800" dirty="0" smtClean="0">
                              <a:solidFill>
                                <a:srgbClr val="00B0F0"/>
                              </a:solidFill>
                            </a:rPr>
                            <a:t>laws of disjunction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7056" t="-220952" r="-147202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negation law and the commutative</a:t>
                          </a:r>
                        </a:p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law of disjunction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≡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7056" t="-552459" r="-1472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domination law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246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 smtClean="0"/>
                  <a:t>A compound </a:t>
                </a:r>
                <a:r>
                  <a:rPr lang="en-US" sz="2800" dirty="0"/>
                  <a:t>proposition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𝒔𝒂𝒕𝒊𝒔</m:t>
                    </m:r>
                    <m:r>
                      <a:rPr lang="en-GB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𝒇𝒊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𝒂𝒃𝒍𝒆</m:t>
                    </m:r>
                  </m:oMath>
                </a14:m>
                <a:r>
                  <a:rPr lang="en-US" sz="2800" dirty="0"/>
                  <a:t> if there is an assignment of truth values to its variables </a:t>
                </a:r>
                <a:r>
                  <a:rPr lang="en-US" sz="2800" dirty="0" smtClean="0"/>
                  <a:t>that makes </a:t>
                </a:r>
                <a:r>
                  <a:rPr lang="en-US" sz="2800" dirty="0"/>
                  <a:t>it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𝒕𝒓𝒖𝒆</m:t>
                    </m:r>
                  </m:oMath>
                </a14:m>
                <a:r>
                  <a:rPr lang="en-US" sz="2800" dirty="0"/>
                  <a:t>. </a:t>
                </a:r>
                <a:endParaRPr lang="en-US" sz="2800" dirty="0" smtClean="0"/>
              </a:p>
              <a:p>
                <a:r>
                  <a:rPr lang="en-US" sz="2800" dirty="0" smtClean="0"/>
                  <a:t>When </a:t>
                </a:r>
                <a:r>
                  <a:rPr lang="en-US" sz="2800" dirty="0"/>
                  <a:t>no such assignments exists, that is, when the compound proposition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𝒇𝒂𝒍𝒔𝒆</m:t>
                    </m:r>
                  </m:oMath>
                </a14:m>
                <a:r>
                  <a:rPr lang="en-US" sz="2800" dirty="0" smtClean="0"/>
                  <a:t> for </a:t>
                </a:r>
                <a:r>
                  <a:rPr lang="en-US" sz="2800" dirty="0"/>
                  <a:t>all assignments of truth values to its variables, the compound proposition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𝒖𝒏𝒔𝒂𝒕𝒊𝒔</m:t>
                    </m:r>
                    <m:r>
                      <a:rPr lang="en-GB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𝒇𝒊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𝒂𝒃𝒍𝒆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r>
                  <a:rPr lang="en-US" sz="2800" dirty="0" smtClean="0"/>
                  <a:t>To </a:t>
                </a:r>
                <a:r>
                  <a:rPr lang="en-US" sz="2800" dirty="0"/>
                  <a:t>show that a compound proposition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𝒖𝒏𝒔𝒂𝒕𝒊</m:t>
                    </m:r>
                    <m:r>
                      <a:rPr lang="en-GB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𝒇𝒊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𝒂𝒃𝒍𝒆</m:t>
                    </m:r>
                  </m:oMath>
                </a14:m>
                <a:r>
                  <a:rPr lang="en-US" sz="2800" dirty="0"/>
                  <a:t>, we </a:t>
                </a:r>
                <a:r>
                  <a:rPr lang="en-US" sz="2800" dirty="0" smtClean="0"/>
                  <a:t>need to </a:t>
                </a:r>
                <a:r>
                  <a:rPr lang="en-US" sz="2800" dirty="0"/>
                  <a:t>show that every assignment of truth values to its variables makes it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𝒇𝒂𝒍𝒔𝒆</m:t>
                    </m:r>
                  </m:oMath>
                </a14:m>
                <a:r>
                  <a:rPr lang="en-US" sz="2800" dirty="0"/>
                  <a:t>. </a:t>
                </a:r>
                <a:endParaRPr lang="en-US" sz="2800" dirty="0" smtClean="0"/>
              </a:p>
              <a:p>
                <a:r>
                  <a:rPr lang="en-GB" sz="2800" dirty="0" smtClean="0"/>
                  <a:t>We can logically reason with the values of each variable. But in our case, we will use the truth table.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8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60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</a:t>
            </a:r>
            <a:r>
              <a:rPr lang="en-US" dirty="0" err="1" smtClean="0"/>
              <a:t>Satisfiability</a:t>
            </a:r>
            <a:r>
              <a:rPr lang="en-US" dirty="0" smtClean="0"/>
              <a:t>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Determine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satisfiability</a:t>
                </a:r>
                <a:r>
                  <a:rPr lang="en-US" dirty="0" smtClean="0"/>
                  <a:t> of the compound proposition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  <m:r>
                          <a:rPr lang="en-US" i="1" dirty="0">
                            <a:latin typeface="Cambria Math"/>
                          </a:rPr>
                          <m:t> ∨¬</m:t>
                        </m:r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∧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  <m:r>
                          <a:rPr lang="en-US" i="1" dirty="0">
                            <a:latin typeface="Cambria Math"/>
                          </a:rPr>
                          <m:t> ∨¬</m:t>
                        </m:r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  <m:r>
                          <a:rPr lang="en-US" i="1" dirty="0">
                            <a:latin typeface="Cambria Math"/>
                          </a:rPr>
                          <m:t> ∨¬</m:t>
                        </m:r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18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</a:t>
            </a:r>
            <a:r>
              <a:rPr lang="en-US" dirty="0" err="1"/>
              <a:t>Satisfiability</a:t>
            </a:r>
            <a:r>
              <a:rPr lang="en-US" dirty="0"/>
              <a:t>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Solution: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  <m:r>
                          <a:rPr lang="en-US" i="1" dirty="0">
                            <a:latin typeface="Cambria Math"/>
                          </a:rPr>
                          <m:t> ∨¬</m:t>
                        </m:r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∧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  <m:r>
                          <a:rPr lang="en-US" i="1" dirty="0">
                            <a:latin typeface="Cambria Math"/>
                          </a:rPr>
                          <m:t> ∨¬</m:t>
                        </m:r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  <m:r>
                          <a:rPr lang="en-US" i="1" dirty="0">
                            <a:latin typeface="Cambria Math"/>
                          </a:rPr>
                          <m:t> ∨¬</m:t>
                        </m:r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446483"/>
                  </p:ext>
                </p:extLst>
              </p:nvPr>
            </p:nvGraphicFramePr>
            <p:xfrm>
              <a:off x="1547664" y="2348880"/>
              <a:ext cx="6048672" cy="329184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13811"/>
                    <a:gridCol w="314607"/>
                    <a:gridCol w="299773"/>
                    <a:gridCol w="442800"/>
                    <a:gridCol w="442800"/>
                    <a:gridCol w="442800"/>
                    <a:gridCol w="1107611"/>
                    <a:gridCol w="1086179"/>
                    <a:gridCol w="1089752"/>
                    <a:gridCol w="508539"/>
                  </a:tblGrid>
                  <a:tr h="2800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446483"/>
                  </p:ext>
                </p:extLst>
              </p:nvPr>
            </p:nvGraphicFramePr>
            <p:xfrm>
              <a:off x="1547664" y="2348880"/>
              <a:ext cx="6048672" cy="329184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13811"/>
                    <a:gridCol w="314607"/>
                    <a:gridCol w="299773"/>
                    <a:gridCol w="442800"/>
                    <a:gridCol w="442800"/>
                    <a:gridCol w="442800"/>
                    <a:gridCol w="1107611"/>
                    <a:gridCol w="1086179"/>
                    <a:gridCol w="1089752"/>
                    <a:gridCol w="50853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61" t="-8333" r="-184705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1711538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245" t="-8333" r="-1716327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9589" t="-8333" r="-105205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3889" t="-8333" r="-966667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8219" t="-8333" r="-85342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3846" t="-8333" r="-242308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0674" t="-8333" r="-147753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8380" t="-8333" r="-46927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96386" t="-8333" r="-1205" b="-8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730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</a:t>
            </a:r>
            <a:r>
              <a:rPr lang="en-US" dirty="0" err="1"/>
              <a:t>Satisfiability</a:t>
            </a:r>
            <a:r>
              <a:rPr lang="en-US" dirty="0"/>
              <a:t>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94360" lvl="2" indent="0">
                  <a:buNone/>
                </a:pPr>
                <a:r>
                  <a:rPr lang="en-GB" dirty="0" smtClean="0"/>
                  <a:t>Since </a:t>
                </a:r>
                <a:r>
                  <a:rPr lang="en-GB" dirty="0"/>
                  <a:t>there is at least one combination of input for the variables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𝒑</m:t>
                    </m:r>
                    <m:r>
                      <a:rPr lang="en-GB" b="1" i="1">
                        <a:latin typeface="Cambria Math"/>
                      </a:rPr>
                      <m:t>,</m:t>
                    </m:r>
                    <m:r>
                      <a:rPr lang="en-GB" b="1" i="1">
                        <a:latin typeface="Cambria Math"/>
                      </a:rPr>
                      <m:t>𝒒</m:t>
                    </m:r>
                    <m:r>
                      <a:rPr lang="en-GB" b="1" i="1">
                        <a:latin typeface="Cambria Math"/>
                      </a:rPr>
                      <m:t>,</m:t>
                    </m:r>
                    <m:r>
                      <a:rPr lang="en-GB" b="1" i="1"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compound proposition, which gives a true value for the compound proposition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𝒔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we can say that the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satisfiable</a:t>
                </a:r>
                <a:r>
                  <a:rPr lang="en-US" dirty="0"/>
                  <a:t>.</a:t>
                </a:r>
                <a:endParaRPr lang="en-US" dirty="0"/>
              </a:p>
              <a:p>
                <a:pPr marL="594360" lvl="2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818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</a:t>
            </a:r>
            <a:r>
              <a:rPr lang="en-US" dirty="0" err="1"/>
              <a:t>Satisfiability</a:t>
            </a:r>
            <a:r>
              <a:rPr lang="en-US" dirty="0"/>
              <a:t>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Exercises: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Determine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satisfiability</a:t>
                </a:r>
                <a:r>
                  <a:rPr lang="en-US" dirty="0" smtClean="0"/>
                  <a:t> of </a:t>
                </a:r>
                <a:r>
                  <a:rPr lang="en-US" dirty="0"/>
                  <a:t>each of the compound </a:t>
                </a:r>
                <a:r>
                  <a:rPr lang="en-US" dirty="0" smtClean="0"/>
                  <a:t>propositions</a:t>
                </a:r>
              </a:p>
              <a:p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∨ 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  <m:r>
                      <a:rPr lang="en-US" i="1" dirty="0">
                        <a:latin typeface="Cambria Math"/>
                      </a:rPr>
                      <m:t> ∨ </m:t>
                    </m:r>
                    <m:r>
                      <a:rPr lang="en-US" i="1" dirty="0"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) ∧ (¬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∨¬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  <m:r>
                      <a:rPr lang="en-US" i="1" dirty="0">
                        <a:latin typeface="Cambria Math"/>
                      </a:rPr>
                      <m:t> ∨¬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∨¬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  <m:r>
                      <a:rPr lang="en-US" i="1" dirty="0">
                        <a:latin typeface="Cambria Math"/>
                      </a:rPr>
                      <m:t>) ∧ (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  <m:r>
                      <a:rPr lang="en-US" i="1" dirty="0">
                        <a:latin typeface="Cambria Math"/>
                      </a:rPr>
                      <m:t> ∨¬</m:t>
                    </m:r>
                    <m:r>
                      <a:rPr lang="en-US" i="1" dirty="0"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) ∧ (</m:t>
                    </m:r>
                    <m:r>
                      <a:rPr lang="en-US" i="1" dirty="0"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 ∨¬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) ∧(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∨ 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  <m:r>
                      <a:rPr lang="en-US" i="1" dirty="0">
                        <a:latin typeface="Cambria Math"/>
                      </a:rPr>
                      <m:t> ∨ </m:t>
                    </m:r>
                    <m:r>
                      <a:rPr lang="en-US" i="1" dirty="0"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) ∧ (¬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∨¬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  <m:r>
                      <a:rPr lang="en-US" i="1" dirty="0">
                        <a:latin typeface="Cambria Math"/>
                      </a:rPr>
                      <m:t> ∨¬</m:t>
                    </m:r>
                    <m:r>
                      <a:rPr lang="en-US" i="1" dirty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7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2808312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1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Tautology, Contradiction &amp; Contingency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b="1" u="sng" dirty="0" smtClean="0"/>
              <a:t>Tautology:</a:t>
            </a:r>
            <a:endParaRPr lang="en-US" sz="2800" b="1" u="sng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compound proposition that is always true, no matter what the truth values of the </a:t>
            </a:r>
            <a:r>
              <a:rPr lang="en-US" sz="2400" dirty="0" smtClean="0"/>
              <a:t>propositional variables </a:t>
            </a:r>
            <a:r>
              <a:rPr lang="en-US" sz="2400" dirty="0"/>
              <a:t>that occur in </a:t>
            </a:r>
            <a:r>
              <a:rPr lang="en-US" sz="2400" dirty="0" smtClean="0"/>
              <a:t>it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r>
              <a:rPr lang="en-GB" sz="2800" b="1" u="sng" dirty="0" smtClean="0"/>
              <a:t>Contradiction:</a:t>
            </a:r>
            <a:endParaRPr lang="en-US" sz="2800" b="1" u="sng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compound </a:t>
            </a:r>
            <a:r>
              <a:rPr lang="en-US" sz="2400" dirty="0" smtClean="0"/>
              <a:t>proposition </a:t>
            </a:r>
            <a:r>
              <a:rPr lang="en-US" sz="2400" dirty="0"/>
              <a:t>that is </a:t>
            </a:r>
            <a:r>
              <a:rPr lang="en-US" sz="2400" dirty="0" smtClean="0"/>
              <a:t>always false </a:t>
            </a:r>
            <a:r>
              <a:rPr lang="en-US" sz="2400" dirty="0"/>
              <a:t>is called a contradiction. </a:t>
            </a:r>
            <a:endParaRPr lang="en-US" sz="2400" dirty="0" smtClean="0"/>
          </a:p>
          <a:p>
            <a:r>
              <a:rPr lang="en-GB" sz="2800" b="1" u="sng" dirty="0" smtClean="0"/>
              <a:t>Contingency:</a:t>
            </a:r>
            <a:endParaRPr lang="en-US" sz="2800" b="1" u="sng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compound proposition that is neither a tautology nor </a:t>
            </a:r>
            <a:r>
              <a:rPr lang="en-US" sz="2400" dirty="0" smtClean="0"/>
              <a:t>a contradiction </a:t>
            </a:r>
            <a:r>
              <a:rPr lang="en-US" sz="2400" dirty="0"/>
              <a:t>is called a contingency.</a:t>
            </a:r>
          </a:p>
        </p:txBody>
      </p:sp>
    </p:spTree>
    <p:extLst>
      <p:ext uri="{BB962C8B-B14F-4D97-AF65-F5344CB8AC3E}">
        <p14:creationId xmlns:p14="http://schemas.microsoft.com/office/powerpoint/2010/main" val="9197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Tautology, Contradiction &amp; </a:t>
            </a:r>
            <a:r>
              <a:rPr lang="en-GB" dirty="0" smtClean="0"/>
              <a:t>Contingency(Contd.)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 smtClean="0"/>
                  <a:t>Example 1:</a:t>
                </a:r>
                <a:endParaRPr lang="en-US" u="sng" dirty="0" smtClean="0"/>
              </a:p>
              <a:p>
                <a:r>
                  <a:rPr lang="en-US" b="1" u="sng" dirty="0" smtClean="0"/>
                  <a:t>Tautology:</a:t>
                </a:r>
                <a:endParaRPr lang="en-US" b="1" u="sng" dirty="0"/>
              </a:p>
              <a:p>
                <a:pPr lvl="1"/>
                <a:r>
                  <a:rPr lang="en-US" dirty="0" smtClean="0"/>
                  <a:t>Consider the </a:t>
                </a:r>
                <a:r>
                  <a:rPr lang="en-US" dirty="0"/>
                  <a:t>truth </a:t>
                </a:r>
                <a:r>
                  <a:rPr lang="en-US" dirty="0" smtClean="0"/>
                  <a:t>table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∨¬</m:t>
                    </m:r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GB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∨¬</m:t>
                    </m:r>
                    <m:r>
                      <a:rPr lang="en-US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always </a:t>
                </a:r>
                <a:r>
                  <a:rPr lang="en-US" dirty="0"/>
                  <a:t>true, it is a tautology. </a:t>
                </a:r>
                <a:endParaRPr lang="en-US" dirty="0" smtClean="0"/>
              </a:p>
              <a:p>
                <a:r>
                  <a:rPr lang="en-GB" b="1" u="sng" dirty="0" smtClean="0"/>
                  <a:t>Contradiction:</a:t>
                </a:r>
                <a:endParaRPr lang="en-US" b="1" u="sng" dirty="0" smtClean="0"/>
              </a:p>
              <a:p>
                <a:pPr lvl="1"/>
                <a:r>
                  <a:rPr lang="en-US" dirty="0"/>
                  <a:t>Consider the truth table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∧¬</m:t>
                    </m:r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GB" b="1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∧¬</m:t>
                    </m:r>
                    <m:r>
                      <a:rPr lang="en-US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is always false, it is a contradiction.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104005"/>
                  </p:ext>
                </p:extLst>
              </p:nvPr>
            </p:nvGraphicFramePr>
            <p:xfrm>
              <a:off x="1475656" y="4692744"/>
              <a:ext cx="6096000" cy="111252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∨¬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∧¬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104005"/>
                  </p:ext>
                </p:extLst>
              </p:nvPr>
            </p:nvGraphicFramePr>
            <p:xfrm>
              <a:off x="1475656" y="4692744"/>
              <a:ext cx="6096000" cy="111252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3004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197" r="-2004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197" r="-1004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197" r="-40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79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Compound propositions that have the same truth values in all possible cases are called </a:t>
                </a:r>
                <a:r>
                  <a:rPr lang="en-US" dirty="0" smtClean="0"/>
                  <a:t>logically equivalent.</a:t>
                </a:r>
              </a:p>
              <a:p>
                <a:pPr lvl="1"/>
                <a:r>
                  <a:rPr lang="en-US" dirty="0"/>
                  <a:t>The compound propositions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/>
                  <a:t> are called logically equivalent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↔ </m:t>
                    </m:r>
                    <m:r>
                      <a:rPr lang="en-US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/>
                  <a:t> is a tautology.</a:t>
                </a:r>
              </a:p>
              <a:p>
                <a:pPr lvl="1"/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≡ </m:t>
                    </m:r>
                    <m:r>
                      <a:rPr lang="en-US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/>
                  <a:t> denotes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/>
                  <a:t> are logically equivalent.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Logical Equivalences(Contd.)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b="1" u="sng" dirty="0" smtClean="0"/>
                  <a:t>Example 1:</a:t>
                </a:r>
                <a:endParaRPr lang="en-GB" sz="2800" b="1" u="sng" dirty="0" smtClean="0"/>
              </a:p>
              <a:p>
                <a:pPr lvl="1"/>
                <a:r>
                  <a:rPr lang="en-US" sz="2500" dirty="0"/>
                  <a:t>Show that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¬(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∧¬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are logically equivalent</a:t>
                </a:r>
                <a:r>
                  <a:rPr lang="en-US" sz="2500" dirty="0" smtClean="0"/>
                  <a:t>.</a:t>
                </a:r>
              </a:p>
              <a:p>
                <a:r>
                  <a:rPr lang="en-GB" sz="2800" b="1" u="sng" dirty="0" smtClean="0"/>
                  <a:t>Solution:</a:t>
                </a:r>
              </a:p>
              <a:p>
                <a:pPr lvl="1"/>
                <a:r>
                  <a:rPr lang="en-GB" sz="2500" dirty="0" smtClean="0"/>
                  <a:t>We can verify from the following truth table that, </a:t>
                </a:r>
                <a14:m>
                  <m:oMath xmlns:m="http://schemas.openxmlformats.org/officeDocument/2006/math">
                    <m:r>
                      <a:rPr lang="en-US" sz="2500" b="1" i="1" dirty="0">
                        <a:latin typeface="Cambria Math"/>
                      </a:rPr>
                      <m:t>¬(</m:t>
                    </m:r>
                    <m:r>
                      <a:rPr lang="en-US" sz="2500" b="1" i="1" dirty="0">
                        <a:latin typeface="Cambria Math"/>
                      </a:rPr>
                      <m:t>𝒑</m:t>
                    </m:r>
                    <m:r>
                      <a:rPr lang="en-US" sz="2500" b="1" i="1" dirty="0">
                        <a:latin typeface="Cambria Math"/>
                      </a:rPr>
                      <m:t> ∨ 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  <m:r>
                      <a:rPr lang="en-US" sz="25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2500" dirty="0" smtClean="0"/>
                  <a:t> </a:t>
                </a:r>
                <a14:m>
                  <m:oMath xmlns:m="http://schemas.openxmlformats.org/officeDocument/2006/math">
                    <m:r>
                      <a:rPr lang="en-US" sz="2500" b="1" i="1" dirty="0">
                        <a:latin typeface="Cambria Math"/>
                      </a:rPr>
                      <m:t>¬</m:t>
                    </m:r>
                    <m:r>
                      <a:rPr lang="en-US" sz="2500" b="1" i="1" dirty="0">
                        <a:latin typeface="Cambria Math"/>
                      </a:rPr>
                      <m:t>𝒑</m:t>
                    </m:r>
                    <m:r>
                      <a:rPr lang="en-US" sz="2500" b="1" i="1" dirty="0">
                        <a:latin typeface="Cambria Math"/>
                      </a:rPr>
                      <m:t> ∧¬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.</a:t>
                </a: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999878"/>
                  </p:ext>
                </p:extLst>
              </p:nvPr>
            </p:nvGraphicFramePr>
            <p:xfrm>
              <a:off x="2094767" y="3951064"/>
              <a:ext cx="5069521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87667"/>
                    <a:gridCol w="384493"/>
                    <a:gridCol w="559117"/>
                    <a:gridCol w="555943"/>
                    <a:gridCol w="952817"/>
                    <a:gridCol w="1124267"/>
                    <a:gridCol w="11052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¬(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∧¬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999878"/>
                  </p:ext>
                </p:extLst>
              </p:nvPr>
            </p:nvGraphicFramePr>
            <p:xfrm>
              <a:off x="2094767" y="3951064"/>
              <a:ext cx="5069521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87667"/>
                    <a:gridCol w="384493"/>
                    <a:gridCol w="559117"/>
                    <a:gridCol w="555943"/>
                    <a:gridCol w="952817"/>
                    <a:gridCol w="1124267"/>
                    <a:gridCol w="110521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63" t="-8197" r="-1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3175" t="-8197" r="-111904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0659" t="-8197" r="-67472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0659" t="-8197" r="-57472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452" t="-8197" r="-23312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3804" t="-8197" r="-989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9669" t="-8197" r="-55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05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Logical Equivalences(Contd.)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b="1" u="sng" dirty="0" smtClean="0"/>
                  <a:t>Exercises:</a:t>
                </a:r>
              </a:p>
              <a:p>
                <a:pPr lvl="1"/>
                <a:r>
                  <a:rPr lang="en-US" sz="2500" dirty="0"/>
                  <a:t>Show that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are </a:t>
                </a:r>
                <a:r>
                  <a:rPr lang="en-US" sz="2500" dirty="0"/>
                  <a:t>logically equivalent</a:t>
                </a:r>
                <a:r>
                  <a:rPr lang="en-US" sz="2500" dirty="0" smtClean="0"/>
                  <a:t>.</a:t>
                </a:r>
              </a:p>
              <a:p>
                <a:pPr lvl="1"/>
                <a:r>
                  <a:rPr lang="en-US" sz="2500" dirty="0"/>
                  <a:t>Show that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(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∧ </m:t>
                    </m:r>
                    <m:r>
                      <a:rPr lang="en-US" sz="2500" b="1" i="1" dirty="0" smtClean="0">
                        <a:latin typeface="Cambria Math"/>
                      </a:rPr>
                      <m:t>𝒓</m:t>
                    </m:r>
                    <m:r>
                      <a:rPr lang="en-US" sz="25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(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) ∧ (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</m:t>
                    </m:r>
                    <m:r>
                      <a:rPr lang="en-US" sz="2500" b="1" i="1" dirty="0" smtClean="0">
                        <a:latin typeface="Cambria Math"/>
                      </a:rPr>
                      <m:t>𝒓</m:t>
                    </m:r>
                    <m:r>
                      <a:rPr lang="en-US" sz="25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/>
                  <a:t> are logically equivalent.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58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Logical Equivalence Rules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b="1" u="sng" dirty="0" smtClean="0"/>
              <a:t>Important rules</a:t>
            </a:r>
          </a:p>
          <a:p>
            <a:pPr marL="0" indent="0">
              <a:buNone/>
            </a:pPr>
            <a:endParaRPr 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031917"/>
                  </p:ext>
                </p:extLst>
              </p:nvPr>
            </p:nvGraphicFramePr>
            <p:xfrm>
              <a:off x="107504" y="1915120"/>
              <a:ext cx="8928992" cy="411988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1843786"/>
                    <a:gridCol w="1756614"/>
                    <a:gridCol w="3836225"/>
                    <a:gridCol w="14923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𝑬𝒒𝒖𝒊𝒗𝒂𝒍𝒆𝒏𝒄𝒆𝒔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𝑵𝒂𝒎𝒆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𝑬𝒒𝒖𝒊𝒗𝒂𝒍𝒆𝒏𝒄𝒆𝒔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𝑵𝒂𝒎𝒆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b="0" dirty="0" smtClean="0"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Identity Laws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≡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pt-BR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∧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≡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Associative Laws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Domination</a:t>
                          </a:r>
                          <a:r>
                            <a:rPr lang="en-GB" baseline="0" dirty="0" smtClean="0"/>
                            <a:t> Laws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d>
                                  <m:dPr>
                                    <m:ctrlP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∧ </m:t>
                                    </m:r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≡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∨ </m:t>
                                    </m:r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∧ </m:t>
                                </m:r>
                                <m:d>
                                  <m:dPr>
                                    <m:ctrlP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∨ </m:t>
                                    </m:r>
                                    <m:r>
                                      <a:rPr kumimoji="0" lang="pt-BR" sz="18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GB" sz="1800" i="1" kern="1200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≡ 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∨ (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kumimoji="0" lang="pt-BR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Distributive Laws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b="0" dirty="0" smtClean="0"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Idempotent Laws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≡¬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≡¬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De Morgan’s Laws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¬(¬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)≡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Double</a:t>
                          </a:r>
                          <a:r>
                            <a:rPr lang="en-GB" baseline="0" dirty="0" smtClean="0"/>
                            <a:t> Negation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(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≡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kumimoji="0" lang="en-US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(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 ≡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Absorption Laws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≡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∨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0" lang="en-US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≡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∧ </m:t>
                                </m:r>
                                <m:r>
                                  <a:rPr kumimoji="0"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0" lang="en-US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Commutative Laws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≡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≡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Negation laws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031917"/>
                  </p:ext>
                </p:extLst>
              </p:nvPr>
            </p:nvGraphicFramePr>
            <p:xfrm>
              <a:off x="107504" y="1915120"/>
              <a:ext cx="8928992" cy="411988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1843786"/>
                    <a:gridCol w="1756614"/>
                    <a:gridCol w="3836225"/>
                    <a:gridCol w="14923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1" t="-8197" r="-385099" b="-10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5208" t="-8197" r="-303819" b="-10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959" t="-8197" r="-39110" b="-10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7959" t="-8197" r="-408" b="-1034426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1" t="-44000" r="-385099" b="-3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Identity Laws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959" t="-44000" r="-39110" b="-3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Associative Laws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1" t="-205714" r="-385099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Domination</a:t>
                          </a:r>
                          <a:r>
                            <a:rPr lang="en-GB" baseline="0" dirty="0" smtClean="0"/>
                            <a:t> Laws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959" t="-205714" r="-39110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pt-BR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Distributive Laws</a:t>
                          </a:r>
                          <a:endParaRPr kumimoji="0" lang="pt-BR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1" t="-305714" r="-385099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Idempotent Laws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959" t="-305714" r="-39110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De Morgan’s Laws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1" t="-405714" r="-385099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Double</a:t>
                          </a:r>
                          <a:r>
                            <a:rPr lang="en-GB" baseline="0" dirty="0" smtClean="0"/>
                            <a:t> Negation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959" t="-405714" r="-39110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Absorption Laws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1" t="-354000" r="-385099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Commutative Laws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959" t="-354000" r="-3911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Negation laws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55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Logical Equivalence </a:t>
            </a:r>
            <a:r>
              <a:rPr lang="en-GB" dirty="0" smtClean="0"/>
              <a:t>Rules(Contd.)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27544"/>
            <a:ext cx="8229600" cy="4937760"/>
          </a:xfrm>
        </p:spPr>
        <p:txBody>
          <a:bodyPr>
            <a:normAutofit/>
          </a:bodyPr>
          <a:lstStyle/>
          <a:p>
            <a:r>
              <a:rPr lang="en-GB" sz="2800" b="1" u="sng" dirty="0" smtClean="0"/>
              <a:t>Important Rules </a:t>
            </a:r>
            <a:r>
              <a:rPr lang="en-GB" sz="2800" b="1" u="sng" smtClean="0"/>
              <a:t>Regarding Conditionals</a:t>
            </a:r>
            <a:endParaRPr 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813265"/>
                  </p:ext>
                </p:extLst>
              </p:nvPr>
            </p:nvGraphicFramePr>
            <p:xfrm>
              <a:off x="516578" y="2348880"/>
              <a:ext cx="8159878" cy="256032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4318826"/>
                    <a:gridCol w="3841052"/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≡¬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endParaRPr kumimoji="0" lang="en-US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≡¬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→¬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oMath>
                          </a14:m>
                          <a:endParaRPr kumimoji="0" lang="en-US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≡¬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endParaRPr kumimoji="0" lang="en-US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∧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≡¬(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→¬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kumimoji="0" lang="en-US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¬(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≡ 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∧¬</m:t>
                              </m:r>
                              <m:r>
                                <a:rPr kumimoji="0"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oMath>
                          </a14:m>
                          <a:endParaRPr kumimoji="0" lang="en-US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∧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≡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∧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kumimoji="0" lang="pt-BR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∧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≡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kumimoji="0" lang="pt-BR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∨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≡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∨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kumimoji="0" lang="pt-BR" sz="1800" b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∨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≡ (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∧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) → </m:t>
                              </m:r>
                              <m:r>
                                <a:rPr kumimoji="0" lang="pt-BR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↔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≡ 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→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 ∧ 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→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b="0" dirty="0" smtClean="0"/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↔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≡¬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↔¬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endParaRPr lang="en-US" b="0" dirty="0" smtClean="0"/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↔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≡ 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∧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 ∨ (¬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∧¬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b="0" dirty="0" smtClean="0"/>
                        </a:p>
                        <a:p>
                          <a:pPr marL="285750" indent="-285750" algn="l">
                            <a:buFont typeface="Arial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</a:rPr>
                                <m:t>¬(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↔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) ≡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↔¬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813265"/>
                  </p:ext>
                </p:extLst>
              </p:nvPr>
            </p:nvGraphicFramePr>
            <p:xfrm>
              <a:off x="516578" y="2348880"/>
              <a:ext cx="8159878" cy="256032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4318826"/>
                    <a:gridCol w="3841052"/>
                  </a:tblGrid>
                  <a:tr h="2560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1" t="-1190" r="-89124" b="-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2540" t="-1190" r="-159" b="-38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32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Constructing New Logical Equivalences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  <a:endParaRPr lang="en-US" b="1" u="sng" dirty="0" smtClean="0"/>
              </a:p>
              <a:p>
                <a:pPr lvl="1"/>
                <a:r>
                  <a:rPr lang="en-US" dirty="0" smtClean="0"/>
                  <a:t>Show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¬(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→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∧¬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are logically equivalent</a:t>
                </a:r>
                <a:r>
                  <a:rPr lang="en-US" dirty="0" smtClean="0"/>
                  <a:t>.</a:t>
                </a:r>
              </a:p>
              <a:p>
                <a:endParaRPr lang="en-GB" dirty="0" smtClean="0"/>
              </a:p>
              <a:p>
                <a:r>
                  <a:rPr lang="en-GB" b="1" u="sng" dirty="0" smtClean="0"/>
                  <a:t>Solution:</a:t>
                </a:r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r>
                  <a:rPr lang="en-US" dirty="0" smtClean="0"/>
                  <a:t>		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719265"/>
                  </p:ext>
                </p:extLst>
              </p:nvPr>
            </p:nvGraphicFramePr>
            <p:xfrm>
              <a:off x="1331640" y="3212976"/>
              <a:ext cx="6334252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88796"/>
                    <a:gridCol w="417830"/>
                    <a:gridCol w="1549908"/>
                    <a:gridCol w="3077718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 → 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∨ 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Rule</a:t>
                          </a: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¬(¬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 ∧¬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second De Morgan Law</a:t>
                          </a: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∧¬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Double Negation Law</a:t>
                          </a: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719265"/>
                  </p:ext>
                </p:extLst>
              </p:nvPr>
            </p:nvGraphicFramePr>
            <p:xfrm>
              <a:off x="1331640" y="3212976"/>
              <a:ext cx="6334252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88796"/>
                    <a:gridCol w="417830"/>
                    <a:gridCol w="1549908"/>
                    <a:gridCol w="307771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197" r="-39056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blipFill rotWithShape="1">
                          <a:blip r:embed="rId3"/>
                          <a:stretch>
                            <a:fillRect l="-311765" t="-8197" r="-11176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blipFill rotWithShape="1">
                          <a:blip r:embed="rId3"/>
                          <a:stretch>
                            <a:fillRect l="-109804" t="-8197" r="-1980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Rule</a:t>
                          </a: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/>
                        </a:p>
                      </a:txBody>
                      <a:tcPr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1765" t="-108197" r="-11176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9804" t="-108197" r="-1980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second De Morgan Law</a:t>
                          </a: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1765" t="-208197" r="-11176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9804" t="-208197" r="-1980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by the Double Negation Law</a:t>
                          </a: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772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625</TotalTime>
  <Words>1435</Words>
  <Application>Microsoft Office PowerPoint</Application>
  <PresentationFormat>On-screen Show (4:3)</PresentationFormat>
  <Paragraphs>303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Chapter 1  The Foundations : Logic and Proofs Kenneth H. Rosen 7th edition</vt:lpstr>
      <vt:lpstr>Tautology, Contradiction &amp; Contingency</vt:lpstr>
      <vt:lpstr>Tautology, Contradiction &amp; Contingency(Contd.)</vt:lpstr>
      <vt:lpstr>Logical Equivalences</vt:lpstr>
      <vt:lpstr>Logical Equivalences(Contd.)</vt:lpstr>
      <vt:lpstr>Logical Equivalences(Contd.)</vt:lpstr>
      <vt:lpstr>Logical Equivalence Rules</vt:lpstr>
      <vt:lpstr>Logical Equivalence Rules(Contd.)</vt:lpstr>
      <vt:lpstr>Constructing New Logical Equivalences</vt:lpstr>
      <vt:lpstr>Constructing New Logical Equivalences(Contd.)</vt:lpstr>
      <vt:lpstr>Constructing New Logical Equivalences(Contd.)</vt:lpstr>
      <vt:lpstr>Propositional Satisfiability</vt:lpstr>
      <vt:lpstr>Propositional Satisfiability(Contd.)</vt:lpstr>
      <vt:lpstr>Propositional Satisfiability(Contd.)</vt:lpstr>
      <vt:lpstr>Propositional Satisfiability(Contd.)</vt:lpstr>
      <vt:lpstr>Propositional Satisfiability(Contd.)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The Foundations : Logic and Proofs Kenneth H. Rosen 7th edition</dc:title>
  <dc:creator>Sunef</dc:creator>
  <cp:lastModifiedBy>Sunef</cp:lastModifiedBy>
  <cp:revision>22</cp:revision>
  <dcterms:created xsi:type="dcterms:W3CDTF">2018-07-10T18:12:29Z</dcterms:created>
  <dcterms:modified xsi:type="dcterms:W3CDTF">2018-08-02T19:20:43Z</dcterms:modified>
</cp:coreProperties>
</file>